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2"/>
  </p:notesMasterIdLst>
  <p:sldIdLst>
    <p:sldId id="256" r:id="rId2"/>
    <p:sldId id="449" r:id="rId3"/>
    <p:sldId id="566" r:id="rId4"/>
    <p:sldId id="559" r:id="rId5"/>
    <p:sldId id="531" r:id="rId6"/>
    <p:sldId id="565" r:id="rId7"/>
    <p:sldId id="567" r:id="rId8"/>
    <p:sldId id="561" r:id="rId9"/>
    <p:sldId id="568" r:id="rId10"/>
    <p:sldId id="569" r:id="rId11"/>
    <p:sldId id="560" r:id="rId12"/>
    <p:sldId id="571" r:id="rId13"/>
    <p:sldId id="572" r:id="rId14"/>
    <p:sldId id="573" r:id="rId15"/>
    <p:sldId id="574" r:id="rId16"/>
    <p:sldId id="575" r:id="rId17"/>
    <p:sldId id="576" r:id="rId18"/>
    <p:sldId id="577" r:id="rId19"/>
    <p:sldId id="594" r:id="rId20"/>
    <p:sldId id="578" r:id="rId21"/>
    <p:sldId id="595" r:id="rId22"/>
    <p:sldId id="564" r:id="rId23"/>
    <p:sldId id="562" r:id="rId24"/>
    <p:sldId id="579" r:id="rId25"/>
    <p:sldId id="580" r:id="rId26"/>
    <p:sldId id="581" r:id="rId27"/>
    <p:sldId id="582" r:id="rId28"/>
    <p:sldId id="583" r:id="rId29"/>
    <p:sldId id="584" r:id="rId30"/>
    <p:sldId id="585" r:id="rId31"/>
    <p:sldId id="586" r:id="rId32"/>
    <p:sldId id="587" r:id="rId33"/>
    <p:sldId id="588" r:id="rId34"/>
    <p:sldId id="590" r:id="rId35"/>
    <p:sldId id="591" r:id="rId36"/>
    <p:sldId id="592" r:id="rId37"/>
    <p:sldId id="596" r:id="rId38"/>
    <p:sldId id="563" r:id="rId39"/>
    <p:sldId id="593" r:id="rId40"/>
    <p:sldId id="481" r:id="rId41"/>
  </p:sldIdLst>
  <p:sldSz cx="9144000" cy="6858000" type="screen4x3"/>
  <p:notesSz cx="6858000" cy="9144000"/>
  <p:embeddedFontLst>
    <p:embeddedFont>
      <p:font typeface="Candara" pitchFamily="34" charset="0"/>
      <p:regular r:id="rId43"/>
      <p:bold r:id="rId44"/>
      <p:italic r:id="rId45"/>
      <p:boldItalic r:id="rId46"/>
    </p:embeddedFont>
    <p:embeddedFont>
      <p:font typeface="Comic Sans MS" pitchFamily="66" charset="0"/>
      <p:regular r:id="rId47"/>
      <p:bold r:id="rId48"/>
    </p:embeddedFont>
    <p:embeddedFont>
      <p:font typeface="Trebuchet MS" pitchFamily="34" charset="0"/>
      <p:regular r:id="rId49"/>
      <p:bold r:id="rId50"/>
      <p:italic r:id="rId51"/>
      <p:boldItalic r:id="rId52"/>
    </p:embeddedFont>
  </p:embeddedFontLst>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Arial" pitchFamily="34" charset="0"/>
        <a:ea typeface="+mn-ea"/>
        <a:cs typeface="Arial" pitchFamily="34" charset="0"/>
      </a:defRPr>
    </a:lvl5pPr>
    <a:lvl6pPr marL="2286000" algn="l" defTabSz="914400" rtl="0" eaLnBrk="1" latinLnBrk="0" hangingPunct="1">
      <a:defRPr sz="3200" kern="1200">
        <a:solidFill>
          <a:schemeClr val="tx1"/>
        </a:solidFill>
        <a:latin typeface="Arial" pitchFamily="34" charset="0"/>
        <a:ea typeface="+mn-ea"/>
        <a:cs typeface="Arial" pitchFamily="34" charset="0"/>
      </a:defRPr>
    </a:lvl6pPr>
    <a:lvl7pPr marL="2743200" algn="l" defTabSz="914400" rtl="0" eaLnBrk="1" latinLnBrk="0" hangingPunct="1">
      <a:defRPr sz="3200" kern="1200">
        <a:solidFill>
          <a:schemeClr val="tx1"/>
        </a:solidFill>
        <a:latin typeface="Arial" pitchFamily="34" charset="0"/>
        <a:ea typeface="+mn-ea"/>
        <a:cs typeface="Arial" pitchFamily="34" charset="0"/>
      </a:defRPr>
    </a:lvl7pPr>
    <a:lvl8pPr marL="3200400" algn="l" defTabSz="914400" rtl="0" eaLnBrk="1" latinLnBrk="0" hangingPunct="1">
      <a:defRPr sz="3200" kern="1200">
        <a:solidFill>
          <a:schemeClr val="tx1"/>
        </a:solidFill>
        <a:latin typeface="Arial" pitchFamily="34" charset="0"/>
        <a:ea typeface="+mn-ea"/>
        <a:cs typeface="Arial" pitchFamily="34" charset="0"/>
      </a:defRPr>
    </a:lvl8pPr>
    <a:lvl9pPr marL="3657600" algn="l" defTabSz="914400" rtl="0" eaLnBrk="1" latinLnBrk="0" hangingPunct="1">
      <a:defRPr sz="32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688"/>
    <a:srgbClr val="990000"/>
    <a:srgbClr val="C0C0C0"/>
    <a:srgbClr val="B2B2B2"/>
    <a:srgbClr val="0099CC"/>
    <a:srgbClr val="33CCCC"/>
    <a:srgbClr val="FF6600"/>
    <a:srgbClr val="606F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5" autoAdjust="0"/>
    <p:restoredTop sz="92911" autoAdjust="0"/>
  </p:normalViewPr>
  <p:slideViewPr>
    <p:cSldViewPr>
      <p:cViewPr>
        <p:scale>
          <a:sx n="70" d="100"/>
          <a:sy n="70" d="100"/>
        </p:scale>
        <p:origin x="-1386"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0AE47231-13CF-4769-AA48-3A0AAE099A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D2C7A5E5-FD16-4B55-9B1B-3F90BD12E18E}" type="slidenum">
              <a:rPr lang="en-US" smtClean="0"/>
              <a:pPr>
                <a:defRPr/>
              </a:pPr>
              <a:t>1</a:t>
            </a:fld>
            <a:endParaRPr lang="en-US" dirty="0" smtClean="0"/>
          </a:p>
        </p:txBody>
      </p:sp>
      <p:sp>
        <p:nvSpPr>
          <p:cNvPr id="70659" name="Rectangle 2"/>
          <p:cNvSpPr>
            <a:spLocks noGrp="1" noRot="1" noChangeAspect="1" noChangeArrowheads="1" noTextEdit="1"/>
          </p:cNvSpPr>
          <p:nvPr>
            <p:ph type="sldImg"/>
          </p:nvPr>
        </p:nvSpPr>
        <p:spPr>
          <a:xfrm>
            <a:off x="1143000" y="685800"/>
            <a:ext cx="4572000" cy="3429000"/>
          </a:xfrm>
          <a:ln/>
        </p:spPr>
      </p:sp>
      <p:sp>
        <p:nvSpPr>
          <p:cNvPr id="70660" name="Rectangle 3"/>
          <p:cNvSpPr>
            <a:spLocks noGrp="1" noChangeArrowheads="1"/>
          </p:cNvSpPr>
          <p:nvPr>
            <p:ph type="body" idx="1"/>
          </p:nvPr>
        </p:nvSpPr>
        <p:spPr>
          <a:noFill/>
          <a:ln/>
        </p:spPr>
        <p:txBody>
          <a:bodyPr/>
          <a:lstStyle/>
          <a:p>
            <a:pPr eaLnBrk="1" hangingPunct="1"/>
            <a:endParaRPr lang="en-US" b="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10</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Opposition Summary</a:t>
            </a:r>
            <a:endParaRPr lang="en-US" b="1" i="1"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11</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Rules</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Arial" pitchFamily="34" charset="0"/>
                <a:ea typeface="+mn-ea"/>
                <a:cs typeface="+mn-cs"/>
              </a:rPr>
              <a:t>Card Wars Exercise</a:t>
            </a:r>
            <a:endParaRPr lang="en-US" sz="1200" b="1" i="1" kern="120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0AE47231-13CF-4769-AA48-3A0AAE099A16}"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21</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Rules Summary</a:t>
            </a:r>
            <a:endParaRPr lang="en-US" b="1" i="1"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80BAE4F7-3285-45BF-9A23-8DBAEDCA6133}" type="slidenum">
              <a:rPr lang="en-US" smtClean="0"/>
              <a:pPr>
                <a:defRPr/>
              </a:pPr>
              <a:t>22</a:t>
            </a:fld>
            <a:endParaRPr lang="en-US" dirty="0" smtClean="0"/>
          </a:p>
        </p:txBody>
      </p:sp>
      <p:sp>
        <p:nvSpPr>
          <p:cNvPr id="137219" name="Rectangle 2"/>
          <p:cNvSpPr>
            <a:spLocks noGrp="1" noRot="1" noChangeAspect="1" noChangeArrowheads="1" noTextEdit="1"/>
          </p:cNvSpPr>
          <p:nvPr>
            <p:ph type="sldImg"/>
          </p:nvPr>
        </p:nvSpPr>
        <p:spPr>
          <a:xfrm>
            <a:off x="1143000" y="685800"/>
            <a:ext cx="4572000" cy="3429000"/>
          </a:xfrm>
          <a:ln/>
        </p:spPr>
      </p:sp>
      <p:sp>
        <p:nvSpPr>
          <p:cNvPr id="137220"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Break</a:t>
            </a:r>
            <a:endParaRPr lang="en-US" b="1" i="1"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23</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Decisions</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i="1" dirty="0" smtClean="0">
                <a:latin typeface="Arial" pitchFamily="34" charset="0"/>
              </a:rPr>
              <a:t>100 Zombies Exercise</a:t>
            </a:r>
            <a:endParaRPr lang="en-US" b="1" i="1"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0AE47231-13CF-4769-AA48-3A0AAE099A16}" type="slidenum">
              <a:rPr lang="en-US" smtClean="0"/>
              <a:pPr>
                <a:defRPr/>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37</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Decisions Summary</a:t>
            </a:r>
            <a:endParaRPr lang="en-US" b="1" i="1"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38</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Balance</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39</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Us vs. It Exercise</a:t>
            </a:r>
            <a:endParaRPr lang="en-US" b="1" i="1"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5F7ED165-75C3-49DF-8F79-6209F31CEE85}" type="slidenum">
              <a:rPr lang="en-US" smtClean="0"/>
              <a:pPr>
                <a:defRPr/>
              </a:pPr>
              <a:t>2</a:t>
            </a:fld>
            <a:endParaRPr lang="en-US" dirty="0" smtClean="0"/>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Overview</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80BAE4F7-3285-45BF-9A23-8DBAEDCA6133}" type="slidenum">
              <a:rPr lang="en-US" smtClean="0"/>
              <a:pPr>
                <a:defRPr/>
              </a:pPr>
              <a:t>40</a:t>
            </a:fld>
            <a:endParaRPr lang="en-US" dirty="0" smtClean="0"/>
          </a:p>
        </p:txBody>
      </p:sp>
      <p:sp>
        <p:nvSpPr>
          <p:cNvPr id="137219" name="Rectangle 2"/>
          <p:cNvSpPr>
            <a:spLocks noGrp="1" noRot="1" noChangeAspect="1" noChangeArrowheads="1" noTextEdit="1"/>
          </p:cNvSpPr>
          <p:nvPr>
            <p:ph type="sldImg"/>
          </p:nvPr>
        </p:nvSpPr>
        <p:spPr>
          <a:xfrm>
            <a:off x="1143000" y="685800"/>
            <a:ext cx="4572000" cy="3429000"/>
          </a:xfrm>
          <a:ln/>
        </p:spPr>
      </p:sp>
      <p:sp>
        <p:nvSpPr>
          <p:cNvPr id="137220"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Thank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5F7ED165-75C3-49DF-8F79-6209F31CEE85}" type="slidenum">
              <a:rPr lang="en-US" smtClean="0"/>
              <a:pPr>
                <a:defRPr/>
              </a:pPr>
              <a:t>3</a:t>
            </a:fld>
            <a:endParaRPr lang="en-US" dirty="0" smtClean="0"/>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Exercises</a:t>
            </a:r>
            <a:endParaRPr lang="en-US" b="1" i="1"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0A9F3-FAF7-49FC-8234-0AA1EC7FF012}" type="slidenum">
              <a:rPr lang="en-US"/>
              <a:pPr/>
              <a:t>4</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5</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Goals</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6</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Goals</a:t>
            </a:r>
            <a:r>
              <a:rPr lang="en-US" b="1" i="1" baseline="0" dirty="0" smtClean="0">
                <a:latin typeface="Arial" pitchFamily="34" charset="0"/>
              </a:rPr>
              <a:t> Exercise</a:t>
            </a:r>
            <a:endParaRPr lang="en-US" b="1" i="1"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7</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Goals Summary</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8</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Opposition</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9</a:t>
            </a:fld>
            <a:endParaRPr lang="en-US" dirty="0"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Obstacle Pong </a:t>
            </a:r>
            <a:r>
              <a:rPr lang="en-US" b="1" i="1" baseline="0" dirty="0" smtClean="0">
                <a:latin typeface="Arial" pitchFamily="34" charset="0"/>
              </a:rPr>
              <a:t>Exercise</a:t>
            </a:r>
            <a:endParaRPr lang="en-US" b="1" i="1"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lank-master.jpg"/>
          <p:cNvPicPr>
            <a:picLocks noChangeAspect="1"/>
          </p:cNvPicPr>
          <p:nvPr userDrawn="1"/>
        </p:nvPicPr>
        <p:blipFill>
          <a:blip r:embed="rId2" cstate="print"/>
          <a:stretch>
            <a:fillRect/>
          </a:stretch>
        </p:blipFill>
        <p:spPr>
          <a:xfrm>
            <a:off x="0" y="3175"/>
            <a:ext cx="9163050" cy="6877050"/>
          </a:xfrm>
          <a:prstGeom prst="rect">
            <a:avLst/>
          </a:prstGeom>
        </p:spPr>
      </p:pic>
      <p:sp>
        <p:nvSpPr>
          <p:cNvPr id="2" name="Title 1"/>
          <p:cNvSpPr>
            <a:spLocks noGrp="1"/>
          </p:cNvSpPr>
          <p:nvPr>
            <p:ph type="ctrTitle"/>
          </p:nvPr>
        </p:nvSpPr>
        <p:spPr>
          <a:xfrm>
            <a:off x="685800" y="2130426"/>
            <a:ext cx="7772400" cy="1470025"/>
          </a:xfrm>
        </p:spPr>
        <p:txBody>
          <a:bodyPr/>
          <a:lstStyle>
            <a:lvl1pPr>
              <a:defRPr>
                <a:latin typeface="Candar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ndar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master-hd.jpg"/>
          <p:cNvPicPr>
            <a:picLocks noChangeAspect="1"/>
          </p:cNvPicPr>
          <p:nvPr userDrawn="1"/>
        </p:nvPicPr>
        <p:blipFill>
          <a:blip r:embed="rId2" cstate="print"/>
          <a:stretch>
            <a:fillRect/>
          </a:stretch>
        </p:blipFill>
        <p:spPr>
          <a:xfrm>
            <a:off x="0" y="3175"/>
            <a:ext cx="9163050" cy="6877050"/>
          </a:xfrm>
          <a:prstGeom prst="rect">
            <a:avLst/>
          </a:prstGeom>
        </p:spPr>
      </p:pic>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lumMod val="75000"/>
                </a:schemeClr>
              </a:buClr>
              <a:defRPr>
                <a:latin typeface="Candara" pitchFamily="34" charset="0"/>
              </a:defRPr>
            </a:lvl1pPr>
            <a:lvl2pPr>
              <a:buClr>
                <a:schemeClr val="accent1">
                  <a:lumMod val="50000"/>
                </a:schemeClr>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3" name="Rectangle 5"/>
          <p:cNvSpPr>
            <a:spLocks noGrp="1" noChangeArrowheads="1"/>
          </p:cNvSpPr>
          <p:nvPr>
            <p:ph type="title"/>
          </p:nvPr>
        </p:nvSpPr>
        <p:spPr bwMode="auto">
          <a:xfrm>
            <a:off x="838200" y="685800"/>
            <a:ext cx="7315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1734" name="Rectangle 6"/>
          <p:cNvSpPr>
            <a:spLocks noGrp="1" noChangeArrowheads="1"/>
          </p:cNvSpPr>
          <p:nvPr>
            <p:ph type="body" idx="1"/>
          </p:nvPr>
        </p:nvSpPr>
        <p:spPr bwMode="auto">
          <a:xfrm>
            <a:off x="684213" y="1905000"/>
            <a:ext cx="7315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1750" name="Oval 22"/>
          <p:cNvSpPr>
            <a:spLocks noChangeArrowheads="1"/>
          </p:cNvSpPr>
          <p:nvPr/>
        </p:nvSpPr>
        <p:spPr bwMode="auto">
          <a:xfrm>
            <a:off x="8610600" y="6324600"/>
            <a:ext cx="457200" cy="457200"/>
          </a:xfrm>
          <a:prstGeom prst="ellipse">
            <a:avLst/>
          </a:prstGeom>
          <a:solidFill>
            <a:schemeClr val="bg1"/>
          </a:solidFill>
          <a:ln w="9525" algn="ctr">
            <a:noFill/>
            <a:round/>
            <a:headEnd/>
            <a:tailEnd/>
          </a:ln>
          <a:effectLst/>
        </p:spPr>
        <p:txBody>
          <a:bodyPr wrap="none" anchor="ctr"/>
          <a:lstStyle/>
          <a:p>
            <a:pPr algn="ctr">
              <a:defRPr/>
            </a:pPr>
            <a:endParaRPr lang="en-US" dirty="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eaLnBrk="0" fontAlgn="base" hangingPunct="0">
        <a:spcBef>
          <a:spcPct val="20000"/>
        </a:spcBef>
        <a:spcAft>
          <a:spcPct val="0"/>
        </a:spcAft>
        <a:buClr>
          <a:srgbClr val="606FAE"/>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C0C0C0"/>
            </a:outerShdw>
          </a:effectLst>
          <a:latin typeface="Stone Sans ITC TT" pitchFamily="2" charset="0"/>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Stone Sans ITC TT" pitchFamily="2" charset="0"/>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295402"/>
            <a:ext cx="7772400" cy="2641599"/>
          </a:xfrm>
        </p:spPr>
        <p:txBody>
          <a:bodyPr/>
          <a:lstStyle/>
          <a:p>
            <a:pPr algn="ctr" eaLnBrk="1" hangingPunct="1">
              <a:defRPr/>
            </a:pPr>
            <a:r>
              <a:rPr lang="en-US" sz="4400" dirty="0" smtClean="0">
                <a:solidFill>
                  <a:schemeClr val="tx1"/>
                </a:solidFill>
                <a:latin typeface="Candara" pitchFamily="34" charset="0"/>
              </a:rPr>
              <a:t>Game Design Fundamentals</a:t>
            </a:r>
            <a:br>
              <a:rPr lang="en-US" sz="4400" dirty="0" smtClean="0">
                <a:solidFill>
                  <a:schemeClr val="tx1"/>
                </a:solidFill>
                <a:latin typeface="Candara" pitchFamily="34" charset="0"/>
              </a:rPr>
            </a:br>
            <a:r>
              <a:rPr lang="en-US" sz="4400" dirty="0" smtClean="0">
                <a:solidFill>
                  <a:schemeClr val="tx1"/>
                </a:solidFill>
              </a:rPr>
              <a:t>Workshop</a:t>
            </a:r>
            <a:endParaRPr lang="en-US" sz="4400" dirty="0" smtClean="0">
              <a:solidFill>
                <a:schemeClr val="tx1"/>
              </a:solidFill>
              <a:latin typeface="Candara" pitchFamily="34" charset="0"/>
            </a:endParaRPr>
          </a:p>
        </p:txBody>
      </p:sp>
      <p:sp>
        <p:nvSpPr>
          <p:cNvPr id="2052" name="Rectangle 4"/>
          <p:cNvSpPr>
            <a:spLocks noGrp="1" noChangeArrowheads="1"/>
          </p:cNvSpPr>
          <p:nvPr>
            <p:ph type="subTitle" idx="1"/>
          </p:nvPr>
        </p:nvSpPr>
        <p:spPr>
          <a:xfrm>
            <a:off x="1143000" y="4851400"/>
            <a:ext cx="6400800" cy="1219200"/>
          </a:xfrm>
        </p:spPr>
        <p:txBody>
          <a:bodyPr/>
          <a:lstStyle/>
          <a:p>
            <a:pPr eaLnBrk="1" hangingPunct="1">
              <a:lnSpc>
                <a:spcPct val="80000"/>
              </a:lnSpc>
              <a:defRPr/>
            </a:pPr>
            <a:r>
              <a:rPr lang="en-US" dirty="0" smtClean="0"/>
              <a:t>Stone Librande</a:t>
            </a:r>
          </a:p>
          <a:p>
            <a:pPr eaLnBrk="1" hangingPunct="1">
              <a:lnSpc>
                <a:spcPct val="80000"/>
              </a:lnSpc>
              <a:defRPr/>
            </a:pPr>
            <a:r>
              <a:rPr lang="en-US" sz="2000" b="0" dirty="0" smtClean="0"/>
              <a:t>Creative Director, EA/Maxis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2819400" cy="685800"/>
          </a:xfrm>
        </p:spPr>
        <p:txBody>
          <a:bodyPr anchor="t"/>
          <a:lstStyle/>
          <a:p>
            <a:pPr eaLnBrk="1" hangingPunct="1">
              <a:defRPr/>
            </a:pPr>
            <a:r>
              <a:rPr lang="en-US" b="0" i="1" dirty="0" smtClean="0"/>
              <a:t>Opposition</a:t>
            </a:r>
          </a:p>
        </p:txBody>
      </p:sp>
      <p:pic>
        <p:nvPicPr>
          <p:cNvPr id="5" name="Picture 4" descr="gameparts-01.jpg"/>
          <p:cNvPicPr>
            <a:picLocks noChangeAspect="1"/>
          </p:cNvPicPr>
          <p:nvPr/>
        </p:nvPicPr>
        <p:blipFill>
          <a:blip r:embed="rId3" cstate="print"/>
          <a:stretch>
            <a:fillRect/>
          </a:stretch>
        </p:blipFill>
        <p:spPr>
          <a:xfrm>
            <a:off x="4724400" y="-304800"/>
            <a:ext cx="3375918" cy="2362199"/>
          </a:xfrm>
          <a:prstGeom prst="rect">
            <a:avLst/>
          </a:prstGeom>
        </p:spPr>
      </p:pic>
      <p:sp>
        <p:nvSpPr>
          <p:cNvPr id="7" name="Rectangle 3"/>
          <p:cNvSpPr txBox="1">
            <a:spLocks noChangeArrowheads="1"/>
          </p:cNvSpPr>
          <p:nvPr/>
        </p:nvSpPr>
        <p:spPr bwMode="auto">
          <a:xfrm>
            <a:off x="990600" y="2184400"/>
            <a:ext cx="7162800" cy="39116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800" kern="0" dirty="0" smtClean="0">
                <a:effectLst>
                  <a:outerShdw blurRad="38100" dist="38100" dir="2700000" algn="tl">
                    <a:srgbClr val="C0C0C0"/>
                  </a:outerShdw>
                </a:effectLst>
                <a:latin typeface="Candara" pitchFamily="34" charset="0"/>
                <a:cs typeface="+mn-cs"/>
              </a:rPr>
              <a:t>Helping vs. Hindering</a:t>
            </a:r>
          </a:p>
          <a:p>
            <a:pPr marL="342900" indent="-342900">
              <a:spcBef>
                <a:spcPts val="3000"/>
              </a:spcBef>
              <a:buClr>
                <a:schemeClr val="accent1">
                  <a:lumMod val="75000"/>
                </a:schemeClr>
              </a:buClr>
              <a:buFontTx/>
              <a:buChar char="•"/>
              <a:defRPr/>
            </a:pPr>
            <a:r>
              <a:rPr lang="en-US" sz="2800" kern="0" dirty="0" smtClean="0">
                <a:effectLst>
                  <a:outerShdw blurRad="38100" dist="38100" dir="2700000" algn="tl">
                    <a:srgbClr val="C0C0C0"/>
                  </a:outerShdw>
                </a:effectLst>
                <a:latin typeface="Candara" pitchFamily="34" charset="0"/>
                <a:cs typeface="+mn-cs"/>
              </a:rPr>
              <a:t>Human opponents vs. In-game opposition</a:t>
            </a:r>
          </a:p>
          <a:p>
            <a:pPr marL="342900" indent="-342900">
              <a:spcBef>
                <a:spcPts val="3000"/>
              </a:spcBef>
              <a:buClr>
                <a:schemeClr val="accent1">
                  <a:lumMod val="75000"/>
                </a:schemeClr>
              </a:buClr>
              <a:buFontTx/>
              <a:buChar char="•"/>
              <a:defRPr/>
            </a:pPr>
            <a:r>
              <a:rPr lang="en-US" sz="2800" kern="0" dirty="0" smtClean="0">
                <a:effectLst>
                  <a:outerShdw blurRad="38100" dist="38100" dir="2700000" algn="tl">
                    <a:srgbClr val="C0C0C0"/>
                  </a:outerShdw>
                </a:effectLst>
                <a:latin typeface="Candara" pitchFamily="34" charset="0"/>
                <a:cs typeface="+mn-cs"/>
              </a:rPr>
              <a:t>Direct competition vs. Indirect competition</a:t>
            </a:r>
          </a:p>
          <a:p>
            <a:pPr marL="342900" indent="-342900">
              <a:spcBef>
                <a:spcPts val="3000"/>
              </a:spcBef>
              <a:buClr>
                <a:schemeClr val="accent1">
                  <a:lumMod val="75000"/>
                </a:schemeClr>
              </a:buClr>
              <a:buFontTx/>
              <a:buChar char="•"/>
              <a:defRPr/>
            </a:pPr>
            <a:r>
              <a:rPr lang="en-US" sz="2800" kern="0" dirty="0" smtClean="0">
                <a:effectLst>
                  <a:outerShdw blurRad="38100" dist="38100" dir="2700000" algn="tl">
                    <a:srgbClr val="C0C0C0"/>
                  </a:outerShdw>
                </a:effectLst>
                <a:latin typeface="Candara" pitchFamily="34" charset="0"/>
                <a:cs typeface="+mn-cs"/>
              </a:rPr>
              <a:t>Skill vs. Luck</a:t>
            </a:r>
          </a:p>
        </p:txBody>
      </p:sp>
      <p:sp>
        <p:nvSpPr>
          <p:cNvPr id="9" name="Rectangle 8"/>
          <p:cNvSpPr/>
          <p:nvPr/>
        </p:nvSpPr>
        <p:spPr bwMode="auto">
          <a:xfrm>
            <a:off x="4800600" y="304800"/>
            <a:ext cx="8382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
        <p:nvSpPr>
          <p:cNvPr id="10" name="Rectangle 9"/>
          <p:cNvSpPr/>
          <p:nvPr/>
        </p:nvSpPr>
        <p:spPr bwMode="auto">
          <a:xfrm>
            <a:off x="7162800" y="304800"/>
            <a:ext cx="8382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2514600" cy="685800"/>
          </a:xfrm>
        </p:spPr>
        <p:txBody>
          <a:bodyPr anchor="t"/>
          <a:lstStyle/>
          <a:p>
            <a:pPr eaLnBrk="1" hangingPunct="1">
              <a:defRPr/>
            </a:pPr>
            <a:r>
              <a:rPr lang="en-US" b="0" i="1" dirty="0" smtClean="0"/>
              <a:t>Rules</a:t>
            </a:r>
          </a:p>
        </p:txBody>
      </p:sp>
      <p:pic>
        <p:nvPicPr>
          <p:cNvPr id="5" name="Picture 4" descr="gameparts-01.jpg"/>
          <p:cNvPicPr>
            <a:picLocks noChangeAspect="1"/>
          </p:cNvPicPr>
          <p:nvPr/>
        </p:nvPicPr>
        <p:blipFill>
          <a:blip r:embed="rId3" cstate="print"/>
          <a:stretch>
            <a:fillRect/>
          </a:stretch>
        </p:blipFill>
        <p:spPr>
          <a:xfrm>
            <a:off x="4724400" y="76200"/>
            <a:ext cx="3375918" cy="2362200"/>
          </a:xfrm>
          <a:prstGeom prst="rect">
            <a:avLst/>
          </a:prstGeom>
        </p:spPr>
      </p:pic>
      <p:sp>
        <p:nvSpPr>
          <p:cNvPr id="6" name="Rectangle 2"/>
          <p:cNvSpPr txBox="1">
            <a:spLocks noChangeArrowheads="1"/>
          </p:cNvSpPr>
          <p:nvPr/>
        </p:nvSpPr>
        <p:spPr bwMode="auto">
          <a:xfrm>
            <a:off x="838200" y="2108200"/>
            <a:ext cx="7315200" cy="609600"/>
          </a:xfrm>
          <a:prstGeom prst="rect">
            <a:avLst/>
          </a:prstGeom>
          <a:noFill/>
          <a:ln w="9525">
            <a:noFill/>
            <a:miter lim="800000"/>
            <a:headEnd/>
            <a:tailEnd/>
          </a:ln>
          <a:effectLst/>
        </p:spPr>
        <p:txBody>
          <a:bodyPr/>
          <a:lstStyle/>
          <a:p>
            <a:pPr>
              <a:defRPr/>
            </a:pPr>
            <a:r>
              <a:rPr lang="en-US" b="1" kern="0" dirty="0" smtClean="0">
                <a:solidFill>
                  <a:schemeClr val="tx2"/>
                </a:solidFill>
                <a:effectLst>
                  <a:outerShdw blurRad="38100" dist="38100" dir="2700000" algn="tl">
                    <a:srgbClr val="C0C0C0"/>
                  </a:outerShdw>
                </a:effectLst>
                <a:latin typeface="Candara" pitchFamily="34" charset="0"/>
                <a:ea typeface="+mj-ea"/>
                <a:cs typeface="+mj-cs"/>
              </a:rPr>
              <a:t>Optimal Design:</a:t>
            </a:r>
            <a:endParaRPr lang="en-US"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7" name="Rectangle 3"/>
          <p:cNvSpPr txBox="1">
            <a:spLocks noChangeArrowheads="1"/>
          </p:cNvSpPr>
          <p:nvPr/>
        </p:nvSpPr>
        <p:spPr bwMode="auto">
          <a:xfrm>
            <a:off x="1219200" y="29718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Easy to learn</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A lifetime to master</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Intuitive and consistent</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Maximize positive interactions</a:t>
            </a:r>
          </a:p>
        </p:txBody>
      </p:sp>
      <p:sp>
        <p:nvSpPr>
          <p:cNvPr id="9" name="Rectangle 8"/>
          <p:cNvSpPr/>
          <p:nvPr/>
        </p:nvSpPr>
        <p:spPr bwMode="auto">
          <a:xfrm>
            <a:off x="4876800" y="228600"/>
            <a:ext cx="3124200" cy="13716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itle"/>
          <p:cNvPicPr>
            <a:picLocks noChangeAspect="1" noChangeArrowheads="1"/>
          </p:cNvPicPr>
          <p:nvPr/>
        </p:nvPicPr>
        <p:blipFill>
          <a:blip r:embed="rId3" cstate="print"/>
          <a:srcRect/>
          <a:stretch>
            <a:fillRect/>
          </a:stretch>
        </p:blipFill>
        <p:spPr bwMode="auto">
          <a:xfrm>
            <a:off x="990600" y="1066800"/>
            <a:ext cx="6953250" cy="5076825"/>
          </a:xfrm>
          <a:prstGeom prst="rect">
            <a:avLst/>
          </a:prstGeom>
          <a:noFill/>
        </p:spPr>
      </p:pic>
      <p:sp>
        <p:nvSpPr>
          <p:cNvPr id="3" name="Rectangle 2"/>
          <p:cNvSpPr txBox="1">
            <a:spLocks noChangeArrowheads="1"/>
          </p:cNvSpPr>
          <p:nvPr/>
        </p:nvSpPr>
        <p:spPr bwMode="auto">
          <a:xfrm>
            <a:off x="914400" y="243840"/>
            <a:ext cx="7086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1"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mj-ea"/>
                <a:cs typeface="+mj-cs"/>
              </a:rPr>
              <a:t>Exercise #3</a:t>
            </a:r>
            <a:r>
              <a:rPr lang="en-US" sz="4000" i="1" kern="0" dirty="0" smtClean="0">
                <a:solidFill>
                  <a:schemeClr val="tx2"/>
                </a:solidFill>
                <a:effectLst>
                  <a:outerShdw blurRad="38100" dist="38100" dir="2700000" algn="tl">
                    <a:srgbClr val="C0C0C0"/>
                  </a:outerShdw>
                </a:effectLst>
                <a:latin typeface="Candara" pitchFamily="34" charset="0"/>
                <a:ea typeface="+mj-ea"/>
                <a:cs typeface="+mj-cs"/>
              </a:rPr>
              <a:t>: Rules</a:t>
            </a:r>
            <a:endParaRPr kumimoji="0" lang="en-US" sz="4000" b="0" i="1"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219200" y="381000"/>
            <a:ext cx="6629400" cy="579438"/>
          </a:xfrm>
          <a:prstGeom prst="rect">
            <a:avLst/>
          </a:prstGeom>
          <a:noFill/>
          <a:ln w="9525">
            <a:noFill/>
            <a:miter lim="800000"/>
            <a:headEnd/>
            <a:tailEnd/>
          </a:ln>
          <a:effectLst/>
        </p:spPr>
        <p:txBody>
          <a:bodyPr>
            <a:spAutoFit/>
          </a:bodyPr>
          <a:lstStyle/>
          <a:p>
            <a:pPr algn="ctr">
              <a:spcBef>
                <a:spcPct val="50000"/>
              </a:spcBef>
            </a:pPr>
            <a:r>
              <a:rPr lang="en-US" sz="3200" b="1" dirty="0">
                <a:latin typeface="Myriad Pro" pitchFamily="34" charset="0"/>
              </a:rPr>
              <a:t>How to Play (Basic Version)</a:t>
            </a:r>
          </a:p>
        </p:txBody>
      </p:sp>
      <p:sp>
        <p:nvSpPr>
          <p:cNvPr id="8197" name="Text Box 5"/>
          <p:cNvSpPr txBox="1">
            <a:spLocks noChangeArrowheads="1"/>
          </p:cNvSpPr>
          <p:nvPr/>
        </p:nvSpPr>
        <p:spPr bwMode="auto">
          <a:xfrm>
            <a:off x="381000" y="1447800"/>
            <a:ext cx="7772400" cy="4555093"/>
          </a:xfrm>
          <a:prstGeom prst="rect">
            <a:avLst/>
          </a:prstGeom>
          <a:noFill/>
          <a:ln w="9525">
            <a:noFill/>
            <a:miter lim="800000"/>
            <a:headEnd/>
            <a:tailEnd/>
          </a:ln>
          <a:effectLst/>
        </p:spPr>
        <p:txBody>
          <a:bodyPr>
            <a:spAutoFit/>
          </a:bodyPr>
          <a:lstStyle/>
          <a:p>
            <a:pPr algn="ctr">
              <a:spcBef>
                <a:spcPct val="50000"/>
              </a:spcBef>
            </a:pPr>
            <a:r>
              <a:rPr lang="en-US" sz="2000" b="1" dirty="0">
                <a:latin typeface="Myriad Pro" pitchFamily="34" charset="0"/>
              </a:rPr>
              <a:t>SET UP:</a:t>
            </a:r>
          </a:p>
          <a:p>
            <a:pPr algn="ctr">
              <a:spcBef>
                <a:spcPct val="50000"/>
              </a:spcBef>
              <a:buClr>
                <a:srgbClr val="CC3300"/>
              </a:buClr>
              <a:buFont typeface="Wingdings" pitchFamily="2" charset="2"/>
              <a:buChar char="§"/>
            </a:pPr>
            <a:r>
              <a:rPr lang="en-US" sz="2000" dirty="0">
                <a:latin typeface="Myriad Pro" pitchFamily="34" charset="0"/>
              </a:rPr>
              <a:t> Each player starts out with a deck of 40 cards.</a:t>
            </a:r>
          </a:p>
          <a:p>
            <a:pPr algn="ctr">
              <a:spcBef>
                <a:spcPct val="50000"/>
              </a:spcBef>
              <a:buClr>
                <a:srgbClr val="CC3300"/>
              </a:buClr>
              <a:buFont typeface="Wingdings" pitchFamily="2" charset="2"/>
              <a:buChar char="§"/>
            </a:pPr>
            <a:r>
              <a:rPr lang="en-US" sz="2000" dirty="0">
                <a:latin typeface="Myriad Pro" pitchFamily="34" charset="0"/>
              </a:rPr>
              <a:t> Shuffle your deck and then cut your opponent’s deck.</a:t>
            </a:r>
          </a:p>
          <a:p>
            <a:pPr algn="ctr">
              <a:spcBef>
                <a:spcPct val="50000"/>
              </a:spcBef>
            </a:pPr>
            <a:endParaRPr lang="en-US" sz="2000" dirty="0">
              <a:latin typeface="Myriad Pro" pitchFamily="34" charset="0"/>
            </a:endParaRPr>
          </a:p>
          <a:p>
            <a:pPr algn="ctr">
              <a:spcBef>
                <a:spcPct val="50000"/>
              </a:spcBef>
            </a:pPr>
            <a:r>
              <a:rPr lang="en-US" sz="2000" b="1" dirty="0">
                <a:latin typeface="Myriad Pro" pitchFamily="34" charset="0"/>
              </a:rPr>
              <a:t>PLAY:</a:t>
            </a:r>
          </a:p>
          <a:p>
            <a:pPr algn="ctr">
              <a:spcBef>
                <a:spcPct val="50000"/>
              </a:spcBef>
              <a:buClr>
                <a:srgbClr val="CC3300"/>
              </a:buClr>
              <a:buFont typeface="Wingdings" pitchFamily="2" charset="2"/>
              <a:buChar char="§"/>
            </a:pPr>
            <a:r>
              <a:rPr lang="en-US" sz="2000" dirty="0">
                <a:latin typeface="Myriad Pro" pitchFamily="34" charset="0"/>
              </a:rPr>
              <a:t> Both players flip over the top card from their decks.</a:t>
            </a:r>
          </a:p>
          <a:p>
            <a:pPr algn="ctr">
              <a:spcBef>
                <a:spcPct val="50000"/>
              </a:spcBef>
              <a:buClr>
                <a:srgbClr val="CC3300"/>
              </a:buClr>
              <a:buFont typeface="Wingdings" pitchFamily="2" charset="2"/>
              <a:buChar char="§"/>
            </a:pPr>
            <a:r>
              <a:rPr lang="en-US" sz="2000" dirty="0">
                <a:latin typeface="Myriad Pro" pitchFamily="34" charset="0"/>
              </a:rPr>
              <a:t> The player with the highest card scores 1 point. (Ignore ties.)</a:t>
            </a:r>
          </a:p>
          <a:p>
            <a:pPr algn="ctr">
              <a:spcBef>
                <a:spcPct val="50000"/>
              </a:spcBef>
              <a:buClr>
                <a:srgbClr val="CC3300"/>
              </a:buClr>
              <a:buFont typeface="Wingdings" pitchFamily="2" charset="2"/>
              <a:buChar char="§"/>
            </a:pPr>
            <a:r>
              <a:rPr lang="en-US" sz="2000" dirty="0">
                <a:latin typeface="Myriad Pro" pitchFamily="34" charset="0"/>
              </a:rPr>
              <a:t> Continue flipping cards until one player scores 10 points and wins!</a:t>
            </a:r>
          </a:p>
          <a:p>
            <a:pPr algn="ctr">
              <a:spcBef>
                <a:spcPct val="50000"/>
              </a:spcBef>
              <a:buClr>
                <a:srgbClr val="CC3300"/>
              </a:buClr>
              <a:buFont typeface="Wingdings" pitchFamily="2" charset="2"/>
              <a:buChar char="§"/>
            </a:pPr>
            <a:r>
              <a:rPr lang="en-US" sz="2000" dirty="0">
                <a:latin typeface="Myriad Pro" pitchFamily="34" charset="0"/>
              </a:rPr>
              <a:t> Reshuffle your cards if you run out.</a:t>
            </a:r>
          </a:p>
          <a:p>
            <a:pPr algn="ctr">
              <a:spcBef>
                <a:spcPct val="50000"/>
              </a:spcBef>
              <a:buClr>
                <a:srgbClr val="CC3300"/>
              </a:buClr>
            </a:pPr>
            <a:endParaRPr lang="en-US"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4-cards"/>
          <p:cNvPicPr>
            <a:picLocks noChangeAspect="1" noChangeArrowheads="1"/>
          </p:cNvPicPr>
          <p:nvPr/>
        </p:nvPicPr>
        <p:blipFill>
          <a:blip r:embed="rId2" cstate="print"/>
          <a:srcRect/>
          <a:stretch>
            <a:fillRect/>
          </a:stretch>
        </p:blipFill>
        <p:spPr bwMode="auto">
          <a:xfrm>
            <a:off x="1219200" y="1752600"/>
            <a:ext cx="6791325" cy="3924300"/>
          </a:xfrm>
          <a:prstGeom prst="rect">
            <a:avLst/>
          </a:prstGeom>
          <a:noFill/>
        </p:spPr>
      </p:pic>
      <p:sp>
        <p:nvSpPr>
          <p:cNvPr id="7173" name="Text Box 5"/>
          <p:cNvSpPr txBox="1">
            <a:spLocks noChangeArrowheads="1"/>
          </p:cNvSpPr>
          <p:nvPr/>
        </p:nvSpPr>
        <p:spPr bwMode="auto">
          <a:xfrm>
            <a:off x="1219200" y="381000"/>
            <a:ext cx="6629400" cy="579438"/>
          </a:xfrm>
          <a:prstGeom prst="rect">
            <a:avLst/>
          </a:prstGeom>
          <a:noFill/>
          <a:ln w="9525">
            <a:noFill/>
            <a:miter lim="800000"/>
            <a:headEnd/>
            <a:tailEnd/>
          </a:ln>
          <a:effectLst/>
        </p:spPr>
        <p:txBody>
          <a:bodyPr>
            <a:spAutoFit/>
          </a:bodyPr>
          <a:lstStyle/>
          <a:p>
            <a:pPr algn="ctr">
              <a:spcBef>
                <a:spcPct val="50000"/>
              </a:spcBef>
            </a:pPr>
            <a:r>
              <a:rPr lang="en-US" sz="3200" b="1">
                <a:latin typeface="Myriad Pro" pitchFamily="34" charset="0"/>
              </a:rPr>
              <a:t>Get 4 Blank Rule Cards</a:t>
            </a:r>
          </a:p>
        </p:txBody>
      </p:sp>
      <p:sp>
        <p:nvSpPr>
          <p:cNvPr id="7174" name="Text Box 6"/>
          <p:cNvSpPr txBox="1">
            <a:spLocks noChangeArrowheads="1"/>
          </p:cNvSpPr>
          <p:nvPr/>
        </p:nvSpPr>
        <p:spPr bwMode="auto">
          <a:xfrm>
            <a:off x="1219200" y="5867400"/>
            <a:ext cx="6629400" cy="396875"/>
          </a:xfrm>
          <a:prstGeom prst="rect">
            <a:avLst/>
          </a:prstGeom>
          <a:noFill/>
          <a:ln w="9525">
            <a:noFill/>
            <a:miter lim="800000"/>
            <a:headEnd/>
            <a:tailEnd/>
          </a:ln>
          <a:effectLst/>
        </p:spPr>
        <p:txBody>
          <a:bodyPr>
            <a:spAutoFit/>
          </a:bodyPr>
          <a:lstStyle/>
          <a:p>
            <a:pPr algn="ctr">
              <a:spcBef>
                <a:spcPct val="50000"/>
              </a:spcBef>
            </a:pPr>
            <a:r>
              <a:rPr lang="en-US" sz="2000">
                <a:latin typeface="Myriad Pro" pitchFamily="34" charset="0"/>
              </a:rPr>
              <a:t>One for each suit: Spades, Diamonds, Clubs, Hearts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ule-card"/>
          <p:cNvPicPr>
            <a:picLocks noChangeAspect="1" noChangeArrowheads="1"/>
          </p:cNvPicPr>
          <p:nvPr/>
        </p:nvPicPr>
        <p:blipFill>
          <a:blip r:embed="rId2" cstate="print"/>
          <a:srcRect/>
          <a:stretch>
            <a:fillRect/>
          </a:stretch>
        </p:blipFill>
        <p:spPr bwMode="auto">
          <a:xfrm>
            <a:off x="1095375" y="890588"/>
            <a:ext cx="6953250" cy="5076825"/>
          </a:xfrm>
          <a:prstGeom prst="rect">
            <a:avLst/>
          </a:prstGeom>
          <a:noFill/>
        </p:spPr>
      </p:pic>
      <p:sp>
        <p:nvSpPr>
          <p:cNvPr id="3077" name="Text Box 5"/>
          <p:cNvSpPr txBox="1">
            <a:spLocks noChangeArrowheads="1"/>
          </p:cNvSpPr>
          <p:nvPr/>
        </p:nvSpPr>
        <p:spPr bwMode="auto">
          <a:xfrm>
            <a:off x="1219200" y="381000"/>
            <a:ext cx="6629400" cy="641350"/>
          </a:xfrm>
          <a:prstGeom prst="rect">
            <a:avLst/>
          </a:prstGeom>
          <a:noFill/>
          <a:ln w="9525">
            <a:noFill/>
            <a:miter lim="800000"/>
            <a:headEnd/>
            <a:tailEnd/>
          </a:ln>
          <a:effectLst/>
        </p:spPr>
        <p:txBody>
          <a:bodyPr>
            <a:spAutoFit/>
          </a:bodyPr>
          <a:lstStyle/>
          <a:p>
            <a:pPr algn="ctr">
              <a:spcBef>
                <a:spcPct val="50000"/>
              </a:spcBef>
            </a:pPr>
            <a:r>
              <a:rPr lang="en-US" sz="3600" b="1">
                <a:latin typeface="Myriad Pro" pitchFamily="34" charset="0"/>
              </a:rPr>
              <a:t>Spades</a:t>
            </a:r>
          </a:p>
        </p:txBody>
      </p:sp>
      <p:sp>
        <p:nvSpPr>
          <p:cNvPr id="3078" name="Text Box 6"/>
          <p:cNvSpPr txBox="1">
            <a:spLocks noChangeArrowheads="1"/>
          </p:cNvSpPr>
          <p:nvPr/>
        </p:nvSpPr>
        <p:spPr bwMode="auto">
          <a:xfrm>
            <a:off x="1219200" y="5867400"/>
            <a:ext cx="6629400" cy="457200"/>
          </a:xfrm>
          <a:prstGeom prst="rect">
            <a:avLst/>
          </a:prstGeom>
          <a:noFill/>
          <a:ln w="9525">
            <a:noFill/>
            <a:miter lim="800000"/>
            <a:headEnd/>
            <a:tailEnd/>
          </a:ln>
          <a:effectLst/>
        </p:spPr>
        <p:txBody>
          <a:bodyPr>
            <a:spAutoFit/>
          </a:bodyPr>
          <a:lstStyle/>
          <a:p>
            <a:pPr algn="ctr">
              <a:spcBef>
                <a:spcPct val="50000"/>
              </a:spcBef>
            </a:pPr>
            <a:r>
              <a:rPr lang="en-US" sz="2400" dirty="0">
                <a:latin typeface="Myriad Pro" pitchFamily="34" charset="0"/>
              </a:rPr>
              <a:t>Flavor: </a:t>
            </a:r>
            <a:r>
              <a:rPr lang="en-US" sz="2400" i="1" dirty="0">
                <a:latin typeface="Myriad Pro" pitchFamily="34" charset="0"/>
              </a:rPr>
              <a:t>Swords, Military	</a:t>
            </a:r>
            <a:r>
              <a:rPr lang="en-US" sz="2400" dirty="0">
                <a:latin typeface="Myriad Pro" pitchFamily="34" charset="0"/>
              </a:rPr>
              <a:t>Effect:</a:t>
            </a:r>
            <a:r>
              <a:rPr lang="en-US" sz="2400" i="1" dirty="0">
                <a:latin typeface="Myriad Pro" pitchFamily="34" charset="0"/>
              </a:rPr>
              <a:t> Attack power</a:t>
            </a:r>
          </a:p>
        </p:txBody>
      </p:sp>
      <p:sp>
        <p:nvSpPr>
          <p:cNvPr id="3079" name="Text Box 7"/>
          <p:cNvSpPr txBox="1">
            <a:spLocks noChangeArrowheads="1"/>
          </p:cNvSpPr>
          <p:nvPr/>
        </p:nvSpPr>
        <p:spPr bwMode="auto">
          <a:xfrm>
            <a:off x="2971800" y="1752600"/>
            <a:ext cx="3886200" cy="457200"/>
          </a:xfrm>
          <a:prstGeom prst="rect">
            <a:avLst/>
          </a:prstGeom>
          <a:noFill/>
          <a:ln w="9525">
            <a:noFill/>
            <a:miter lim="800000"/>
            <a:headEnd/>
            <a:tailEnd/>
          </a:ln>
          <a:effectLst/>
        </p:spPr>
        <p:txBody>
          <a:bodyPr>
            <a:spAutoFit/>
          </a:bodyPr>
          <a:lstStyle/>
          <a:p>
            <a:pPr algn="ctr">
              <a:spcBef>
                <a:spcPct val="50000"/>
              </a:spcBef>
            </a:pPr>
            <a:r>
              <a:rPr lang="en-US" sz="2400" b="1">
                <a:latin typeface="Comic Sans MS" pitchFamily="66" charset="0"/>
              </a:rPr>
              <a:t>Arrow’s Flight</a:t>
            </a:r>
          </a:p>
        </p:txBody>
      </p:sp>
      <p:sp>
        <p:nvSpPr>
          <p:cNvPr id="3080" name="Text Box 8"/>
          <p:cNvSpPr txBox="1">
            <a:spLocks noChangeArrowheads="1"/>
          </p:cNvSpPr>
          <p:nvPr/>
        </p:nvSpPr>
        <p:spPr bwMode="auto">
          <a:xfrm>
            <a:off x="1676400" y="3175000"/>
            <a:ext cx="5638800" cy="1625600"/>
          </a:xfrm>
          <a:prstGeom prst="rect">
            <a:avLst/>
          </a:prstGeom>
          <a:noFill/>
          <a:ln w="9525">
            <a:noFill/>
            <a:miter lim="800000"/>
            <a:headEnd/>
            <a:tailEnd/>
          </a:ln>
          <a:effectLst/>
        </p:spPr>
        <p:txBody>
          <a:bodyPr>
            <a:spAutoFit/>
          </a:bodyPr>
          <a:lstStyle/>
          <a:p>
            <a:pPr algn="ctr">
              <a:lnSpc>
                <a:spcPct val="140000"/>
              </a:lnSpc>
              <a:spcBef>
                <a:spcPct val="50000"/>
              </a:spcBef>
            </a:pPr>
            <a:r>
              <a:rPr lang="en-US" sz="2400" dirty="0">
                <a:latin typeface="Comic Sans MS" pitchFamily="66" charset="0"/>
              </a:rPr>
              <a:t>If your spade loses then immediately drop it on the floor from at least </a:t>
            </a:r>
            <a:r>
              <a:rPr lang="en-US" sz="2400" dirty="0" smtClean="0">
                <a:latin typeface="Comic Sans MS" pitchFamily="66" charset="0"/>
              </a:rPr>
              <a:t>1 meter. </a:t>
            </a:r>
            <a:r>
              <a:rPr lang="en-US" sz="2400" dirty="0">
                <a:latin typeface="Comic Sans MS" pitchFamily="66" charset="0"/>
              </a:rPr>
              <a:t>If it lands face up then it wins!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ipe(left)">
                                      <p:cBhvr>
                                        <p:cTn id="7" dur="5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ipe(left)">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ule-card"/>
          <p:cNvPicPr>
            <a:picLocks noChangeAspect="1" noChangeArrowheads="1"/>
          </p:cNvPicPr>
          <p:nvPr/>
        </p:nvPicPr>
        <p:blipFill>
          <a:blip r:embed="rId2" cstate="print"/>
          <a:srcRect/>
          <a:stretch>
            <a:fillRect/>
          </a:stretch>
        </p:blipFill>
        <p:spPr bwMode="auto">
          <a:xfrm>
            <a:off x="1095375" y="890588"/>
            <a:ext cx="6953250" cy="5076825"/>
          </a:xfrm>
          <a:prstGeom prst="rect">
            <a:avLst/>
          </a:prstGeom>
          <a:noFill/>
        </p:spPr>
      </p:pic>
      <p:sp>
        <p:nvSpPr>
          <p:cNvPr id="9219" name="Text Box 3"/>
          <p:cNvSpPr txBox="1">
            <a:spLocks noChangeArrowheads="1"/>
          </p:cNvSpPr>
          <p:nvPr/>
        </p:nvSpPr>
        <p:spPr bwMode="auto">
          <a:xfrm>
            <a:off x="1219200" y="381000"/>
            <a:ext cx="6629400" cy="641350"/>
          </a:xfrm>
          <a:prstGeom prst="rect">
            <a:avLst/>
          </a:prstGeom>
          <a:noFill/>
          <a:ln w="9525">
            <a:noFill/>
            <a:miter lim="800000"/>
            <a:headEnd/>
            <a:tailEnd/>
          </a:ln>
          <a:effectLst/>
        </p:spPr>
        <p:txBody>
          <a:bodyPr>
            <a:spAutoFit/>
          </a:bodyPr>
          <a:lstStyle/>
          <a:p>
            <a:pPr algn="ctr">
              <a:spcBef>
                <a:spcPct val="50000"/>
              </a:spcBef>
            </a:pPr>
            <a:r>
              <a:rPr lang="en-US" sz="3600" b="1">
                <a:latin typeface="Myriad Pro" pitchFamily="34" charset="0"/>
              </a:rPr>
              <a:t>Diamonds</a:t>
            </a:r>
          </a:p>
        </p:txBody>
      </p:sp>
      <p:sp>
        <p:nvSpPr>
          <p:cNvPr id="9220" name="Text Box 4"/>
          <p:cNvSpPr txBox="1">
            <a:spLocks noChangeArrowheads="1"/>
          </p:cNvSpPr>
          <p:nvPr/>
        </p:nvSpPr>
        <p:spPr bwMode="auto">
          <a:xfrm>
            <a:off x="1219200" y="5867400"/>
            <a:ext cx="6629400" cy="457200"/>
          </a:xfrm>
          <a:prstGeom prst="rect">
            <a:avLst/>
          </a:prstGeom>
          <a:noFill/>
          <a:ln w="9525">
            <a:noFill/>
            <a:miter lim="800000"/>
            <a:headEnd/>
            <a:tailEnd/>
          </a:ln>
          <a:effectLst/>
        </p:spPr>
        <p:txBody>
          <a:bodyPr>
            <a:spAutoFit/>
          </a:bodyPr>
          <a:lstStyle/>
          <a:p>
            <a:pPr algn="ctr">
              <a:spcBef>
                <a:spcPct val="50000"/>
              </a:spcBef>
            </a:pPr>
            <a:r>
              <a:rPr lang="en-US" sz="2400">
                <a:latin typeface="Myriad Pro" pitchFamily="34" charset="0"/>
              </a:rPr>
              <a:t>Flavor:</a:t>
            </a:r>
            <a:r>
              <a:rPr lang="en-US" sz="2400" i="1">
                <a:latin typeface="Myriad Pro" pitchFamily="34" charset="0"/>
              </a:rPr>
              <a:t> Wealth, Riches		</a:t>
            </a:r>
            <a:r>
              <a:rPr lang="en-US" sz="2400">
                <a:latin typeface="Myriad Pro" pitchFamily="34" charset="0"/>
              </a:rPr>
              <a:t>Effect: </a:t>
            </a:r>
            <a:r>
              <a:rPr lang="en-US" sz="2400" i="1">
                <a:latin typeface="Myriad Pro" pitchFamily="34" charset="0"/>
              </a:rPr>
              <a:t>Points</a:t>
            </a:r>
          </a:p>
        </p:txBody>
      </p:sp>
      <p:sp>
        <p:nvSpPr>
          <p:cNvPr id="9221" name="Text Box 5"/>
          <p:cNvSpPr txBox="1">
            <a:spLocks noChangeArrowheads="1"/>
          </p:cNvSpPr>
          <p:nvPr/>
        </p:nvSpPr>
        <p:spPr bwMode="auto">
          <a:xfrm>
            <a:off x="2971800" y="1752600"/>
            <a:ext cx="3886200" cy="457200"/>
          </a:xfrm>
          <a:prstGeom prst="rect">
            <a:avLst/>
          </a:prstGeom>
          <a:noFill/>
          <a:ln w="9525">
            <a:noFill/>
            <a:miter lim="800000"/>
            <a:headEnd/>
            <a:tailEnd/>
          </a:ln>
          <a:effectLst/>
        </p:spPr>
        <p:txBody>
          <a:bodyPr>
            <a:spAutoFit/>
          </a:bodyPr>
          <a:lstStyle/>
          <a:p>
            <a:pPr algn="ctr">
              <a:spcBef>
                <a:spcPct val="50000"/>
              </a:spcBef>
            </a:pPr>
            <a:r>
              <a:rPr lang="en-US" sz="2400" b="1">
                <a:latin typeface="Comic Sans MS" pitchFamily="66" charset="0"/>
              </a:rPr>
              <a:t>Buried Treasure</a:t>
            </a:r>
          </a:p>
        </p:txBody>
      </p:sp>
      <p:sp>
        <p:nvSpPr>
          <p:cNvPr id="9222" name="Text Box 6"/>
          <p:cNvSpPr txBox="1">
            <a:spLocks noChangeArrowheads="1"/>
          </p:cNvSpPr>
          <p:nvPr/>
        </p:nvSpPr>
        <p:spPr bwMode="auto">
          <a:xfrm>
            <a:off x="1676400" y="3175000"/>
            <a:ext cx="5638800" cy="1625600"/>
          </a:xfrm>
          <a:prstGeom prst="rect">
            <a:avLst/>
          </a:prstGeom>
          <a:noFill/>
          <a:ln w="9525">
            <a:noFill/>
            <a:miter lim="800000"/>
            <a:headEnd/>
            <a:tailEnd/>
          </a:ln>
          <a:effectLst/>
        </p:spPr>
        <p:txBody>
          <a:bodyPr>
            <a:spAutoFit/>
          </a:bodyPr>
          <a:lstStyle/>
          <a:p>
            <a:pPr algn="ctr">
              <a:lnSpc>
                <a:spcPct val="140000"/>
              </a:lnSpc>
            </a:pPr>
            <a:r>
              <a:rPr lang="en-US" sz="2400">
                <a:latin typeface="Comic Sans MS" pitchFamily="66" charset="0"/>
              </a:rPr>
              <a:t>Cut your deck.</a:t>
            </a:r>
          </a:p>
          <a:p>
            <a:pPr algn="ctr">
              <a:lnSpc>
                <a:spcPct val="140000"/>
              </a:lnSpc>
            </a:pPr>
            <a:r>
              <a:rPr lang="en-US" sz="2400">
                <a:latin typeface="Comic Sans MS" pitchFamily="66" charset="0"/>
              </a:rPr>
              <a:t>If you reveal a diamond put it on top of your deck and gain 1 point.</a:t>
            </a:r>
          </a:p>
        </p:txBody>
      </p:sp>
      <p:pic>
        <p:nvPicPr>
          <p:cNvPr id="9223" name="Picture 7" descr="diamond"/>
          <p:cNvPicPr>
            <a:picLocks noChangeAspect="1" noChangeArrowheads="1"/>
          </p:cNvPicPr>
          <p:nvPr/>
        </p:nvPicPr>
        <p:blipFill>
          <a:blip r:embed="rId3" cstate="print"/>
          <a:srcRect/>
          <a:stretch>
            <a:fillRect/>
          </a:stretch>
        </p:blipFill>
        <p:spPr bwMode="auto">
          <a:xfrm>
            <a:off x="1371600" y="1562100"/>
            <a:ext cx="1333500" cy="1333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wipe(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ule-card"/>
          <p:cNvPicPr>
            <a:picLocks noChangeAspect="1" noChangeArrowheads="1"/>
          </p:cNvPicPr>
          <p:nvPr/>
        </p:nvPicPr>
        <p:blipFill>
          <a:blip r:embed="rId2" cstate="print"/>
          <a:srcRect/>
          <a:stretch>
            <a:fillRect/>
          </a:stretch>
        </p:blipFill>
        <p:spPr bwMode="auto">
          <a:xfrm>
            <a:off x="1095375" y="890588"/>
            <a:ext cx="6953250" cy="5076825"/>
          </a:xfrm>
          <a:prstGeom prst="rect">
            <a:avLst/>
          </a:prstGeom>
          <a:noFill/>
        </p:spPr>
      </p:pic>
      <p:sp>
        <p:nvSpPr>
          <p:cNvPr id="10243" name="Text Box 3"/>
          <p:cNvSpPr txBox="1">
            <a:spLocks noChangeArrowheads="1"/>
          </p:cNvSpPr>
          <p:nvPr/>
        </p:nvSpPr>
        <p:spPr bwMode="auto">
          <a:xfrm>
            <a:off x="1219200" y="381000"/>
            <a:ext cx="6629400" cy="641350"/>
          </a:xfrm>
          <a:prstGeom prst="rect">
            <a:avLst/>
          </a:prstGeom>
          <a:noFill/>
          <a:ln w="9525">
            <a:noFill/>
            <a:miter lim="800000"/>
            <a:headEnd/>
            <a:tailEnd/>
          </a:ln>
          <a:effectLst/>
        </p:spPr>
        <p:txBody>
          <a:bodyPr>
            <a:spAutoFit/>
          </a:bodyPr>
          <a:lstStyle/>
          <a:p>
            <a:pPr algn="ctr">
              <a:spcBef>
                <a:spcPct val="50000"/>
              </a:spcBef>
            </a:pPr>
            <a:r>
              <a:rPr lang="en-US" sz="3600" b="1">
                <a:latin typeface="Myriad Pro" pitchFamily="34" charset="0"/>
              </a:rPr>
              <a:t>Clubs</a:t>
            </a:r>
          </a:p>
        </p:txBody>
      </p:sp>
      <p:sp>
        <p:nvSpPr>
          <p:cNvPr id="10244" name="Text Box 4"/>
          <p:cNvSpPr txBox="1">
            <a:spLocks noChangeArrowheads="1"/>
          </p:cNvSpPr>
          <p:nvPr/>
        </p:nvSpPr>
        <p:spPr bwMode="auto">
          <a:xfrm>
            <a:off x="1219200" y="5867400"/>
            <a:ext cx="6629400" cy="457200"/>
          </a:xfrm>
          <a:prstGeom prst="rect">
            <a:avLst/>
          </a:prstGeom>
          <a:noFill/>
          <a:ln w="9525">
            <a:noFill/>
            <a:miter lim="800000"/>
            <a:headEnd/>
            <a:tailEnd/>
          </a:ln>
          <a:effectLst/>
        </p:spPr>
        <p:txBody>
          <a:bodyPr>
            <a:spAutoFit/>
          </a:bodyPr>
          <a:lstStyle/>
          <a:p>
            <a:pPr algn="ctr">
              <a:spcBef>
                <a:spcPct val="50000"/>
              </a:spcBef>
            </a:pPr>
            <a:r>
              <a:rPr lang="en-US" sz="2400">
                <a:latin typeface="Myriad Pro" pitchFamily="34" charset="0"/>
              </a:rPr>
              <a:t>Flavor: </a:t>
            </a:r>
            <a:r>
              <a:rPr lang="en-US" sz="2400" i="1">
                <a:latin typeface="Myriad Pro" pitchFamily="34" charset="0"/>
              </a:rPr>
              <a:t>Staff, Nature	</a:t>
            </a:r>
            <a:r>
              <a:rPr lang="en-US" sz="2400">
                <a:latin typeface="Myriad Pro" pitchFamily="34" charset="0"/>
              </a:rPr>
              <a:t>Effect:</a:t>
            </a:r>
            <a:r>
              <a:rPr lang="en-US" sz="2400" i="1">
                <a:latin typeface="Myriad Pro" pitchFamily="34" charset="0"/>
              </a:rPr>
              <a:t> Cards</a:t>
            </a:r>
          </a:p>
        </p:txBody>
      </p:sp>
      <p:sp>
        <p:nvSpPr>
          <p:cNvPr id="10245" name="Text Box 5"/>
          <p:cNvSpPr txBox="1">
            <a:spLocks noChangeArrowheads="1"/>
          </p:cNvSpPr>
          <p:nvPr/>
        </p:nvSpPr>
        <p:spPr bwMode="auto">
          <a:xfrm>
            <a:off x="2971800" y="1752600"/>
            <a:ext cx="3886200" cy="457200"/>
          </a:xfrm>
          <a:prstGeom prst="rect">
            <a:avLst/>
          </a:prstGeom>
          <a:noFill/>
          <a:ln w="9525">
            <a:noFill/>
            <a:miter lim="800000"/>
            <a:headEnd/>
            <a:tailEnd/>
          </a:ln>
          <a:effectLst/>
        </p:spPr>
        <p:txBody>
          <a:bodyPr>
            <a:spAutoFit/>
          </a:bodyPr>
          <a:lstStyle/>
          <a:p>
            <a:pPr algn="ctr">
              <a:spcBef>
                <a:spcPct val="50000"/>
              </a:spcBef>
            </a:pPr>
            <a:r>
              <a:rPr lang="en-US" sz="2400" b="1">
                <a:latin typeface="Comic Sans MS" pitchFamily="66" charset="0"/>
              </a:rPr>
              <a:t>Card Garden</a:t>
            </a:r>
          </a:p>
        </p:txBody>
      </p:sp>
      <p:sp>
        <p:nvSpPr>
          <p:cNvPr id="10246" name="Text Box 6"/>
          <p:cNvSpPr txBox="1">
            <a:spLocks noChangeArrowheads="1"/>
          </p:cNvSpPr>
          <p:nvPr/>
        </p:nvSpPr>
        <p:spPr bwMode="auto">
          <a:xfrm>
            <a:off x="1676400" y="2743200"/>
            <a:ext cx="5638800" cy="2136775"/>
          </a:xfrm>
          <a:prstGeom prst="rect">
            <a:avLst/>
          </a:prstGeom>
          <a:noFill/>
          <a:ln w="9525">
            <a:noFill/>
            <a:miter lim="800000"/>
            <a:headEnd/>
            <a:tailEnd/>
          </a:ln>
          <a:effectLst/>
        </p:spPr>
        <p:txBody>
          <a:bodyPr>
            <a:spAutoFit/>
          </a:bodyPr>
          <a:lstStyle/>
          <a:p>
            <a:pPr algn="ctr">
              <a:lnSpc>
                <a:spcPct val="140000"/>
              </a:lnSpc>
              <a:spcBef>
                <a:spcPct val="50000"/>
              </a:spcBef>
            </a:pPr>
            <a:r>
              <a:rPr lang="en-US" sz="2400">
                <a:latin typeface="Comic Sans MS" pitchFamily="66" charset="0"/>
              </a:rPr>
              <a:t>Take the top card of your deck and put it in your hand. If you wish you may play cards from your hand instead of from the top of your deck.</a:t>
            </a:r>
          </a:p>
        </p:txBody>
      </p:sp>
      <p:pic>
        <p:nvPicPr>
          <p:cNvPr id="10247" name="Picture 7" descr="club"/>
          <p:cNvPicPr>
            <a:picLocks noChangeAspect="1" noChangeArrowheads="1"/>
          </p:cNvPicPr>
          <p:nvPr/>
        </p:nvPicPr>
        <p:blipFill>
          <a:blip r:embed="rId3" cstate="print"/>
          <a:srcRect/>
          <a:stretch>
            <a:fillRect/>
          </a:stretch>
        </p:blipFill>
        <p:spPr bwMode="auto">
          <a:xfrm>
            <a:off x="1370013" y="1552575"/>
            <a:ext cx="1333500" cy="1333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left)">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wipe(left)">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ule-card"/>
          <p:cNvPicPr>
            <a:picLocks noChangeAspect="1" noChangeArrowheads="1"/>
          </p:cNvPicPr>
          <p:nvPr/>
        </p:nvPicPr>
        <p:blipFill>
          <a:blip r:embed="rId2" cstate="print"/>
          <a:srcRect/>
          <a:stretch>
            <a:fillRect/>
          </a:stretch>
        </p:blipFill>
        <p:spPr bwMode="auto">
          <a:xfrm>
            <a:off x="1095375" y="890588"/>
            <a:ext cx="6953250" cy="5076825"/>
          </a:xfrm>
          <a:prstGeom prst="rect">
            <a:avLst/>
          </a:prstGeom>
          <a:noFill/>
        </p:spPr>
      </p:pic>
      <p:sp>
        <p:nvSpPr>
          <p:cNvPr id="11267" name="Text Box 3"/>
          <p:cNvSpPr txBox="1">
            <a:spLocks noChangeArrowheads="1"/>
          </p:cNvSpPr>
          <p:nvPr/>
        </p:nvSpPr>
        <p:spPr bwMode="auto">
          <a:xfrm>
            <a:off x="1219200" y="381000"/>
            <a:ext cx="6629400" cy="641350"/>
          </a:xfrm>
          <a:prstGeom prst="rect">
            <a:avLst/>
          </a:prstGeom>
          <a:noFill/>
          <a:ln w="9525">
            <a:noFill/>
            <a:miter lim="800000"/>
            <a:headEnd/>
            <a:tailEnd/>
          </a:ln>
          <a:effectLst/>
        </p:spPr>
        <p:txBody>
          <a:bodyPr>
            <a:spAutoFit/>
          </a:bodyPr>
          <a:lstStyle/>
          <a:p>
            <a:pPr algn="ctr">
              <a:spcBef>
                <a:spcPct val="50000"/>
              </a:spcBef>
            </a:pPr>
            <a:r>
              <a:rPr lang="en-US" sz="3600" b="1">
                <a:latin typeface="Myriad Pro" pitchFamily="34" charset="0"/>
              </a:rPr>
              <a:t>Hearts</a:t>
            </a:r>
          </a:p>
        </p:txBody>
      </p:sp>
      <p:sp>
        <p:nvSpPr>
          <p:cNvPr id="11268" name="Text Box 4"/>
          <p:cNvSpPr txBox="1">
            <a:spLocks noChangeArrowheads="1"/>
          </p:cNvSpPr>
          <p:nvPr/>
        </p:nvSpPr>
        <p:spPr bwMode="auto">
          <a:xfrm>
            <a:off x="1219200" y="5867400"/>
            <a:ext cx="6629400" cy="457200"/>
          </a:xfrm>
          <a:prstGeom prst="rect">
            <a:avLst/>
          </a:prstGeom>
          <a:noFill/>
          <a:ln w="9525">
            <a:noFill/>
            <a:miter lim="800000"/>
            <a:headEnd/>
            <a:tailEnd/>
          </a:ln>
          <a:effectLst/>
        </p:spPr>
        <p:txBody>
          <a:bodyPr>
            <a:spAutoFit/>
          </a:bodyPr>
          <a:lstStyle/>
          <a:p>
            <a:pPr algn="ctr">
              <a:spcBef>
                <a:spcPct val="50000"/>
              </a:spcBef>
            </a:pPr>
            <a:r>
              <a:rPr lang="en-US" sz="2400">
                <a:latin typeface="Myriad Pro" pitchFamily="34" charset="0"/>
              </a:rPr>
              <a:t>Flavor: </a:t>
            </a:r>
            <a:r>
              <a:rPr lang="en-US" sz="2400" i="1">
                <a:latin typeface="Myriad Pro" pitchFamily="34" charset="0"/>
              </a:rPr>
              <a:t>Love, Emotion		</a:t>
            </a:r>
            <a:r>
              <a:rPr lang="en-US" sz="2400">
                <a:latin typeface="Myriad Pro" pitchFamily="34" charset="0"/>
              </a:rPr>
              <a:t>Effect:</a:t>
            </a:r>
            <a:r>
              <a:rPr lang="en-US" sz="2400" i="1">
                <a:latin typeface="Myriad Pro" pitchFamily="34" charset="0"/>
              </a:rPr>
              <a:t> Giving</a:t>
            </a:r>
          </a:p>
        </p:txBody>
      </p:sp>
      <p:sp>
        <p:nvSpPr>
          <p:cNvPr id="11269" name="Text Box 5"/>
          <p:cNvSpPr txBox="1">
            <a:spLocks noChangeArrowheads="1"/>
          </p:cNvSpPr>
          <p:nvPr/>
        </p:nvSpPr>
        <p:spPr bwMode="auto">
          <a:xfrm>
            <a:off x="2971800" y="1752600"/>
            <a:ext cx="3886200" cy="457200"/>
          </a:xfrm>
          <a:prstGeom prst="rect">
            <a:avLst/>
          </a:prstGeom>
          <a:noFill/>
          <a:ln w="9525">
            <a:noFill/>
            <a:miter lim="800000"/>
            <a:headEnd/>
            <a:tailEnd/>
          </a:ln>
          <a:effectLst/>
        </p:spPr>
        <p:txBody>
          <a:bodyPr>
            <a:spAutoFit/>
          </a:bodyPr>
          <a:lstStyle/>
          <a:p>
            <a:pPr algn="ctr">
              <a:spcBef>
                <a:spcPct val="50000"/>
              </a:spcBef>
            </a:pPr>
            <a:r>
              <a:rPr lang="en-US" sz="2400" b="1">
                <a:latin typeface="Comic Sans MS" pitchFamily="66" charset="0"/>
              </a:rPr>
              <a:t>Consolation Present</a:t>
            </a:r>
          </a:p>
        </p:txBody>
      </p:sp>
      <p:sp>
        <p:nvSpPr>
          <p:cNvPr id="11270" name="Text Box 6"/>
          <p:cNvSpPr txBox="1">
            <a:spLocks noChangeArrowheads="1"/>
          </p:cNvSpPr>
          <p:nvPr/>
        </p:nvSpPr>
        <p:spPr bwMode="auto">
          <a:xfrm>
            <a:off x="1447800" y="3175000"/>
            <a:ext cx="6248400" cy="1114425"/>
          </a:xfrm>
          <a:prstGeom prst="rect">
            <a:avLst/>
          </a:prstGeom>
          <a:noFill/>
          <a:ln w="9525">
            <a:noFill/>
            <a:miter lim="800000"/>
            <a:headEnd/>
            <a:tailEnd/>
          </a:ln>
          <a:effectLst/>
        </p:spPr>
        <p:txBody>
          <a:bodyPr>
            <a:spAutoFit/>
          </a:bodyPr>
          <a:lstStyle/>
          <a:p>
            <a:pPr algn="ctr">
              <a:lnSpc>
                <a:spcPct val="140000"/>
              </a:lnSpc>
              <a:spcBef>
                <a:spcPct val="50000"/>
              </a:spcBef>
            </a:pPr>
            <a:r>
              <a:rPr lang="en-US" sz="2400">
                <a:latin typeface="Comic Sans MS" pitchFamily="66" charset="0"/>
              </a:rPr>
              <a:t>If you lost this battle you may place your card on top of your opponent’s deck.</a:t>
            </a:r>
          </a:p>
        </p:txBody>
      </p:sp>
      <p:pic>
        <p:nvPicPr>
          <p:cNvPr id="11271" name="Picture 7" descr="heart"/>
          <p:cNvPicPr>
            <a:picLocks noChangeAspect="1" noChangeArrowheads="1"/>
          </p:cNvPicPr>
          <p:nvPr/>
        </p:nvPicPr>
        <p:blipFill>
          <a:blip r:embed="rId3" cstate="print"/>
          <a:srcRect/>
          <a:stretch>
            <a:fillRect/>
          </a:stretch>
        </p:blipFill>
        <p:spPr bwMode="auto">
          <a:xfrm>
            <a:off x="1371600" y="1562100"/>
            <a:ext cx="1333500" cy="1333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left)">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181600" y="5112603"/>
            <a:ext cx="2971800" cy="830997"/>
          </a:xfrm>
          <a:prstGeom prst="rect">
            <a:avLst/>
          </a:prstGeom>
          <a:noFill/>
          <a:ln w="9525">
            <a:noFill/>
            <a:miter lim="800000"/>
            <a:headEnd/>
            <a:tailEnd/>
          </a:ln>
          <a:effectLst/>
        </p:spPr>
        <p:txBody>
          <a:bodyPr wrap="square">
            <a:spAutoFit/>
          </a:bodyPr>
          <a:lstStyle/>
          <a:p>
            <a:pPr>
              <a:spcBef>
                <a:spcPts val="0"/>
              </a:spcBef>
            </a:pPr>
            <a:r>
              <a:rPr lang="en-US" sz="2400" b="1" dirty="0">
                <a:latin typeface="Myriad Pro" pitchFamily="34" charset="0"/>
              </a:rPr>
              <a:t>Flavor</a:t>
            </a:r>
            <a:r>
              <a:rPr lang="en-US" sz="2400" dirty="0">
                <a:latin typeface="Myriad Pro" pitchFamily="34" charset="0"/>
              </a:rPr>
              <a:t>: Love, </a:t>
            </a:r>
            <a:r>
              <a:rPr lang="en-US" sz="2400" dirty="0" smtClean="0">
                <a:latin typeface="Myriad Pro" pitchFamily="34" charset="0"/>
              </a:rPr>
              <a:t>Emotion</a:t>
            </a:r>
          </a:p>
          <a:p>
            <a:pPr>
              <a:spcBef>
                <a:spcPts val="0"/>
              </a:spcBef>
            </a:pPr>
            <a:r>
              <a:rPr lang="en-US" sz="2400" b="1" dirty="0" smtClean="0">
                <a:latin typeface="Myriad Pro" pitchFamily="34" charset="0"/>
              </a:rPr>
              <a:t>Effect</a:t>
            </a:r>
            <a:r>
              <a:rPr lang="en-US" sz="2400" dirty="0">
                <a:latin typeface="Myriad Pro" pitchFamily="34" charset="0"/>
              </a:rPr>
              <a:t>: </a:t>
            </a:r>
            <a:r>
              <a:rPr lang="en-US" sz="2400" i="1" dirty="0">
                <a:latin typeface="Myriad Pro" pitchFamily="34" charset="0"/>
              </a:rPr>
              <a:t>Giving</a:t>
            </a:r>
          </a:p>
        </p:txBody>
      </p:sp>
      <p:pic>
        <p:nvPicPr>
          <p:cNvPr id="11271" name="Picture 7" descr="heart"/>
          <p:cNvPicPr>
            <a:picLocks noChangeAspect="1" noChangeArrowheads="1"/>
          </p:cNvPicPr>
          <p:nvPr/>
        </p:nvPicPr>
        <p:blipFill>
          <a:blip r:embed="rId2" cstate="print"/>
          <a:srcRect/>
          <a:stretch>
            <a:fillRect/>
          </a:stretch>
        </p:blipFill>
        <p:spPr bwMode="auto">
          <a:xfrm>
            <a:off x="3886200" y="4838700"/>
            <a:ext cx="1333500" cy="1333500"/>
          </a:xfrm>
          <a:prstGeom prst="rect">
            <a:avLst/>
          </a:prstGeom>
          <a:noFill/>
        </p:spPr>
      </p:pic>
      <p:sp>
        <p:nvSpPr>
          <p:cNvPr id="8" name="Text Box 4"/>
          <p:cNvSpPr txBox="1">
            <a:spLocks noChangeArrowheads="1"/>
          </p:cNvSpPr>
          <p:nvPr/>
        </p:nvSpPr>
        <p:spPr bwMode="auto">
          <a:xfrm>
            <a:off x="2135187" y="3662402"/>
            <a:ext cx="2894013" cy="830997"/>
          </a:xfrm>
          <a:prstGeom prst="rect">
            <a:avLst/>
          </a:prstGeom>
          <a:noFill/>
          <a:ln w="9525">
            <a:noFill/>
            <a:miter lim="800000"/>
            <a:headEnd/>
            <a:tailEnd/>
          </a:ln>
          <a:effectLst/>
        </p:spPr>
        <p:txBody>
          <a:bodyPr wrap="square">
            <a:spAutoFit/>
          </a:bodyPr>
          <a:lstStyle/>
          <a:p>
            <a:pPr>
              <a:spcBef>
                <a:spcPts val="0"/>
              </a:spcBef>
            </a:pPr>
            <a:r>
              <a:rPr lang="en-US" sz="2400" b="1" dirty="0">
                <a:latin typeface="Myriad Pro" pitchFamily="34" charset="0"/>
              </a:rPr>
              <a:t>Flavor</a:t>
            </a:r>
            <a:r>
              <a:rPr lang="en-US" sz="2400" dirty="0">
                <a:latin typeface="Myriad Pro" pitchFamily="34" charset="0"/>
              </a:rPr>
              <a:t>: Staff, </a:t>
            </a:r>
            <a:r>
              <a:rPr lang="en-US" sz="2400" dirty="0" smtClean="0">
                <a:latin typeface="Myriad Pro" pitchFamily="34" charset="0"/>
              </a:rPr>
              <a:t>Nature</a:t>
            </a:r>
          </a:p>
          <a:p>
            <a:pPr>
              <a:spcBef>
                <a:spcPts val="0"/>
              </a:spcBef>
            </a:pPr>
            <a:r>
              <a:rPr lang="en-US" sz="2400" b="1" dirty="0" smtClean="0">
                <a:latin typeface="Myriad Pro" pitchFamily="34" charset="0"/>
              </a:rPr>
              <a:t>Effect</a:t>
            </a:r>
            <a:r>
              <a:rPr lang="en-US" sz="2400" dirty="0">
                <a:latin typeface="Myriad Pro" pitchFamily="34" charset="0"/>
              </a:rPr>
              <a:t>: </a:t>
            </a:r>
            <a:r>
              <a:rPr lang="en-US" sz="2400" i="1" dirty="0">
                <a:latin typeface="Myriad Pro" pitchFamily="34" charset="0"/>
              </a:rPr>
              <a:t>Cards</a:t>
            </a:r>
          </a:p>
        </p:txBody>
      </p:sp>
      <p:pic>
        <p:nvPicPr>
          <p:cNvPr id="9" name="Picture 7" descr="club"/>
          <p:cNvPicPr>
            <a:picLocks noChangeAspect="1" noChangeArrowheads="1"/>
          </p:cNvPicPr>
          <p:nvPr/>
        </p:nvPicPr>
        <p:blipFill>
          <a:blip r:embed="rId3" cstate="print"/>
          <a:srcRect/>
          <a:stretch>
            <a:fillRect/>
          </a:stretch>
        </p:blipFill>
        <p:spPr bwMode="auto">
          <a:xfrm>
            <a:off x="838200" y="3390900"/>
            <a:ext cx="1333500" cy="1333500"/>
          </a:xfrm>
          <a:prstGeom prst="rect">
            <a:avLst/>
          </a:prstGeom>
          <a:noFill/>
          <a:ln w="9525">
            <a:noFill/>
            <a:miter lim="800000"/>
            <a:headEnd/>
            <a:tailEnd/>
          </a:ln>
        </p:spPr>
      </p:pic>
      <p:sp>
        <p:nvSpPr>
          <p:cNvPr id="10" name="Text Box 4"/>
          <p:cNvSpPr txBox="1">
            <a:spLocks noChangeArrowheads="1"/>
          </p:cNvSpPr>
          <p:nvPr/>
        </p:nvSpPr>
        <p:spPr bwMode="auto">
          <a:xfrm>
            <a:off x="5181600" y="2212201"/>
            <a:ext cx="3276600" cy="830997"/>
          </a:xfrm>
          <a:prstGeom prst="rect">
            <a:avLst/>
          </a:prstGeom>
          <a:noFill/>
          <a:ln w="9525">
            <a:noFill/>
            <a:miter lim="800000"/>
            <a:headEnd/>
            <a:tailEnd/>
          </a:ln>
          <a:effectLst/>
        </p:spPr>
        <p:txBody>
          <a:bodyPr wrap="square">
            <a:spAutoFit/>
          </a:bodyPr>
          <a:lstStyle/>
          <a:p>
            <a:pPr>
              <a:spcBef>
                <a:spcPts val="0"/>
              </a:spcBef>
            </a:pPr>
            <a:r>
              <a:rPr lang="en-US" sz="2400" b="1" dirty="0">
                <a:latin typeface="Myriad Pro" pitchFamily="34" charset="0"/>
              </a:rPr>
              <a:t>Flavor</a:t>
            </a:r>
            <a:r>
              <a:rPr lang="en-US" sz="2400" dirty="0">
                <a:latin typeface="Myriad Pro" pitchFamily="34" charset="0"/>
              </a:rPr>
              <a:t>: Wealth, </a:t>
            </a:r>
            <a:r>
              <a:rPr lang="en-US" sz="2400" dirty="0" smtClean="0">
                <a:latin typeface="Myriad Pro" pitchFamily="34" charset="0"/>
              </a:rPr>
              <a:t>Riches</a:t>
            </a:r>
          </a:p>
          <a:p>
            <a:pPr>
              <a:spcBef>
                <a:spcPts val="0"/>
              </a:spcBef>
            </a:pPr>
            <a:r>
              <a:rPr lang="en-US" sz="2400" b="1" dirty="0" smtClean="0">
                <a:latin typeface="Myriad Pro" pitchFamily="34" charset="0"/>
              </a:rPr>
              <a:t>Effect</a:t>
            </a:r>
            <a:r>
              <a:rPr lang="en-US" sz="2400" dirty="0">
                <a:latin typeface="Myriad Pro" pitchFamily="34" charset="0"/>
              </a:rPr>
              <a:t>: </a:t>
            </a:r>
            <a:r>
              <a:rPr lang="en-US" sz="2400" i="1" dirty="0">
                <a:latin typeface="Myriad Pro" pitchFamily="34" charset="0"/>
              </a:rPr>
              <a:t>Points</a:t>
            </a:r>
          </a:p>
        </p:txBody>
      </p:sp>
      <p:pic>
        <p:nvPicPr>
          <p:cNvPr id="11" name="Picture 7" descr="diamond"/>
          <p:cNvPicPr>
            <a:picLocks noChangeAspect="1" noChangeArrowheads="1"/>
          </p:cNvPicPr>
          <p:nvPr/>
        </p:nvPicPr>
        <p:blipFill>
          <a:blip r:embed="rId4" cstate="print"/>
          <a:srcRect/>
          <a:stretch>
            <a:fillRect/>
          </a:stretch>
        </p:blipFill>
        <p:spPr bwMode="auto">
          <a:xfrm>
            <a:off x="3886200" y="1943100"/>
            <a:ext cx="1333500" cy="1333500"/>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1068387" y="533400"/>
            <a:ext cx="914400" cy="1219200"/>
          </a:xfrm>
          <a:prstGeom prst="rect">
            <a:avLst/>
          </a:prstGeom>
          <a:noFill/>
          <a:ln w="9525">
            <a:noFill/>
            <a:miter lim="800000"/>
            <a:headEnd/>
            <a:tailEnd/>
          </a:ln>
        </p:spPr>
      </p:pic>
      <p:sp>
        <p:nvSpPr>
          <p:cNvPr id="14" name="Text Box 6"/>
          <p:cNvSpPr txBox="1">
            <a:spLocks noChangeArrowheads="1"/>
          </p:cNvSpPr>
          <p:nvPr/>
        </p:nvSpPr>
        <p:spPr bwMode="auto">
          <a:xfrm>
            <a:off x="2135187" y="762000"/>
            <a:ext cx="3275013" cy="830997"/>
          </a:xfrm>
          <a:prstGeom prst="rect">
            <a:avLst/>
          </a:prstGeom>
          <a:noFill/>
          <a:ln w="9525">
            <a:noFill/>
            <a:miter lim="800000"/>
            <a:headEnd/>
            <a:tailEnd/>
          </a:ln>
          <a:effectLst/>
        </p:spPr>
        <p:txBody>
          <a:bodyPr wrap="square">
            <a:spAutoFit/>
          </a:bodyPr>
          <a:lstStyle/>
          <a:p>
            <a:pPr>
              <a:spcBef>
                <a:spcPts val="0"/>
              </a:spcBef>
            </a:pPr>
            <a:r>
              <a:rPr lang="en-US" sz="2400" b="1" dirty="0">
                <a:latin typeface="Myriad Pro" pitchFamily="34" charset="0"/>
              </a:rPr>
              <a:t>Flavor</a:t>
            </a:r>
            <a:r>
              <a:rPr lang="en-US" sz="2400" dirty="0">
                <a:latin typeface="Myriad Pro" pitchFamily="34" charset="0"/>
              </a:rPr>
              <a:t>: Swords, </a:t>
            </a:r>
            <a:r>
              <a:rPr lang="en-US" sz="2400" dirty="0" smtClean="0">
                <a:latin typeface="Myriad Pro" pitchFamily="34" charset="0"/>
              </a:rPr>
              <a:t>Military</a:t>
            </a:r>
          </a:p>
          <a:p>
            <a:pPr>
              <a:spcBef>
                <a:spcPts val="0"/>
              </a:spcBef>
            </a:pPr>
            <a:r>
              <a:rPr lang="en-US" sz="2400" b="1" dirty="0" smtClean="0">
                <a:latin typeface="Myriad Pro" pitchFamily="34" charset="0"/>
              </a:rPr>
              <a:t>Effect</a:t>
            </a:r>
            <a:r>
              <a:rPr lang="en-US" sz="2400" dirty="0">
                <a:latin typeface="Myriad Pro" pitchFamily="34" charset="0"/>
              </a:rPr>
              <a:t>:</a:t>
            </a:r>
            <a:r>
              <a:rPr lang="en-US" sz="2400" i="1" dirty="0">
                <a:latin typeface="Myriad Pro" pitchFamily="34" charset="0"/>
              </a:rPr>
              <a:t> Attack power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1" name="Rectangle 3"/>
          <p:cNvSpPr>
            <a:spLocks noGrp="1" noChangeArrowheads="1"/>
          </p:cNvSpPr>
          <p:nvPr>
            <p:ph type="body" idx="1"/>
          </p:nvPr>
        </p:nvSpPr>
        <p:spPr>
          <a:xfrm>
            <a:off x="1219200" y="1625600"/>
            <a:ext cx="6553200" cy="3937000"/>
          </a:xfrm>
        </p:spPr>
        <p:txBody>
          <a:bodyPr/>
          <a:lstStyle/>
          <a:p>
            <a:pPr eaLnBrk="1" hangingPunct="1">
              <a:spcBef>
                <a:spcPts val="3600"/>
              </a:spcBef>
              <a:defRPr/>
            </a:pPr>
            <a:r>
              <a:rPr lang="en-US" sz="3600" b="0" dirty="0" smtClean="0"/>
              <a:t>Parts of a game</a:t>
            </a:r>
          </a:p>
          <a:p>
            <a:pPr eaLnBrk="1" hangingPunct="1">
              <a:spcBef>
                <a:spcPts val="3600"/>
              </a:spcBef>
              <a:defRPr/>
            </a:pPr>
            <a:r>
              <a:rPr lang="en-US" sz="3600" b="0" dirty="0" smtClean="0"/>
              <a:t>Introductory exercises</a:t>
            </a:r>
            <a:endParaRPr lang="en-US" b="0" dirty="0" smtClean="0"/>
          </a:p>
          <a:p>
            <a:pPr eaLnBrk="1" hangingPunct="1">
              <a:spcBef>
                <a:spcPts val="3600"/>
              </a:spcBef>
              <a:defRPr/>
            </a:pPr>
            <a:r>
              <a:rPr lang="en-US" sz="3600" b="0" dirty="0" smtClean="0"/>
              <a:t>Lunch break</a:t>
            </a:r>
          </a:p>
          <a:p>
            <a:pPr eaLnBrk="1" hangingPunct="1">
              <a:spcBef>
                <a:spcPts val="3600"/>
              </a:spcBef>
              <a:defRPr/>
            </a:pPr>
            <a:r>
              <a:rPr lang="en-US" sz="3600" b="0" dirty="0" smtClean="0"/>
              <a:t>Advanced exercises</a:t>
            </a:r>
          </a:p>
        </p:txBody>
      </p:sp>
      <p:sp>
        <p:nvSpPr>
          <p:cNvPr id="4" name="Rectangle 2"/>
          <p:cNvSpPr txBox="1">
            <a:spLocks noChangeArrowheads="1"/>
          </p:cNvSpPr>
          <p:nvPr/>
        </p:nvSpPr>
        <p:spPr bwMode="auto">
          <a:xfrm>
            <a:off x="838200" y="762000"/>
            <a:ext cx="7315200" cy="68580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ea typeface="+mj-ea"/>
                <a:cs typeface="+mj-cs"/>
              </a:rPr>
              <a:t>Overview</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fade">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fade">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0691">
                                            <p:txEl>
                                              <p:pRg st="2" end="2"/>
                                            </p:txEl>
                                          </p:spTgt>
                                        </p:tgtEl>
                                        <p:attrNameLst>
                                          <p:attrName>style.visibility</p:attrName>
                                        </p:attrNameLst>
                                      </p:cBhvr>
                                      <p:to>
                                        <p:strVal val="visible"/>
                                      </p:to>
                                    </p:set>
                                    <p:animEffect transition="in" filter="fade">
                                      <p:cBhvr>
                                        <p:cTn id="17" dur="500"/>
                                        <p:tgtEl>
                                          <p:spTgt spid="370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0691">
                                            <p:txEl>
                                              <p:pRg st="3" end="3"/>
                                            </p:txEl>
                                          </p:spTgt>
                                        </p:tgtEl>
                                        <p:attrNameLst>
                                          <p:attrName>style.visibility</p:attrName>
                                        </p:attrNameLst>
                                      </p:cBhvr>
                                      <p:to>
                                        <p:strVal val="visible"/>
                                      </p:to>
                                    </p:set>
                                    <p:animEffect transition="in" filter="fade">
                                      <p:cBhvr>
                                        <p:cTn id="22" dur="500"/>
                                        <p:tgtEl>
                                          <p:spTgt spid="370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219200" y="228600"/>
            <a:ext cx="6629400" cy="579438"/>
          </a:xfrm>
          <a:prstGeom prst="rect">
            <a:avLst/>
          </a:prstGeom>
          <a:noFill/>
          <a:ln w="9525">
            <a:noFill/>
            <a:miter lim="800000"/>
            <a:headEnd/>
            <a:tailEnd/>
          </a:ln>
          <a:effectLst/>
        </p:spPr>
        <p:txBody>
          <a:bodyPr>
            <a:spAutoFit/>
          </a:bodyPr>
          <a:lstStyle/>
          <a:p>
            <a:pPr algn="ctr">
              <a:spcBef>
                <a:spcPct val="50000"/>
              </a:spcBef>
            </a:pPr>
            <a:r>
              <a:rPr lang="en-US" sz="3200" b="1" dirty="0">
                <a:latin typeface="Myriad Pro" pitchFamily="34" charset="0"/>
              </a:rPr>
              <a:t>How to Play (Advanced Version)</a:t>
            </a:r>
          </a:p>
        </p:txBody>
      </p:sp>
      <p:sp>
        <p:nvSpPr>
          <p:cNvPr id="4101" name="Text Box 5"/>
          <p:cNvSpPr txBox="1">
            <a:spLocks noChangeArrowheads="1"/>
          </p:cNvSpPr>
          <p:nvPr/>
        </p:nvSpPr>
        <p:spPr bwMode="auto">
          <a:xfrm>
            <a:off x="533400" y="838200"/>
            <a:ext cx="7772400" cy="5632311"/>
          </a:xfrm>
          <a:prstGeom prst="rect">
            <a:avLst/>
          </a:prstGeom>
          <a:noFill/>
          <a:ln w="9525">
            <a:noFill/>
            <a:miter lim="800000"/>
            <a:headEnd/>
            <a:tailEnd/>
          </a:ln>
          <a:effectLst/>
        </p:spPr>
        <p:txBody>
          <a:bodyPr>
            <a:spAutoFit/>
          </a:bodyPr>
          <a:lstStyle/>
          <a:p>
            <a:pPr algn="ctr">
              <a:spcBef>
                <a:spcPct val="50000"/>
              </a:spcBef>
            </a:pPr>
            <a:r>
              <a:rPr lang="en-US" sz="2000" b="1" dirty="0">
                <a:latin typeface="Myriad Pro" pitchFamily="34" charset="0"/>
              </a:rPr>
              <a:t>SET UP:</a:t>
            </a:r>
          </a:p>
          <a:p>
            <a:pPr algn="ctr">
              <a:spcBef>
                <a:spcPct val="50000"/>
              </a:spcBef>
              <a:buClr>
                <a:srgbClr val="CC3300"/>
              </a:buClr>
              <a:buFont typeface="Wingdings" pitchFamily="2" charset="2"/>
              <a:buChar char="§"/>
            </a:pPr>
            <a:r>
              <a:rPr lang="en-US" sz="2000" dirty="0">
                <a:latin typeface="Myriad Pro" pitchFamily="34" charset="0"/>
              </a:rPr>
              <a:t> </a:t>
            </a:r>
            <a:r>
              <a:rPr lang="en-US" sz="1800" dirty="0">
                <a:latin typeface="Myriad Pro" pitchFamily="34" charset="0"/>
              </a:rPr>
              <a:t>Each player starts out with a deck of 40 cards.</a:t>
            </a:r>
          </a:p>
          <a:p>
            <a:pPr algn="ctr">
              <a:spcBef>
                <a:spcPct val="50000"/>
              </a:spcBef>
              <a:buClr>
                <a:srgbClr val="CC3300"/>
              </a:buClr>
              <a:buFont typeface="Wingdings" pitchFamily="2" charset="2"/>
              <a:buChar char="§"/>
            </a:pPr>
            <a:r>
              <a:rPr lang="en-US" sz="1800" dirty="0">
                <a:latin typeface="Myriad Pro" pitchFamily="34" charset="0"/>
              </a:rPr>
              <a:t> Shuffle your deck and then cut your opponent’s deck </a:t>
            </a:r>
            <a:r>
              <a:rPr lang="en-US" sz="1800" dirty="0">
                <a:solidFill>
                  <a:srgbClr val="CC3300"/>
                </a:solidFill>
                <a:latin typeface="Myriad Pro" pitchFamily="34" charset="0"/>
              </a:rPr>
              <a:t>to reveal a suit</a:t>
            </a:r>
            <a:r>
              <a:rPr lang="en-US" sz="1800" dirty="0">
                <a:latin typeface="Myriad Pro" pitchFamily="34" charset="0"/>
              </a:rPr>
              <a:t>.</a:t>
            </a:r>
          </a:p>
          <a:p>
            <a:pPr algn="ctr">
              <a:spcBef>
                <a:spcPct val="50000"/>
              </a:spcBef>
              <a:buClr>
                <a:srgbClr val="CC3300"/>
              </a:buClr>
              <a:buFont typeface="Wingdings" pitchFamily="2" charset="2"/>
              <a:buChar char="§"/>
            </a:pPr>
            <a:r>
              <a:rPr lang="en-US" sz="1800" dirty="0">
                <a:solidFill>
                  <a:srgbClr val="CC3300"/>
                </a:solidFill>
                <a:latin typeface="Myriad Pro" pitchFamily="34" charset="0"/>
              </a:rPr>
              <a:t>Your opponent plays with the rule card that matches that suit .</a:t>
            </a:r>
            <a:endParaRPr lang="en-US" sz="2000" dirty="0">
              <a:solidFill>
                <a:srgbClr val="CC3300"/>
              </a:solidFill>
              <a:latin typeface="Myriad Pro" pitchFamily="34" charset="0"/>
            </a:endParaRPr>
          </a:p>
          <a:p>
            <a:pPr algn="ctr">
              <a:spcBef>
                <a:spcPct val="50000"/>
              </a:spcBef>
            </a:pPr>
            <a:endParaRPr lang="en-US" sz="1100" dirty="0">
              <a:solidFill>
                <a:srgbClr val="CC3300"/>
              </a:solidFill>
              <a:latin typeface="Myriad Pro" pitchFamily="34" charset="0"/>
            </a:endParaRPr>
          </a:p>
          <a:p>
            <a:pPr algn="ctr">
              <a:spcBef>
                <a:spcPct val="50000"/>
              </a:spcBef>
            </a:pPr>
            <a:r>
              <a:rPr lang="en-US" sz="2000" b="1" dirty="0">
                <a:latin typeface="Myriad Pro" pitchFamily="34" charset="0"/>
              </a:rPr>
              <a:t>PLAY:</a:t>
            </a:r>
          </a:p>
          <a:p>
            <a:pPr algn="ctr">
              <a:spcBef>
                <a:spcPct val="50000"/>
              </a:spcBef>
              <a:buClr>
                <a:srgbClr val="CC3300"/>
              </a:buClr>
              <a:buFont typeface="Wingdings" pitchFamily="2" charset="2"/>
              <a:buChar char="§"/>
            </a:pPr>
            <a:r>
              <a:rPr lang="en-US" sz="1800" dirty="0">
                <a:latin typeface="Myriad Pro" pitchFamily="34" charset="0"/>
              </a:rPr>
              <a:t> Both players flip over the top card from their decks.</a:t>
            </a:r>
          </a:p>
          <a:p>
            <a:pPr algn="ctr">
              <a:spcBef>
                <a:spcPct val="50000"/>
              </a:spcBef>
              <a:buClr>
                <a:srgbClr val="CC3300"/>
              </a:buClr>
              <a:buFont typeface="Wingdings" pitchFamily="2" charset="2"/>
              <a:buChar char="§"/>
            </a:pPr>
            <a:r>
              <a:rPr lang="en-US" sz="1800" dirty="0">
                <a:latin typeface="Myriad Pro" pitchFamily="34" charset="0"/>
              </a:rPr>
              <a:t> </a:t>
            </a:r>
            <a:r>
              <a:rPr lang="en-US" sz="1800" dirty="0">
                <a:solidFill>
                  <a:srgbClr val="CC3300"/>
                </a:solidFill>
                <a:latin typeface="Myriad Pro" pitchFamily="34" charset="0"/>
              </a:rPr>
              <a:t>A special rule triggers if your suit matches your rule card.</a:t>
            </a:r>
          </a:p>
          <a:p>
            <a:pPr algn="ctr">
              <a:spcBef>
                <a:spcPct val="50000"/>
              </a:spcBef>
              <a:buClr>
                <a:srgbClr val="CC3300"/>
              </a:buClr>
              <a:buFont typeface="Wingdings" pitchFamily="2" charset="2"/>
              <a:buChar char="§"/>
            </a:pPr>
            <a:r>
              <a:rPr lang="en-US" sz="1800" dirty="0">
                <a:latin typeface="Myriad Pro" pitchFamily="34" charset="0"/>
              </a:rPr>
              <a:t> The player with the highest card scores 1 point. (Ignore ties.)</a:t>
            </a:r>
          </a:p>
          <a:p>
            <a:pPr algn="ctr">
              <a:spcBef>
                <a:spcPct val="50000"/>
              </a:spcBef>
              <a:buClr>
                <a:srgbClr val="CC3300"/>
              </a:buClr>
              <a:buFont typeface="Wingdings" pitchFamily="2" charset="2"/>
              <a:buChar char="§"/>
            </a:pPr>
            <a:r>
              <a:rPr lang="en-US" sz="1800" dirty="0">
                <a:latin typeface="Myriad Pro" pitchFamily="34" charset="0"/>
              </a:rPr>
              <a:t> Continue flipping cards until one player scores 10 points and wins!</a:t>
            </a:r>
          </a:p>
          <a:p>
            <a:pPr algn="ctr">
              <a:spcBef>
                <a:spcPct val="50000"/>
              </a:spcBef>
              <a:buClr>
                <a:srgbClr val="CC3300"/>
              </a:buClr>
              <a:buFont typeface="Wingdings" pitchFamily="2" charset="2"/>
              <a:buChar char="§"/>
            </a:pPr>
            <a:r>
              <a:rPr lang="en-US" sz="1800" dirty="0">
                <a:latin typeface="Myriad Pro" pitchFamily="34" charset="0"/>
              </a:rPr>
              <a:t> Reshuffle your cards if you run out.</a:t>
            </a:r>
          </a:p>
          <a:p>
            <a:pPr algn="ctr">
              <a:spcBef>
                <a:spcPct val="50000"/>
              </a:spcBef>
            </a:pPr>
            <a:endParaRPr lang="en-US" sz="1100" dirty="0">
              <a:latin typeface="Myriad Pro" pitchFamily="34" charset="0"/>
            </a:endParaRPr>
          </a:p>
          <a:p>
            <a:pPr algn="ctr">
              <a:spcBef>
                <a:spcPct val="50000"/>
              </a:spcBef>
            </a:pPr>
            <a:r>
              <a:rPr lang="en-US" sz="2000" b="1" dirty="0">
                <a:latin typeface="Myriad Pro" pitchFamily="34" charset="0"/>
              </a:rPr>
              <a:t>REWARD:</a:t>
            </a:r>
          </a:p>
          <a:p>
            <a:pPr algn="ctr">
              <a:spcBef>
                <a:spcPct val="50000"/>
              </a:spcBef>
            </a:pPr>
            <a:r>
              <a:rPr lang="en-US" sz="1800" dirty="0">
                <a:solidFill>
                  <a:srgbClr val="CC3300"/>
                </a:solidFill>
                <a:latin typeface="Myriad Pro" pitchFamily="34" charset="0"/>
              </a:rPr>
              <a:t>Winning player takes the top card of the loser’s deck.</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2514600" cy="685800"/>
          </a:xfrm>
        </p:spPr>
        <p:txBody>
          <a:bodyPr anchor="t"/>
          <a:lstStyle/>
          <a:p>
            <a:pPr eaLnBrk="1" hangingPunct="1">
              <a:defRPr/>
            </a:pPr>
            <a:r>
              <a:rPr lang="en-US" b="0" i="1" dirty="0" smtClean="0"/>
              <a:t>Rules</a:t>
            </a:r>
          </a:p>
        </p:txBody>
      </p:sp>
      <p:pic>
        <p:nvPicPr>
          <p:cNvPr id="5" name="Picture 4" descr="gameparts-01.jpg"/>
          <p:cNvPicPr>
            <a:picLocks noChangeAspect="1"/>
          </p:cNvPicPr>
          <p:nvPr/>
        </p:nvPicPr>
        <p:blipFill>
          <a:blip r:embed="rId3" cstate="print"/>
          <a:stretch>
            <a:fillRect/>
          </a:stretch>
        </p:blipFill>
        <p:spPr>
          <a:xfrm>
            <a:off x="4724400" y="76200"/>
            <a:ext cx="3375918" cy="2362200"/>
          </a:xfrm>
          <a:prstGeom prst="rect">
            <a:avLst/>
          </a:prstGeom>
        </p:spPr>
      </p:pic>
      <p:sp>
        <p:nvSpPr>
          <p:cNvPr id="7" name="Rectangle 3"/>
          <p:cNvSpPr txBox="1">
            <a:spLocks noChangeArrowheads="1"/>
          </p:cNvSpPr>
          <p:nvPr/>
        </p:nvSpPr>
        <p:spPr bwMode="auto">
          <a:xfrm>
            <a:off x="1219200" y="26670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Use flavor to help immersion and memory</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Every word is important; choose carefully</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Place rules temporally into the Turn Order</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Rules as independent modules vs. special cases or cross-references.</a:t>
            </a:r>
          </a:p>
          <a:p>
            <a:pPr marL="342900" indent="-342900">
              <a:spcBef>
                <a:spcPts val="3000"/>
              </a:spcBef>
              <a:buClr>
                <a:schemeClr val="accent1">
                  <a:lumMod val="75000"/>
                </a:schemeClr>
              </a:buClr>
              <a:buFontTx/>
              <a:buChar char="•"/>
              <a:defRPr/>
            </a:pPr>
            <a:endParaRPr lang="en-US" sz="2400" kern="0" dirty="0" smtClean="0">
              <a:effectLst>
                <a:outerShdw blurRad="38100" dist="38100" dir="2700000" algn="tl">
                  <a:srgbClr val="C0C0C0"/>
                </a:outerShdw>
              </a:effectLst>
              <a:latin typeface="Candara" pitchFamily="34" charset="0"/>
              <a:cs typeface="+mn-cs"/>
            </a:endParaRPr>
          </a:p>
        </p:txBody>
      </p:sp>
      <p:sp>
        <p:nvSpPr>
          <p:cNvPr id="9" name="Rectangle 8"/>
          <p:cNvSpPr/>
          <p:nvPr/>
        </p:nvSpPr>
        <p:spPr bwMode="auto">
          <a:xfrm>
            <a:off x="4876800" y="228600"/>
            <a:ext cx="3124200" cy="13716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2057400" y="2362200"/>
            <a:ext cx="4953000" cy="685800"/>
          </a:xfrm>
        </p:spPr>
        <p:txBody>
          <a:bodyPr anchor="ctr" anchorCtr="1"/>
          <a:lstStyle/>
          <a:p>
            <a:pPr eaLnBrk="1" hangingPunct="1">
              <a:defRPr/>
            </a:pPr>
            <a:r>
              <a:rPr lang="en-US" b="0" i="1" dirty="0" smtClean="0"/>
              <a:t>Lunch Break</a:t>
            </a:r>
          </a:p>
        </p:txBody>
      </p:sp>
      <p:sp>
        <p:nvSpPr>
          <p:cNvPr id="14" name="Rectangle 3"/>
          <p:cNvSpPr txBox="1">
            <a:spLocks noChangeArrowheads="1"/>
          </p:cNvSpPr>
          <p:nvPr/>
        </p:nvSpPr>
        <p:spPr bwMode="auto">
          <a:xfrm>
            <a:off x="1295400" y="4800600"/>
            <a:ext cx="6477000" cy="1371600"/>
          </a:xfrm>
          <a:prstGeom prst="rect">
            <a:avLst/>
          </a:prstGeom>
          <a:noFill/>
          <a:ln w="9525">
            <a:noFill/>
            <a:miter lim="800000"/>
            <a:headEnd/>
            <a:tailEnd/>
          </a:ln>
          <a:effectLst/>
        </p:spPr>
        <p:txBody>
          <a:bodyPr anchor="ctr" anchorCtr="1"/>
          <a:lstStyle/>
          <a:p>
            <a:pPr marL="342900" indent="-342900" algn="ctr">
              <a:spcBef>
                <a:spcPts val="1200"/>
              </a:spcBef>
              <a:buClr>
                <a:srgbClr val="606FAE"/>
              </a:buClr>
              <a:defRPr/>
            </a:pPr>
            <a:r>
              <a:rPr lang="en-US" sz="2800" kern="0" dirty="0" smtClean="0">
                <a:effectLst>
                  <a:outerShdw blurRad="38100" dist="38100" dir="2700000" algn="tl">
                    <a:srgbClr val="C0C0C0"/>
                  </a:outerShdw>
                </a:effectLst>
                <a:latin typeface="+mn-lt"/>
                <a:cs typeface="+mn-cs"/>
              </a:rPr>
              <a:t>Meet back here after </a:t>
            </a:r>
            <a:r>
              <a:rPr lang="en-US" sz="2800" kern="0" dirty="0" smtClean="0">
                <a:effectLst>
                  <a:outerShdw blurRad="38100" dist="38100" dir="2700000" algn="tl">
                    <a:srgbClr val="C0C0C0"/>
                  </a:outerShdw>
                </a:effectLst>
                <a:latin typeface="+mn-lt"/>
                <a:cs typeface="+mn-cs"/>
              </a:rPr>
              <a:t>lunch</a:t>
            </a:r>
            <a:endParaRPr lang="en-US" sz="2800" kern="0" dirty="0" smtClean="0">
              <a:effectLst>
                <a:outerShdw blurRad="38100" dist="38100" dir="2700000" algn="tl">
                  <a:srgbClr val="C0C0C0"/>
                </a:outerShdw>
              </a:effectLst>
              <a:latin typeface="+mn-lt"/>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3200400" cy="685800"/>
          </a:xfrm>
        </p:spPr>
        <p:txBody>
          <a:bodyPr anchor="t"/>
          <a:lstStyle/>
          <a:p>
            <a:pPr eaLnBrk="1" hangingPunct="1">
              <a:defRPr/>
            </a:pPr>
            <a:r>
              <a:rPr lang="en-US" b="0" i="1" dirty="0" smtClean="0"/>
              <a:t>Decisions</a:t>
            </a:r>
          </a:p>
        </p:txBody>
      </p:sp>
      <p:pic>
        <p:nvPicPr>
          <p:cNvPr id="5" name="Picture 4" descr="gameparts-01.jpg"/>
          <p:cNvPicPr>
            <a:picLocks noChangeAspect="1"/>
          </p:cNvPicPr>
          <p:nvPr/>
        </p:nvPicPr>
        <p:blipFill>
          <a:blip r:embed="rId3" cstate="print"/>
          <a:stretch>
            <a:fillRect/>
          </a:stretch>
        </p:blipFill>
        <p:spPr>
          <a:xfrm>
            <a:off x="4724400" y="76200"/>
            <a:ext cx="3375918" cy="2362199"/>
          </a:xfrm>
          <a:prstGeom prst="rect">
            <a:avLst/>
          </a:prstGeom>
        </p:spPr>
      </p:pic>
      <p:sp>
        <p:nvSpPr>
          <p:cNvPr id="6" name="Rectangle 2"/>
          <p:cNvSpPr txBox="1">
            <a:spLocks noChangeArrowheads="1"/>
          </p:cNvSpPr>
          <p:nvPr/>
        </p:nvSpPr>
        <p:spPr bwMode="auto">
          <a:xfrm>
            <a:off x="838200" y="2108200"/>
            <a:ext cx="7315200" cy="609600"/>
          </a:xfrm>
          <a:prstGeom prst="rect">
            <a:avLst/>
          </a:prstGeom>
          <a:noFill/>
          <a:ln w="9525">
            <a:noFill/>
            <a:miter lim="800000"/>
            <a:headEnd/>
            <a:tailEnd/>
          </a:ln>
          <a:effectLst/>
        </p:spPr>
        <p:txBody>
          <a:bodyPr/>
          <a:lstStyle/>
          <a:p>
            <a:pPr>
              <a:defRPr/>
            </a:pPr>
            <a:r>
              <a:rPr lang="en-US" b="1" kern="0" dirty="0" smtClean="0">
                <a:solidFill>
                  <a:schemeClr val="tx2"/>
                </a:solidFill>
                <a:effectLst>
                  <a:outerShdw blurRad="38100" dist="38100" dir="2700000" algn="tl">
                    <a:srgbClr val="C0C0C0"/>
                  </a:outerShdw>
                </a:effectLst>
                <a:latin typeface="Candara" pitchFamily="34" charset="0"/>
                <a:ea typeface="+mj-ea"/>
                <a:cs typeface="+mj-cs"/>
              </a:rPr>
              <a:t>Optimal Design:</a:t>
            </a:r>
            <a:endParaRPr lang="en-US"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7" name="Rectangle 3"/>
          <p:cNvSpPr txBox="1">
            <a:spLocks noChangeArrowheads="1"/>
          </p:cNvSpPr>
          <p:nvPr/>
        </p:nvSpPr>
        <p:spPr bwMode="auto">
          <a:xfrm>
            <a:off x="1219200" y="29718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Interesting decisions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All options have merit and impact</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One decision doesn’t negate another</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Benefits rather than detriments </a:t>
            </a:r>
          </a:p>
        </p:txBody>
      </p:sp>
      <p:sp>
        <p:nvSpPr>
          <p:cNvPr id="8" name="Rectangle 7"/>
          <p:cNvSpPr/>
          <p:nvPr/>
        </p:nvSpPr>
        <p:spPr bwMode="auto">
          <a:xfrm>
            <a:off x="6144768" y="609600"/>
            <a:ext cx="548640" cy="8686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
        <p:nvSpPr>
          <p:cNvPr id="9" name="Rectangle 8"/>
          <p:cNvSpPr/>
          <p:nvPr/>
        </p:nvSpPr>
        <p:spPr bwMode="auto">
          <a:xfrm>
            <a:off x="4800600" y="685800"/>
            <a:ext cx="8382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
        <p:nvSpPr>
          <p:cNvPr id="10" name="Rectangle 9"/>
          <p:cNvSpPr/>
          <p:nvPr/>
        </p:nvSpPr>
        <p:spPr bwMode="auto">
          <a:xfrm>
            <a:off x="7239000" y="685800"/>
            <a:ext cx="7620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slide01-title"/>
          <p:cNvPicPr>
            <a:picLocks noChangeAspect="1" noChangeArrowheads="1"/>
          </p:cNvPicPr>
          <p:nvPr/>
        </p:nvPicPr>
        <p:blipFill>
          <a:blip r:embed="rId3" cstate="print"/>
          <a:srcRect/>
          <a:stretch>
            <a:fillRect/>
          </a:stretch>
        </p:blipFill>
        <p:spPr bwMode="auto">
          <a:xfrm>
            <a:off x="838200" y="381000"/>
            <a:ext cx="6981825" cy="5648325"/>
          </a:xfrm>
          <a:prstGeom prst="rect">
            <a:avLst/>
          </a:prstGeom>
          <a:noFill/>
        </p:spPr>
      </p:pic>
      <p:sp>
        <p:nvSpPr>
          <p:cNvPr id="3" name="Rectangle 2"/>
          <p:cNvSpPr txBox="1">
            <a:spLocks noChangeArrowheads="1"/>
          </p:cNvSpPr>
          <p:nvPr/>
        </p:nvSpPr>
        <p:spPr bwMode="auto">
          <a:xfrm>
            <a:off x="914400" y="243840"/>
            <a:ext cx="7086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1"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mj-ea"/>
                <a:cs typeface="+mj-cs"/>
              </a:rPr>
              <a:t>Exercise #4</a:t>
            </a:r>
            <a:r>
              <a:rPr lang="en-US" sz="4000" i="1" kern="0" dirty="0" smtClean="0">
                <a:solidFill>
                  <a:schemeClr val="tx2"/>
                </a:solidFill>
                <a:effectLst>
                  <a:outerShdw blurRad="38100" dist="38100" dir="2700000" algn="tl">
                    <a:srgbClr val="C0C0C0"/>
                  </a:outerShdw>
                </a:effectLst>
                <a:latin typeface="Candara" pitchFamily="34" charset="0"/>
                <a:ea typeface="+mj-ea"/>
                <a:cs typeface="+mj-cs"/>
              </a:rPr>
              <a:t>: Decisions</a:t>
            </a:r>
            <a:endParaRPr kumimoji="0" lang="en-US" sz="4000" b="0" i="1"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mj-ea"/>
              <a:cs typeface="+mj-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slide02-board"/>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slide03-character"/>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slide04-zombies"/>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slide05-die1a"/>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slide06-die1b"/>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1" name="Rectangle 3"/>
          <p:cNvSpPr>
            <a:spLocks noGrp="1" noChangeArrowheads="1"/>
          </p:cNvSpPr>
          <p:nvPr>
            <p:ph type="body" idx="1"/>
          </p:nvPr>
        </p:nvSpPr>
        <p:spPr>
          <a:xfrm>
            <a:off x="1219200" y="1625600"/>
            <a:ext cx="6553200" cy="3937000"/>
          </a:xfrm>
        </p:spPr>
        <p:txBody>
          <a:bodyPr/>
          <a:lstStyle/>
          <a:p>
            <a:pPr eaLnBrk="1" hangingPunct="1">
              <a:spcBef>
                <a:spcPts val="3600"/>
              </a:spcBef>
              <a:defRPr/>
            </a:pPr>
            <a:r>
              <a:rPr lang="en-US" sz="3600" b="0" dirty="0" smtClean="0"/>
              <a:t>Learn by doing</a:t>
            </a:r>
          </a:p>
          <a:p>
            <a:pPr eaLnBrk="1" hangingPunct="1">
              <a:spcBef>
                <a:spcPts val="3600"/>
              </a:spcBef>
              <a:defRPr/>
            </a:pPr>
            <a:r>
              <a:rPr lang="en-US" sz="3600" b="0" dirty="0" smtClean="0"/>
              <a:t>Play to learn, not to win</a:t>
            </a:r>
          </a:p>
          <a:p>
            <a:pPr eaLnBrk="1" hangingPunct="1">
              <a:spcBef>
                <a:spcPts val="3600"/>
              </a:spcBef>
              <a:defRPr/>
            </a:pPr>
            <a:r>
              <a:rPr lang="en-US" sz="3600" b="0" dirty="0" smtClean="0"/>
              <a:t>No computers</a:t>
            </a:r>
          </a:p>
          <a:p>
            <a:pPr eaLnBrk="1" hangingPunct="1">
              <a:spcBef>
                <a:spcPts val="3600"/>
              </a:spcBef>
              <a:defRPr/>
            </a:pPr>
            <a:r>
              <a:rPr lang="en-US" sz="3600" b="0" dirty="0" smtClean="0"/>
              <a:t>Fail early, fail often</a:t>
            </a:r>
          </a:p>
          <a:p>
            <a:pPr eaLnBrk="1" hangingPunct="1">
              <a:spcBef>
                <a:spcPts val="3600"/>
              </a:spcBef>
              <a:defRPr/>
            </a:pPr>
            <a:endParaRPr lang="en-US" sz="3600" b="0" dirty="0" smtClean="0"/>
          </a:p>
        </p:txBody>
      </p:sp>
      <p:sp>
        <p:nvSpPr>
          <p:cNvPr id="4" name="Rectangle 2"/>
          <p:cNvSpPr txBox="1">
            <a:spLocks noChangeArrowheads="1"/>
          </p:cNvSpPr>
          <p:nvPr/>
        </p:nvSpPr>
        <p:spPr bwMode="auto">
          <a:xfrm>
            <a:off x="838200" y="762000"/>
            <a:ext cx="7315200" cy="68580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ea typeface="+mj-ea"/>
                <a:cs typeface="+mj-cs"/>
              </a:rPr>
              <a:t>Exercises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fade">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fade">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0691">
                                            <p:txEl>
                                              <p:pRg st="2" end="2"/>
                                            </p:txEl>
                                          </p:spTgt>
                                        </p:tgtEl>
                                        <p:attrNameLst>
                                          <p:attrName>style.visibility</p:attrName>
                                        </p:attrNameLst>
                                      </p:cBhvr>
                                      <p:to>
                                        <p:strVal val="visible"/>
                                      </p:to>
                                    </p:set>
                                    <p:animEffect transition="in" filter="fade">
                                      <p:cBhvr>
                                        <p:cTn id="17" dur="500"/>
                                        <p:tgtEl>
                                          <p:spTgt spid="370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0691">
                                            <p:txEl>
                                              <p:pRg st="3" end="3"/>
                                            </p:txEl>
                                          </p:spTgt>
                                        </p:tgtEl>
                                        <p:attrNameLst>
                                          <p:attrName>style.visibility</p:attrName>
                                        </p:attrNameLst>
                                      </p:cBhvr>
                                      <p:to>
                                        <p:strVal val="visible"/>
                                      </p:to>
                                    </p:set>
                                    <p:animEffect transition="in" filter="fade">
                                      <p:cBhvr>
                                        <p:cTn id="22" dur="500"/>
                                        <p:tgtEl>
                                          <p:spTgt spid="370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slide07-die2"/>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9" name="Picture 3" descr="slide08-die56"/>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grpSp>
        <p:nvGrpSpPr>
          <p:cNvPr id="2" name="Group 13"/>
          <p:cNvGrpSpPr>
            <a:grpSpLocks/>
          </p:cNvGrpSpPr>
          <p:nvPr/>
        </p:nvGrpSpPr>
        <p:grpSpPr bwMode="auto">
          <a:xfrm>
            <a:off x="2667000" y="838200"/>
            <a:ext cx="4191000" cy="4191000"/>
            <a:chOff x="1776" y="624"/>
            <a:chExt cx="2640" cy="2640"/>
          </a:xfrm>
        </p:grpSpPr>
        <p:sp>
          <p:nvSpPr>
            <p:cNvPr id="9220" name="Line 4"/>
            <p:cNvSpPr>
              <a:spLocks noChangeShapeType="1"/>
            </p:cNvSpPr>
            <p:nvPr/>
          </p:nvSpPr>
          <p:spPr bwMode="auto">
            <a:xfrm flipV="1">
              <a:off x="2880" y="1104"/>
              <a:ext cx="0" cy="816"/>
            </a:xfrm>
            <a:prstGeom prst="line">
              <a:avLst/>
            </a:prstGeom>
            <a:noFill/>
            <a:ln w="57150">
              <a:solidFill>
                <a:srgbClr val="FF0000"/>
              </a:solidFill>
              <a:round/>
              <a:headEnd/>
              <a:tailEnd/>
            </a:ln>
            <a:effectLst/>
          </p:spPr>
          <p:txBody>
            <a:bodyPr/>
            <a:lstStyle/>
            <a:p>
              <a:endParaRPr lang="en-US"/>
            </a:p>
          </p:txBody>
        </p:sp>
        <p:sp>
          <p:nvSpPr>
            <p:cNvPr id="9221" name="Oval 5"/>
            <p:cNvSpPr>
              <a:spLocks noChangeArrowheads="1"/>
            </p:cNvSpPr>
            <p:nvPr/>
          </p:nvSpPr>
          <p:spPr bwMode="auto">
            <a:xfrm>
              <a:off x="2640" y="624"/>
              <a:ext cx="480" cy="480"/>
            </a:xfrm>
            <a:prstGeom prst="ellipse">
              <a:avLst/>
            </a:prstGeom>
            <a:noFill/>
            <a:ln w="38100">
              <a:solidFill>
                <a:srgbClr val="FF0000"/>
              </a:solidFill>
              <a:round/>
              <a:headEnd/>
              <a:tailEnd/>
            </a:ln>
            <a:effectLst/>
          </p:spPr>
          <p:txBody>
            <a:bodyPr wrap="none" anchor="ctr"/>
            <a:lstStyle/>
            <a:p>
              <a:endParaRPr lang="en-US"/>
            </a:p>
          </p:txBody>
        </p:sp>
        <p:sp>
          <p:nvSpPr>
            <p:cNvPr id="9223" name="Line 7"/>
            <p:cNvSpPr>
              <a:spLocks noChangeShapeType="1"/>
            </p:cNvSpPr>
            <p:nvPr/>
          </p:nvSpPr>
          <p:spPr bwMode="auto">
            <a:xfrm flipV="1">
              <a:off x="3120" y="2160"/>
              <a:ext cx="816" cy="0"/>
            </a:xfrm>
            <a:prstGeom prst="line">
              <a:avLst/>
            </a:prstGeom>
            <a:noFill/>
            <a:ln w="57150">
              <a:solidFill>
                <a:srgbClr val="FF0000"/>
              </a:solidFill>
              <a:round/>
              <a:headEnd/>
              <a:tailEnd/>
            </a:ln>
            <a:effectLst/>
          </p:spPr>
          <p:txBody>
            <a:bodyPr/>
            <a:lstStyle/>
            <a:p>
              <a:endParaRPr lang="en-US"/>
            </a:p>
          </p:txBody>
        </p:sp>
        <p:sp>
          <p:nvSpPr>
            <p:cNvPr id="9224" name="Line 8"/>
            <p:cNvSpPr>
              <a:spLocks noChangeShapeType="1"/>
            </p:cNvSpPr>
            <p:nvPr/>
          </p:nvSpPr>
          <p:spPr bwMode="auto">
            <a:xfrm flipV="1">
              <a:off x="2880" y="2448"/>
              <a:ext cx="0" cy="336"/>
            </a:xfrm>
            <a:prstGeom prst="line">
              <a:avLst/>
            </a:prstGeom>
            <a:noFill/>
            <a:ln w="57150">
              <a:solidFill>
                <a:srgbClr val="FF0000"/>
              </a:solidFill>
              <a:round/>
              <a:headEnd/>
              <a:tailEnd/>
            </a:ln>
            <a:effectLst/>
          </p:spPr>
          <p:txBody>
            <a:bodyPr/>
            <a:lstStyle/>
            <a:p>
              <a:endParaRPr lang="en-US"/>
            </a:p>
          </p:txBody>
        </p:sp>
        <p:sp>
          <p:nvSpPr>
            <p:cNvPr id="9225" name="Line 9"/>
            <p:cNvSpPr>
              <a:spLocks noChangeShapeType="1"/>
            </p:cNvSpPr>
            <p:nvPr/>
          </p:nvSpPr>
          <p:spPr bwMode="auto">
            <a:xfrm flipV="1">
              <a:off x="2256" y="2160"/>
              <a:ext cx="336" cy="0"/>
            </a:xfrm>
            <a:prstGeom prst="line">
              <a:avLst/>
            </a:prstGeom>
            <a:noFill/>
            <a:ln w="57150">
              <a:solidFill>
                <a:srgbClr val="FF0000"/>
              </a:solidFill>
              <a:round/>
              <a:headEnd/>
              <a:tailEnd/>
            </a:ln>
            <a:effectLst/>
          </p:spPr>
          <p:txBody>
            <a:bodyPr/>
            <a:lstStyle/>
            <a:p>
              <a:endParaRPr lang="en-US"/>
            </a:p>
          </p:txBody>
        </p:sp>
        <p:sp>
          <p:nvSpPr>
            <p:cNvPr id="9226" name="Oval 10"/>
            <p:cNvSpPr>
              <a:spLocks noChangeArrowheads="1"/>
            </p:cNvSpPr>
            <p:nvPr/>
          </p:nvSpPr>
          <p:spPr bwMode="auto">
            <a:xfrm>
              <a:off x="3936" y="1920"/>
              <a:ext cx="480" cy="480"/>
            </a:xfrm>
            <a:prstGeom prst="ellipse">
              <a:avLst/>
            </a:prstGeom>
            <a:noFill/>
            <a:ln w="38100">
              <a:solidFill>
                <a:srgbClr val="FF0000"/>
              </a:solidFill>
              <a:round/>
              <a:headEnd/>
              <a:tailEnd/>
            </a:ln>
            <a:effectLst/>
          </p:spPr>
          <p:txBody>
            <a:bodyPr wrap="none" anchor="ctr"/>
            <a:lstStyle/>
            <a:p>
              <a:endParaRPr lang="en-US"/>
            </a:p>
          </p:txBody>
        </p:sp>
        <p:sp>
          <p:nvSpPr>
            <p:cNvPr id="9227" name="Oval 11"/>
            <p:cNvSpPr>
              <a:spLocks noChangeArrowheads="1"/>
            </p:cNvSpPr>
            <p:nvPr/>
          </p:nvSpPr>
          <p:spPr bwMode="auto">
            <a:xfrm>
              <a:off x="2640" y="2784"/>
              <a:ext cx="480" cy="480"/>
            </a:xfrm>
            <a:prstGeom prst="ellipse">
              <a:avLst/>
            </a:prstGeom>
            <a:noFill/>
            <a:ln w="38100">
              <a:solidFill>
                <a:srgbClr val="FF0000"/>
              </a:solidFill>
              <a:round/>
              <a:headEnd/>
              <a:tailEnd/>
            </a:ln>
            <a:effectLst/>
          </p:spPr>
          <p:txBody>
            <a:bodyPr wrap="none" anchor="ctr"/>
            <a:lstStyle/>
            <a:p>
              <a:endParaRPr lang="en-US"/>
            </a:p>
          </p:txBody>
        </p:sp>
        <p:sp>
          <p:nvSpPr>
            <p:cNvPr id="9228" name="Oval 12"/>
            <p:cNvSpPr>
              <a:spLocks noChangeArrowheads="1"/>
            </p:cNvSpPr>
            <p:nvPr/>
          </p:nvSpPr>
          <p:spPr bwMode="auto">
            <a:xfrm>
              <a:off x="1776" y="1920"/>
              <a:ext cx="480" cy="480"/>
            </a:xfrm>
            <a:prstGeom prst="ellipse">
              <a:avLst/>
            </a:prstGeom>
            <a:noFill/>
            <a:ln w="38100">
              <a:solidFill>
                <a:srgbClr val="FF0000"/>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slide09-brains"/>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slide10-die2"/>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slide12-death"/>
          <p:cNvPicPr>
            <a:picLocks noChangeAspect="1" noChangeArrowheads="1"/>
          </p:cNvPicPr>
          <p:nvPr/>
        </p:nvPicPr>
        <p:blipFill>
          <a:blip r:embed="rId2" cstate="print"/>
          <a:srcRect/>
          <a:stretch>
            <a:fillRect/>
          </a:stretch>
        </p:blipFill>
        <p:spPr bwMode="auto">
          <a:xfrm>
            <a:off x="914400" y="457200"/>
            <a:ext cx="6981825" cy="5648325"/>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85800" y="1381125"/>
            <a:ext cx="7467600" cy="4867275"/>
          </a:xfrm>
          <a:prstGeom prst="rect">
            <a:avLst/>
          </a:prstGeom>
          <a:noFill/>
          <a:ln w="9525">
            <a:noFill/>
            <a:miter lim="800000"/>
            <a:headEnd/>
            <a:tailEnd/>
          </a:ln>
          <a:effectLst/>
        </p:spPr>
        <p:txBody>
          <a:bodyPr wrap="square">
            <a:spAutoFit/>
          </a:bodyPr>
          <a:lstStyle/>
          <a:p>
            <a:pPr marL="342900" indent="-342900">
              <a:spcBef>
                <a:spcPts val="1200"/>
              </a:spcBef>
              <a:buClr>
                <a:schemeClr val="accent1">
                  <a:lumMod val="75000"/>
                </a:schemeClr>
              </a:buClr>
              <a:buFont typeface="Wingdings" pitchFamily="2" charset="2"/>
              <a:buChar char="§"/>
              <a:defRPr/>
            </a:pPr>
            <a:r>
              <a:rPr lang="en-US" sz="2400" kern="0" dirty="0">
                <a:effectLst>
                  <a:outerShdw blurRad="38100" dist="38100" dir="2700000" algn="tl">
                    <a:srgbClr val="C0C0C0"/>
                  </a:outerShdw>
                </a:effectLst>
                <a:latin typeface="Candara" pitchFamily="34" charset="0"/>
                <a:cs typeface="+mn-cs"/>
              </a:rPr>
              <a:t>All characters should have a MOVE and an ATTACK option</a:t>
            </a:r>
            <a:r>
              <a:rPr lang="en-US" sz="2400" kern="0" dirty="0" smtClean="0">
                <a:effectLst>
                  <a:outerShdw blurRad="38100" dist="38100" dir="2700000" algn="tl">
                    <a:srgbClr val="C0C0C0"/>
                  </a:outerShdw>
                </a:effectLst>
                <a:latin typeface="Candara" pitchFamily="34" charset="0"/>
                <a:cs typeface="+mn-cs"/>
              </a:rPr>
              <a:t>.</a:t>
            </a:r>
          </a:p>
          <a:p>
            <a:pPr marL="342900" indent="-342900">
              <a:spcBef>
                <a:spcPts val="1200"/>
              </a:spcBef>
              <a:buClr>
                <a:schemeClr val="accent1">
                  <a:lumMod val="75000"/>
                </a:schemeClr>
              </a:buClr>
              <a:buFont typeface="Wingdings" pitchFamily="2" charset="2"/>
              <a:buChar char="§"/>
              <a:defRPr/>
            </a:pPr>
            <a:r>
              <a:rPr lang="en-US" sz="2400" kern="0" dirty="0">
                <a:effectLst>
                  <a:outerShdw blurRad="38100" dist="38100" dir="2700000" algn="tl">
                    <a:srgbClr val="C0C0C0"/>
                  </a:outerShdw>
                </a:effectLst>
                <a:latin typeface="Candara" pitchFamily="34" charset="0"/>
                <a:cs typeface="+mn-cs"/>
              </a:rPr>
              <a:t>It is up to you to determine how and when to MOVE and ATTACK</a:t>
            </a:r>
            <a:r>
              <a:rPr lang="en-US" sz="2400" kern="0" dirty="0" smtClean="0">
                <a:effectLst>
                  <a:outerShdw blurRad="38100" dist="38100" dir="2700000" algn="tl">
                    <a:srgbClr val="C0C0C0"/>
                  </a:outerShdw>
                </a:effectLst>
                <a:latin typeface="Candara" pitchFamily="34" charset="0"/>
                <a:cs typeface="+mn-cs"/>
              </a:rPr>
              <a:t>.</a:t>
            </a:r>
            <a:endParaRPr lang="en-US" sz="2400" kern="0" dirty="0">
              <a:effectLst>
                <a:outerShdw blurRad="38100" dist="38100" dir="2700000" algn="tl">
                  <a:srgbClr val="C0C0C0"/>
                </a:outerShdw>
              </a:effectLst>
              <a:latin typeface="Candara" pitchFamily="34" charset="0"/>
              <a:cs typeface="+mn-cs"/>
            </a:endParaRPr>
          </a:p>
          <a:p>
            <a:pPr marL="342900" indent="-342900">
              <a:spcBef>
                <a:spcPts val="600"/>
              </a:spcBef>
              <a:buClr>
                <a:schemeClr val="accent1">
                  <a:lumMod val="75000"/>
                </a:schemeClr>
              </a:buClr>
              <a:buFont typeface="Wingdings" pitchFamily="2" charset="2"/>
              <a:buChar char="§"/>
              <a:defRPr/>
            </a:pPr>
            <a:r>
              <a:rPr lang="en-US" sz="2400" kern="0" dirty="0">
                <a:effectLst>
                  <a:outerShdw blurRad="38100" dist="38100" dir="2700000" algn="tl">
                    <a:srgbClr val="C0C0C0"/>
                  </a:outerShdw>
                </a:effectLst>
                <a:latin typeface="Candara" pitchFamily="34" charset="0"/>
                <a:cs typeface="+mn-cs"/>
              </a:rPr>
              <a:t>Your character’s rules needs to match the personality.</a:t>
            </a:r>
          </a:p>
          <a:p>
            <a:pPr marL="800100" lvl="1" indent="-342900">
              <a:spcBef>
                <a:spcPts val="600"/>
              </a:spcBef>
              <a:buClr>
                <a:schemeClr val="accent1">
                  <a:lumMod val="75000"/>
                </a:schemeClr>
              </a:buClr>
              <a:buFont typeface="Arial" pitchFamily="34" charset="0"/>
              <a:buChar char="•"/>
              <a:defRPr/>
            </a:pPr>
            <a:r>
              <a:rPr lang="en-US" sz="2000" kern="0" dirty="0" smtClean="0">
                <a:effectLst>
                  <a:outerShdw blurRad="38100" dist="38100" dir="2700000" algn="tl">
                    <a:srgbClr val="C0C0C0"/>
                  </a:outerShdw>
                </a:effectLst>
                <a:latin typeface="Candara" pitchFamily="34" charset="0"/>
                <a:cs typeface="+mn-cs"/>
              </a:rPr>
              <a:t>Ex.: Priest </a:t>
            </a:r>
            <a:r>
              <a:rPr lang="en-US" sz="2000" kern="0" dirty="0">
                <a:effectLst>
                  <a:outerShdw blurRad="38100" dist="38100" dir="2700000" algn="tl">
                    <a:srgbClr val="C0C0C0"/>
                  </a:outerShdw>
                </a:effectLst>
                <a:latin typeface="Candara" pitchFamily="34" charset="0"/>
                <a:cs typeface="+mn-cs"/>
              </a:rPr>
              <a:t>doesn’t have a </a:t>
            </a:r>
            <a:r>
              <a:rPr lang="en-US" sz="2000" kern="0" dirty="0" smtClean="0">
                <a:effectLst>
                  <a:outerShdw blurRad="38100" dist="38100" dir="2700000" algn="tl">
                    <a:srgbClr val="C0C0C0"/>
                  </a:outerShdw>
                </a:effectLst>
                <a:latin typeface="Candara" pitchFamily="34" charset="0"/>
                <a:cs typeface="+mn-cs"/>
              </a:rPr>
              <a:t>shotgun, he has holy water.</a:t>
            </a:r>
            <a:endParaRPr lang="en-US" sz="2000" kern="0" dirty="0">
              <a:effectLst>
                <a:outerShdw blurRad="38100" dist="38100" dir="2700000" algn="tl">
                  <a:srgbClr val="C0C0C0"/>
                </a:outerShdw>
              </a:effectLst>
              <a:latin typeface="Candara" pitchFamily="34" charset="0"/>
              <a:cs typeface="+mn-cs"/>
            </a:endParaRPr>
          </a:p>
          <a:p>
            <a:pPr marL="342900" indent="-342900">
              <a:spcBef>
                <a:spcPts val="1200"/>
              </a:spcBef>
              <a:buClr>
                <a:schemeClr val="accent1">
                  <a:lumMod val="75000"/>
                </a:schemeClr>
              </a:buClr>
              <a:buFont typeface="Wingdings" pitchFamily="2" charset="2"/>
              <a:buChar char="§"/>
              <a:defRPr/>
            </a:pPr>
            <a:r>
              <a:rPr lang="en-US" sz="2400" kern="0" dirty="0">
                <a:effectLst>
                  <a:outerShdw blurRad="38100" dist="38100" dir="2700000" algn="tl">
                    <a:srgbClr val="C0C0C0"/>
                  </a:outerShdw>
                </a:effectLst>
                <a:latin typeface="Candara" pitchFamily="34" charset="0"/>
                <a:cs typeface="+mn-cs"/>
              </a:rPr>
              <a:t>Tune your character based on the personality.</a:t>
            </a:r>
          </a:p>
          <a:p>
            <a:pPr marL="800100" lvl="1" indent="-342900">
              <a:spcBef>
                <a:spcPts val="1200"/>
              </a:spcBef>
              <a:buClr>
                <a:schemeClr val="accent1">
                  <a:lumMod val="75000"/>
                </a:schemeClr>
              </a:buClr>
              <a:buFont typeface="Arial" pitchFamily="34" charset="0"/>
              <a:buChar char="•"/>
              <a:defRPr/>
            </a:pPr>
            <a:r>
              <a:rPr lang="en-US" sz="2000" kern="0" dirty="0" smtClean="0">
                <a:effectLst>
                  <a:outerShdw blurRad="38100" dist="38100" dir="2700000" algn="tl">
                    <a:srgbClr val="C0C0C0"/>
                  </a:outerShdw>
                </a:effectLst>
                <a:latin typeface="Candara" pitchFamily="34" charset="0"/>
                <a:cs typeface="+mn-cs"/>
              </a:rPr>
              <a:t>School </a:t>
            </a:r>
            <a:r>
              <a:rPr lang="en-US" sz="2000" kern="0" dirty="0">
                <a:effectLst>
                  <a:outerShdw blurRad="38100" dist="38100" dir="2700000" algn="tl">
                    <a:srgbClr val="C0C0C0"/>
                  </a:outerShdw>
                </a:effectLst>
                <a:latin typeface="Candara" pitchFamily="34" charset="0"/>
                <a:cs typeface="+mn-cs"/>
              </a:rPr>
              <a:t>principal shouldn’t be able to kill 10 zombies in one turn</a:t>
            </a:r>
            <a:r>
              <a:rPr lang="en-US" sz="2000" kern="0" dirty="0" smtClean="0">
                <a:effectLst>
                  <a:outerShdw blurRad="38100" dist="38100" dir="2700000" algn="tl">
                    <a:srgbClr val="C0C0C0"/>
                  </a:outerShdw>
                </a:effectLst>
                <a:latin typeface="Candara" pitchFamily="34" charset="0"/>
                <a:cs typeface="+mn-cs"/>
              </a:rPr>
              <a:t>.</a:t>
            </a:r>
            <a:endParaRPr lang="en-US" sz="2000" kern="0" dirty="0">
              <a:effectLst>
                <a:outerShdw blurRad="38100" dist="38100" dir="2700000" algn="tl">
                  <a:srgbClr val="C0C0C0"/>
                </a:outerShdw>
              </a:effectLst>
              <a:latin typeface="Candara" pitchFamily="34" charset="0"/>
              <a:cs typeface="+mn-cs"/>
            </a:endParaRPr>
          </a:p>
          <a:p>
            <a:pPr marL="342900" indent="-342900">
              <a:spcBef>
                <a:spcPts val="1200"/>
              </a:spcBef>
              <a:buClr>
                <a:schemeClr val="accent1">
                  <a:lumMod val="75000"/>
                </a:schemeClr>
              </a:buClr>
              <a:buFont typeface="Wingdings" pitchFamily="2" charset="2"/>
              <a:buChar char="§"/>
              <a:defRPr/>
            </a:pPr>
            <a:r>
              <a:rPr lang="en-US" sz="2400" kern="0" dirty="0">
                <a:effectLst>
                  <a:outerShdw blurRad="38100" dist="38100" dir="2700000" algn="tl">
                    <a:srgbClr val="C0C0C0"/>
                  </a:outerShdw>
                </a:effectLst>
                <a:latin typeface="Candara" pitchFamily="34" charset="0"/>
                <a:cs typeface="+mn-cs"/>
              </a:rPr>
              <a:t>Make sure your character will sometimes win and sometimes lose.</a:t>
            </a:r>
          </a:p>
        </p:txBody>
      </p:sp>
      <p:sp>
        <p:nvSpPr>
          <p:cNvPr id="14339" name="Text Box 3"/>
          <p:cNvSpPr txBox="1">
            <a:spLocks noChangeArrowheads="1"/>
          </p:cNvSpPr>
          <p:nvPr/>
        </p:nvSpPr>
        <p:spPr bwMode="auto">
          <a:xfrm>
            <a:off x="533400" y="457200"/>
            <a:ext cx="8077200" cy="646331"/>
          </a:xfrm>
          <a:prstGeom prst="rect">
            <a:avLst/>
          </a:prstGeom>
          <a:noFill/>
          <a:ln w="9525">
            <a:noFill/>
            <a:miter lim="800000"/>
            <a:headEnd/>
            <a:tailEnd/>
          </a:ln>
          <a:effectLst/>
        </p:spPr>
        <p:txBody>
          <a:bodyPr>
            <a:spAutoFit/>
          </a:bodyPr>
          <a:lstStyle/>
          <a:p>
            <a:pPr>
              <a:defRPr/>
            </a:pPr>
            <a:r>
              <a:rPr lang="en-US" sz="3600" i="1" dirty="0">
                <a:solidFill>
                  <a:schemeClr val="tx2"/>
                </a:solidFill>
                <a:effectLst>
                  <a:outerShdw blurRad="38100" dist="38100" dir="2700000" algn="tl">
                    <a:srgbClr val="C0C0C0"/>
                  </a:outerShdw>
                </a:effectLst>
                <a:latin typeface="Candara" pitchFamily="34" charset="0"/>
                <a:ea typeface="+mj-ea"/>
                <a:cs typeface="+mj-cs"/>
              </a:rPr>
              <a:t>Creating a Character with Personality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66800" y="2590800"/>
            <a:ext cx="6934200" cy="1538883"/>
          </a:xfrm>
          <a:prstGeom prst="rect">
            <a:avLst/>
          </a:prstGeom>
          <a:noFill/>
          <a:ln w="9525">
            <a:noFill/>
            <a:miter lim="800000"/>
            <a:headEnd/>
            <a:tailEnd/>
          </a:ln>
          <a:effectLst/>
        </p:spPr>
        <p:txBody>
          <a:bodyPr wrap="square">
            <a:spAutoFit/>
          </a:bodyPr>
          <a:lstStyle/>
          <a:p>
            <a:pPr marL="342900" indent="-342900">
              <a:spcBef>
                <a:spcPts val="1200"/>
              </a:spcBef>
              <a:buClr>
                <a:schemeClr val="accent1">
                  <a:lumMod val="75000"/>
                </a:schemeClr>
              </a:buClr>
              <a:defRPr/>
            </a:pPr>
            <a:r>
              <a:rPr lang="en-US" sz="2800" b="1" kern="0" dirty="0">
                <a:effectLst>
                  <a:outerShdw blurRad="38100" dist="38100" dir="2700000" algn="tl">
                    <a:srgbClr val="C0C0C0"/>
                  </a:outerShdw>
                </a:effectLst>
                <a:latin typeface="Candara" pitchFamily="34" charset="0"/>
                <a:cs typeface="+mn-cs"/>
              </a:rPr>
              <a:t>Ultimate test:</a:t>
            </a:r>
          </a:p>
          <a:p>
            <a:pPr marL="342900" indent="-342900">
              <a:spcBef>
                <a:spcPts val="1200"/>
              </a:spcBef>
              <a:buClr>
                <a:schemeClr val="accent1">
                  <a:lumMod val="75000"/>
                </a:schemeClr>
              </a:buClr>
              <a:buFont typeface="Wingdings" pitchFamily="2" charset="2"/>
              <a:buChar char="§"/>
              <a:defRPr/>
            </a:pPr>
            <a:r>
              <a:rPr lang="en-US" sz="2800" kern="0" dirty="0">
                <a:effectLst>
                  <a:outerShdw blurRad="38100" dist="38100" dir="2700000" algn="tl">
                    <a:srgbClr val="C0C0C0"/>
                  </a:outerShdw>
                </a:effectLst>
                <a:latin typeface="Candara" pitchFamily="34" charset="0"/>
                <a:cs typeface="+mn-cs"/>
              </a:rPr>
              <a:t>Can another group guess which character you chose just by reading the rules?</a:t>
            </a:r>
          </a:p>
        </p:txBody>
      </p:sp>
      <p:sp>
        <p:nvSpPr>
          <p:cNvPr id="15363" name="Text Box 3"/>
          <p:cNvSpPr txBox="1">
            <a:spLocks noChangeArrowheads="1"/>
          </p:cNvSpPr>
          <p:nvPr/>
        </p:nvSpPr>
        <p:spPr bwMode="auto">
          <a:xfrm>
            <a:off x="533400" y="457200"/>
            <a:ext cx="8077200" cy="646331"/>
          </a:xfrm>
          <a:prstGeom prst="rect">
            <a:avLst/>
          </a:prstGeom>
          <a:noFill/>
          <a:ln w="9525">
            <a:noFill/>
            <a:miter lim="800000"/>
            <a:headEnd/>
            <a:tailEnd/>
          </a:ln>
          <a:effectLst/>
        </p:spPr>
        <p:txBody>
          <a:bodyPr>
            <a:spAutoFit/>
          </a:bodyPr>
          <a:lstStyle/>
          <a:p>
            <a:pPr>
              <a:defRPr/>
            </a:pPr>
            <a:r>
              <a:rPr lang="en-US" sz="3600" i="1" dirty="0">
                <a:solidFill>
                  <a:schemeClr val="tx2"/>
                </a:solidFill>
                <a:effectLst>
                  <a:outerShdw blurRad="38100" dist="38100" dir="2700000" algn="tl">
                    <a:srgbClr val="C0C0C0"/>
                  </a:outerShdw>
                </a:effectLst>
                <a:latin typeface="Candara" pitchFamily="34" charset="0"/>
                <a:ea typeface="+mj-ea"/>
                <a:cs typeface="+mj-cs"/>
              </a:rPr>
              <a:t>Creating a Character with Personality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3200400" cy="685800"/>
          </a:xfrm>
        </p:spPr>
        <p:txBody>
          <a:bodyPr anchor="t"/>
          <a:lstStyle/>
          <a:p>
            <a:pPr eaLnBrk="1" hangingPunct="1">
              <a:defRPr/>
            </a:pPr>
            <a:r>
              <a:rPr lang="en-US" b="0" i="1" dirty="0" smtClean="0"/>
              <a:t>Decisions</a:t>
            </a:r>
          </a:p>
        </p:txBody>
      </p:sp>
      <p:pic>
        <p:nvPicPr>
          <p:cNvPr id="5" name="Picture 4" descr="gameparts-01.jpg"/>
          <p:cNvPicPr>
            <a:picLocks noChangeAspect="1"/>
          </p:cNvPicPr>
          <p:nvPr/>
        </p:nvPicPr>
        <p:blipFill>
          <a:blip r:embed="rId3" cstate="print"/>
          <a:stretch>
            <a:fillRect/>
          </a:stretch>
        </p:blipFill>
        <p:spPr>
          <a:xfrm>
            <a:off x="4724400" y="76200"/>
            <a:ext cx="3375918" cy="2362199"/>
          </a:xfrm>
          <a:prstGeom prst="rect">
            <a:avLst/>
          </a:prstGeom>
        </p:spPr>
      </p:pic>
      <p:sp>
        <p:nvSpPr>
          <p:cNvPr id="7" name="Rectangle 3"/>
          <p:cNvSpPr txBox="1">
            <a:spLocks noChangeArrowheads="1"/>
          </p:cNvSpPr>
          <p:nvPr/>
        </p:nvSpPr>
        <p:spPr bwMode="auto">
          <a:xfrm>
            <a:off x="1219200" y="29718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How many choices does the player need?</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Simulation vs. game play</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Encourage immersion with flavor text</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Asymmetric decisions for each player</a:t>
            </a:r>
          </a:p>
        </p:txBody>
      </p:sp>
      <p:sp>
        <p:nvSpPr>
          <p:cNvPr id="8" name="Rectangle 7"/>
          <p:cNvSpPr/>
          <p:nvPr/>
        </p:nvSpPr>
        <p:spPr bwMode="auto">
          <a:xfrm>
            <a:off x="6144768" y="609600"/>
            <a:ext cx="548640" cy="8686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
        <p:nvSpPr>
          <p:cNvPr id="9" name="Rectangle 8"/>
          <p:cNvSpPr/>
          <p:nvPr/>
        </p:nvSpPr>
        <p:spPr bwMode="auto">
          <a:xfrm>
            <a:off x="4800600" y="685800"/>
            <a:ext cx="8382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
        <p:nvSpPr>
          <p:cNvPr id="10" name="Rectangle 9"/>
          <p:cNvSpPr/>
          <p:nvPr/>
        </p:nvSpPr>
        <p:spPr bwMode="auto">
          <a:xfrm>
            <a:off x="7239000" y="685800"/>
            <a:ext cx="7620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3200400" cy="685800"/>
          </a:xfrm>
        </p:spPr>
        <p:txBody>
          <a:bodyPr anchor="t"/>
          <a:lstStyle/>
          <a:p>
            <a:pPr eaLnBrk="1" hangingPunct="1">
              <a:defRPr/>
            </a:pPr>
            <a:r>
              <a:rPr lang="en-US" b="0" i="1" dirty="0" smtClean="0"/>
              <a:t>Balance</a:t>
            </a:r>
          </a:p>
        </p:txBody>
      </p:sp>
      <p:pic>
        <p:nvPicPr>
          <p:cNvPr id="5" name="Picture 4" descr="gameparts-01.jpg"/>
          <p:cNvPicPr>
            <a:picLocks noChangeAspect="1"/>
          </p:cNvPicPr>
          <p:nvPr/>
        </p:nvPicPr>
        <p:blipFill>
          <a:blip r:embed="rId3" cstate="print"/>
          <a:stretch>
            <a:fillRect/>
          </a:stretch>
        </p:blipFill>
        <p:spPr>
          <a:xfrm>
            <a:off x="4724400" y="76200"/>
            <a:ext cx="3375918" cy="2362200"/>
          </a:xfrm>
          <a:prstGeom prst="rect">
            <a:avLst/>
          </a:prstGeom>
        </p:spPr>
      </p:pic>
      <p:sp>
        <p:nvSpPr>
          <p:cNvPr id="6" name="Rectangle 2"/>
          <p:cNvSpPr txBox="1">
            <a:spLocks noChangeArrowheads="1"/>
          </p:cNvSpPr>
          <p:nvPr/>
        </p:nvSpPr>
        <p:spPr bwMode="auto">
          <a:xfrm>
            <a:off x="838200" y="2108200"/>
            <a:ext cx="7315200" cy="609600"/>
          </a:xfrm>
          <a:prstGeom prst="rect">
            <a:avLst/>
          </a:prstGeom>
          <a:noFill/>
          <a:ln w="9525">
            <a:noFill/>
            <a:miter lim="800000"/>
            <a:headEnd/>
            <a:tailEnd/>
          </a:ln>
          <a:effectLst/>
        </p:spPr>
        <p:txBody>
          <a:bodyPr/>
          <a:lstStyle/>
          <a:p>
            <a:pPr>
              <a:defRPr/>
            </a:pPr>
            <a:r>
              <a:rPr lang="en-US" b="1" kern="0" dirty="0" smtClean="0">
                <a:solidFill>
                  <a:schemeClr val="tx2"/>
                </a:solidFill>
                <a:effectLst>
                  <a:outerShdw blurRad="38100" dist="38100" dir="2700000" algn="tl">
                    <a:srgbClr val="C0C0C0"/>
                  </a:outerShdw>
                </a:effectLst>
                <a:latin typeface="Candara" pitchFamily="34" charset="0"/>
                <a:ea typeface="+mj-ea"/>
                <a:cs typeface="+mj-cs"/>
              </a:rPr>
              <a:t>Design Considerations:</a:t>
            </a:r>
            <a:endParaRPr lang="en-US"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7" name="Rectangle 3"/>
          <p:cNvSpPr txBox="1">
            <a:spLocks noChangeArrowheads="1"/>
          </p:cNvSpPr>
          <p:nvPr/>
        </p:nvSpPr>
        <p:spPr bwMode="auto">
          <a:xfrm>
            <a:off x="1219200" y="29718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Player vs. Player (fair opposition)</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Player vs. Game (challenge and depth)</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Component vs. Component (nouns)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Action vs. Action (verbs)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5410200" cy="685800"/>
          </a:xfrm>
        </p:spPr>
        <p:txBody>
          <a:bodyPr anchor="t"/>
          <a:lstStyle/>
          <a:p>
            <a:pPr eaLnBrk="1" hangingPunct="1">
              <a:defRPr/>
            </a:pPr>
            <a:r>
              <a:rPr lang="en-US" b="0" i="1" dirty="0" smtClean="0"/>
              <a:t>Exercise #5: Us vs. It</a:t>
            </a:r>
          </a:p>
        </p:txBody>
      </p:sp>
      <p:pic>
        <p:nvPicPr>
          <p:cNvPr id="5" name="Picture 4" descr="program-sheet.jpg"/>
          <p:cNvPicPr>
            <a:picLocks noChangeAspect="1"/>
          </p:cNvPicPr>
          <p:nvPr/>
        </p:nvPicPr>
        <p:blipFill>
          <a:blip r:embed="rId3" cstate="print"/>
          <a:stretch>
            <a:fillRect/>
          </a:stretch>
        </p:blipFill>
        <p:spPr>
          <a:xfrm>
            <a:off x="914400" y="914400"/>
            <a:ext cx="7010400" cy="5417127"/>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t>What is a Game?</a:t>
            </a:r>
          </a:p>
        </p:txBody>
      </p:sp>
      <p:pic>
        <p:nvPicPr>
          <p:cNvPr id="407557" name="Picture 5" descr="gameparts-01"/>
          <p:cNvPicPr>
            <a:picLocks noChangeAspect="1" noChangeArrowheads="1"/>
          </p:cNvPicPr>
          <p:nvPr/>
        </p:nvPicPr>
        <p:blipFill>
          <a:blip r:embed="rId3" cstate="print"/>
          <a:srcRect/>
          <a:stretch>
            <a:fillRect/>
          </a:stretch>
        </p:blipFill>
        <p:spPr bwMode="auto">
          <a:xfrm>
            <a:off x="914400" y="1476375"/>
            <a:ext cx="6819900" cy="4772025"/>
          </a:xfrm>
          <a:prstGeom prst="rect">
            <a:avLst/>
          </a:prstGeom>
          <a:noFill/>
          <a:ln w="9525">
            <a:noFill/>
            <a:miter lim="800000"/>
            <a:headEnd/>
            <a:tailEnd/>
          </a:ln>
        </p:spPr>
      </p:pic>
      <p:pic>
        <p:nvPicPr>
          <p:cNvPr id="407558" name="Picture 6" descr="gameparts-02"/>
          <p:cNvPicPr>
            <a:picLocks noChangeAspect="1" noChangeArrowheads="1"/>
          </p:cNvPicPr>
          <p:nvPr/>
        </p:nvPicPr>
        <p:blipFill>
          <a:blip r:embed="rId4" cstate="print"/>
          <a:srcRect/>
          <a:stretch>
            <a:fillRect/>
          </a:stretch>
        </p:blipFill>
        <p:spPr bwMode="auto">
          <a:xfrm>
            <a:off x="914400" y="1476375"/>
            <a:ext cx="6819900" cy="4772025"/>
          </a:xfrm>
          <a:prstGeom prst="rect">
            <a:avLst/>
          </a:prstGeom>
          <a:noFill/>
          <a:ln w="9525">
            <a:noFill/>
            <a:miter lim="800000"/>
            <a:headEnd/>
            <a:tailEnd/>
          </a:ln>
        </p:spPr>
      </p:pic>
      <p:pic>
        <p:nvPicPr>
          <p:cNvPr id="407559" name="Picture 7" descr="gameparts-03"/>
          <p:cNvPicPr>
            <a:picLocks noChangeAspect="1" noChangeArrowheads="1"/>
          </p:cNvPicPr>
          <p:nvPr/>
        </p:nvPicPr>
        <p:blipFill>
          <a:blip r:embed="rId5" cstate="print"/>
          <a:srcRect/>
          <a:stretch>
            <a:fillRect/>
          </a:stretch>
        </p:blipFill>
        <p:spPr bwMode="auto">
          <a:xfrm>
            <a:off x="914400" y="1476375"/>
            <a:ext cx="6819900" cy="4772025"/>
          </a:xfrm>
          <a:prstGeom prst="rect">
            <a:avLst/>
          </a:prstGeom>
          <a:noFill/>
          <a:ln w="9525">
            <a:noFill/>
            <a:miter lim="800000"/>
            <a:headEnd/>
            <a:tailEnd/>
          </a:ln>
        </p:spPr>
      </p:pic>
      <p:pic>
        <p:nvPicPr>
          <p:cNvPr id="407560" name="Picture 8" descr="gameparts-04"/>
          <p:cNvPicPr>
            <a:picLocks noChangeAspect="1" noChangeArrowheads="1"/>
          </p:cNvPicPr>
          <p:nvPr/>
        </p:nvPicPr>
        <p:blipFill>
          <a:blip r:embed="rId6" cstate="print"/>
          <a:srcRect/>
          <a:stretch>
            <a:fillRect/>
          </a:stretch>
        </p:blipFill>
        <p:spPr bwMode="auto">
          <a:xfrm>
            <a:off x="914400" y="1476375"/>
            <a:ext cx="6819900" cy="4772025"/>
          </a:xfrm>
          <a:prstGeom prst="rect">
            <a:avLst/>
          </a:prstGeom>
          <a:noFill/>
          <a:ln w="9525">
            <a:noFill/>
            <a:miter lim="800000"/>
            <a:headEnd/>
            <a:tailEnd/>
          </a:ln>
        </p:spPr>
      </p:pic>
      <p:pic>
        <p:nvPicPr>
          <p:cNvPr id="407561" name="Picture 9" descr="gameparts-05"/>
          <p:cNvPicPr>
            <a:picLocks noChangeAspect="1" noChangeArrowheads="1"/>
          </p:cNvPicPr>
          <p:nvPr/>
        </p:nvPicPr>
        <p:blipFill>
          <a:blip r:embed="rId7" cstate="print"/>
          <a:srcRect/>
          <a:stretch>
            <a:fillRect/>
          </a:stretch>
        </p:blipFill>
        <p:spPr bwMode="auto">
          <a:xfrm>
            <a:off x="914400" y="1476375"/>
            <a:ext cx="6819900" cy="4772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7557"/>
                                        </p:tgtEl>
                                        <p:attrNameLst>
                                          <p:attrName>style.visibility</p:attrName>
                                        </p:attrNameLst>
                                      </p:cBhvr>
                                      <p:to>
                                        <p:strVal val="visible"/>
                                      </p:to>
                                    </p:set>
                                    <p:animEffect transition="in" filter="wipe(left)">
                                      <p:cBhvr>
                                        <p:cTn id="7" dur="2000"/>
                                        <p:tgtEl>
                                          <p:spTgt spid="40755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75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07559"/>
                                        </p:tgtEl>
                                        <p:attrNameLst>
                                          <p:attrName>style.visibility</p:attrName>
                                        </p:attrNameLst>
                                      </p:cBhvr>
                                      <p:to>
                                        <p:strVal val="visible"/>
                                      </p:to>
                                    </p:set>
                                    <p:animEffect transition="in" filter="wipe(left)">
                                      <p:cBhvr>
                                        <p:cTn id="16" dur="2000"/>
                                        <p:tgtEl>
                                          <p:spTgt spid="40755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75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7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2971800" y="1625600"/>
            <a:ext cx="2514600" cy="685800"/>
          </a:xfrm>
        </p:spPr>
        <p:txBody>
          <a:bodyPr anchor="ctr" anchorCtr="1"/>
          <a:lstStyle/>
          <a:p>
            <a:pPr eaLnBrk="1" hangingPunct="1">
              <a:defRPr/>
            </a:pPr>
            <a:r>
              <a:rPr lang="en-US" b="0" i="1" dirty="0" smtClean="0"/>
              <a:t>Thank you!</a:t>
            </a:r>
          </a:p>
        </p:txBody>
      </p:sp>
      <p:sp>
        <p:nvSpPr>
          <p:cNvPr id="14" name="Rectangle 3"/>
          <p:cNvSpPr txBox="1">
            <a:spLocks noChangeArrowheads="1"/>
          </p:cNvSpPr>
          <p:nvPr/>
        </p:nvSpPr>
        <p:spPr bwMode="auto">
          <a:xfrm>
            <a:off x="990600" y="4241800"/>
            <a:ext cx="6477000" cy="1930400"/>
          </a:xfrm>
          <a:prstGeom prst="rect">
            <a:avLst/>
          </a:prstGeom>
          <a:noFill/>
          <a:ln w="9525">
            <a:noFill/>
            <a:miter lim="800000"/>
            <a:headEnd/>
            <a:tailEnd/>
          </a:ln>
          <a:effectLst/>
        </p:spPr>
        <p:txBody>
          <a:bodyPr anchor="ctr" anchorCtr="1"/>
          <a:lstStyle/>
          <a:p>
            <a:pPr marL="342900" indent="-342900" algn="ctr">
              <a:spcBef>
                <a:spcPts val="1200"/>
              </a:spcBef>
              <a:buClr>
                <a:srgbClr val="606FAE"/>
              </a:buClr>
              <a:defRPr/>
            </a:pPr>
            <a:r>
              <a:rPr lang="en-US" sz="1800" kern="0" dirty="0" smtClean="0">
                <a:effectLst>
                  <a:outerShdw blurRad="38100" dist="38100" dir="2700000" algn="tl">
                    <a:srgbClr val="C0C0C0"/>
                  </a:outerShdw>
                </a:effectLst>
                <a:latin typeface="+mn-lt"/>
                <a:cs typeface="+mn-cs"/>
              </a:rPr>
              <a:t>This presentation is available for download at:</a:t>
            </a:r>
            <a:endParaRPr lang="en-US" sz="1800" kern="0" dirty="0">
              <a:effectLst>
                <a:outerShdw blurRad="38100" dist="38100" dir="2700000" algn="tl">
                  <a:srgbClr val="C0C0C0"/>
                </a:outerShdw>
              </a:effectLst>
              <a:latin typeface="+mn-lt"/>
              <a:cs typeface="+mn-cs"/>
            </a:endParaRPr>
          </a:p>
          <a:p>
            <a:pPr marL="342900" indent="-342900" algn="ctr">
              <a:spcBef>
                <a:spcPts val="1200"/>
              </a:spcBef>
              <a:buClr>
                <a:srgbClr val="606FAE"/>
              </a:buClr>
              <a:defRPr/>
            </a:pPr>
            <a:r>
              <a:rPr lang="en-US" sz="2800" kern="0" dirty="0" smtClean="0">
                <a:effectLst>
                  <a:outerShdw blurRad="38100" dist="38100" dir="2700000" algn="tl">
                    <a:srgbClr val="C0C0C0"/>
                  </a:outerShdw>
                </a:effectLst>
                <a:latin typeface="+mn-lt"/>
                <a:cs typeface="+mn-cs"/>
              </a:rPr>
              <a:t>www.stonetronix.com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38200" y="2108200"/>
            <a:ext cx="7315200" cy="609600"/>
          </a:xfrm>
          <a:prstGeom prst="rect">
            <a:avLst/>
          </a:prstGeom>
          <a:noFill/>
          <a:ln w="9525">
            <a:noFill/>
            <a:miter lim="800000"/>
            <a:headEnd/>
            <a:tailEnd/>
          </a:ln>
          <a:effectLst/>
        </p:spPr>
        <p:txBody>
          <a:bodyPr/>
          <a:lstStyle/>
          <a:p>
            <a:pPr>
              <a:defRPr/>
            </a:pPr>
            <a:r>
              <a:rPr lang="en-US" b="1" kern="0" dirty="0" smtClean="0">
                <a:solidFill>
                  <a:schemeClr val="tx2"/>
                </a:solidFill>
                <a:effectLst>
                  <a:outerShdw blurRad="38100" dist="38100" dir="2700000" algn="tl">
                    <a:srgbClr val="C0C0C0"/>
                  </a:outerShdw>
                </a:effectLst>
                <a:latin typeface="Candara" pitchFamily="34" charset="0"/>
                <a:ea typeface="+mj-ea"/>
                <a:cs typeface="+mj-cs"/>
              </a:rPr>
              <a:t>Optimal Design:</a:t>
            </a:r>
            <a:endParaRPr lang="en-US"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11" name="Rectangle 3"/>
          <p:cNvSpPr txBox="1">
            <a:spLocks noChangeArrowheads="1"/>
          </p:cNvSpPr>
          <p:nvPr/>
        </p:nvSpPr>
        <p:spPr bwMode="auto">
          <a:xfrm>
            <a:off x="1219200" y="29718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Clear goal to strive towards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Measurable progress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Increase in dramatic tension</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Goal is achieved at peak excitement level</a:t>
            </a:r>
          </a:p>
          <a:p>
            <a:pPr marL="342900" indent="-342900">
              <a:spcBef>
                <a:spcPts val="3000"/>
              </a:spcBef>
              <a:buClr>
                <a:srgbClr val="606FAE"/>
              </a:buClr>
              <a:buFontTx/>
              <a:buChar char="•"/>
              <a:defRPr/>
            </a:pPr>
            <a:endParaRPr lang="en-US" sz="2400" kern="0" dirty="0" smtClean="0">
              <a:effectLst>
                <a:outerShdw blurRad="38100" dist="38100" dir="2700000" algn="tl">
                  <a:srgbClr val="C0C0C0"/>
                </a:outerShdw>
              </a:effectLst>
              <a:latin typeface="Candara" pitchFamily="34" charset="0"/>
            </a:endParaRPr>
          </a:p>
          <a:p>
            <a:pPr marL="342900" indent="-342900">
              <a:spcBef>
                <a:spcPts val="3000"/>
              </a:spcBef>
              <a:buClr>
                <a:srgbClr val="606FAE"/>
              </a:buClr>
              <a:defRPr/>
            </a:pPr>
            <a:endParaRPr lang="en-US" sz="2400" kern="0" dirty="0" smtClean="0">
              <a:effectLst>
                <a:outerShdw blurRad="38100" dist="38100" dir="2700000" algn="tl">
                  <a:srgbClr val="C0C0C0"/>
                </a:outerShdw>
              </a:effectLst>
              <a:latin typeface="Candara" pitchFamily="34" charset="0"/>
              <a:cs typeface="+mn-cs"/>
            </a:endParaRPr>
          </a:p>
        </p:txBody>
      </p:sp>
      <p:sp>
        <p:nvSpPr>
          <p:cNvPr id="12" name="Rectangle 2"/>
          <p:cNvSpPr>
            <a:spLocks noGrp="1" noChangeArrowheads="1"/>
          </p:cNvSpPr>
          <p:nvPr>
            <p:ph type="title"/>
          </p:nvPr>
        </p:nvSpPr>
        <p:spPr>
          <a:xfrm>
            <a:off x="914400" y="243840"/>
            <a:ext cx="1752600" cy="685800"/>
          </a:xfrm>
        </p:spPr>
        <p:txBody>
          <a:bodyPr anchor="t"/>
          <a:lstStyle/>
          <a:p>
            <a:pPr eaLnBrk="1" hangingPunct="1">
              <a:defRPr/>
            </a:pPr>
            <a:r>
              <a:rPr lang="en-US" b="0" i="1" dirty="0" smtClean="0"/>
              <a:t>Goals</a:t>
            </a:r>
          </a:p>
        </p:txBody>
      </p:sp>
      <p:pic>
        <p:nvPicPr>
          <p:cNvPr id="5" name="Picture 4" descr="gameparts-01.jpg"/>
          <p:cNvPicPr>
            <a:picLocks noChangeAspect="1"/>
          </p:cNvPicPr>
          <p:nvPr/>
        </p:nvPicPr>
        <p:blipFill>
          <a:blip r:embed="rId3" cstate="print"/>
          <a:stretch>
            <a:fillRect/>
          </a:stretch>
        </p:blipFill>
        <p:spPr>
          <a:xfrm>
            <a:off x="4724400" y="-304800"/>
            <a:ext cx="3375919" cy="2362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38200" y="990600"/>
            <a:ext cx="7315200" cy="4064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Goal:</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11" name="Rectangle 3"/>
          <p:cNvSpPr txBox="1">
            <a:spLocks noChangeArrowheads="1"/>
          </p:cNvSpPr>
          <p:nvPr/>
        </p:nvSpPr>
        <p:spPr bwMode="auto">
          <a:xfrm>
            <a:off x="1676400" y="1066800"/>
            <a:ext cx="3581400" cy="3810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defRPr/>
            </a:pPr>
            <a:r>
              <a:rPr lang="en-US" sz="1800" kern="0" dirty="0" smtClean="0">
                <a:effectLst>
                  <a:outerShdw blurRad="38100" dist="38100" dir="2700000" algn="tl">
                    <a:srgbClr val="C0C0C0"/>
                  </a:outerShdw>
                </a:effectLst>
                <a:latin typeface="Candara" pitchFamily="34" charset="0"/>
                <a:cs typeface="+mn-cs"/>
              </a:rPr>
              <a:t>Collect the most “Goal” cards</a:t>
            </a:r>
          </a:p>
          <a:p>
            <a:pPr marL="342900" indent="-342900">
              <a:spcBef>
                <a:spcPts val="3000"/>
              </a:spcBef>
              <a:buClr>
                <a:srgbClr val="606FAE"/>
              </a:buClr>
              <a:buFontTx/>
              <a:buChar char="•"/>
              <a:defRPr/>
            </a:pPr>
            <a:endParaRPr lang="en-US" sz="1800" kern="0" dirty="0" smtClean="0">
              <a:effectLst>
                <a:outerShdw blurRad="38100" dist="38100" dir="2700000" algn="tl">
                  <a:srgbClr val="C0C0C0"/>
                </a:outerShdw>
              </a:effectLst>
              <a:latin typeface="Candara" pitchFamily="34" charset="0"/>
            </a:endParaRPr>
          </a:p>
          <a:p>
            <a:pPr marL="342900" indent="-342900">
              <a:spcBef>
                <a:spcPts val="3000"/>
              </a:spcBef>
              <a:buClr>
                <a:srgbClr val="606FAE"/>
              </a:buClr>
              <a:defRPr/>
            </a:pPr>
            <a:endParaRPr lang="en-US" sz="1800" kern="0" dirty="0" smtClean="0">
              <a:effectLst>
                <a:outerShdw blurRad="38100" dist="38100" dir="2700000" algn="tl">
                  <a:srgbClr val="C0C0C0"/>
                </a:outerShdw>
              </a:effectLst>
              <a:latin typeface="Candara" pitchFamily="34" charset="0"/>
              <a:cs typeface="+mn-cs"/>
            </a:endParaRPr>
          </a:p>
        </p:txBody>
      </p:sp>
      <p:sp>
        <p:nvSpPr>
          <p:cNvPr id="12" name="Rectangle 2"/>
          <p:cNvSpPr>
            <a:spLocks noGrp="1" noChangeArrowheads="1"/>
          </p:cNvSpPr>
          <p:nvPr>
            <p:ph type="title"/>
          </p:nvPr>
        </p:nvSpPr>
        <p:spPr>
          <a:xfrm>
            <a:off x="914400" y="243840"/>
            <a:ext cx="4800600" cy="685800"/>
          </a:xfrm>
        </p:spPr>
        <p:txBody>
          <a:bodyPr anchor="t"/>
          <a:lstStyle/>
          <a:p>
            <a:pPr eaLnBrk="1" hangingPunct="1">
              <a:defRPr/>
            </a:pPr>
            <a:r>
              <a:rPr lang="en-US" b="0" i="1" dirty="0" smtClean="0"/>
              <a:t>Exercise #1: Goals</a:t>
            </a:r>
          </a:p>
        </p:txBody>
      </p:sp>
      <p:sp>
        <p:nvSpPr>
          <p:cNvPr id="6" name="Rectangle 2"/>
          <p:cNvSpPr txBox="1">
            <a:spLocks noChangeArrowheads="1"/>
          </p:cNvSpPr>
          <p:nvPr/>
        </p:nvSpPr>
        <p:spPr bwMode="auto">
          <a:xfrm>
            <a:off x="838200" y="1447800"/>
            <a:ext cx="7315200" cy="4064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Set Up:</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7" name="Rectangle 2"/>
          <p:cNvSpPr txBox="1">
            <a:spLocks noChangeArrowheads="1"/>
          </p:cNvSpPr>
          <p:nvPr/>
        </p:nvSpPr>
        <p:spPr bwMode="auto">
          <a:xfrm>
            <a:off x="838200" y="2819400"/>
            <a:ext cx="7315200" cy="4064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Turn Order:</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pic>
        <p:nvPicPr>
          <p:cNvPr id="9" name="Picture 8" descr="goal-card.png"/>
          <p:cNvPicPr>
            <a:picLocks noChangeAspect="1"/>
          </p:cNvPicPr>
          <p:nvPr/>
        </p:nvPicPr>
        <p:blipFill>
          <a:blip r:embed="rId3" cstate="print"/>
          <a:stretch>
            <a:fillRect/>
          </a:stretch>
        </p:blipFill>
        <p:spPr>
          <a:xfrm rot="21017222">
            <a:off x="6130578" y="356297"/>
            <a:ext cx="1714500" cy="2362200"/>
          </a:xfrm>
          <a:prstGeom prst="rect">
            <a:avLst/>
          </a:prstGeom>
          <a:effectLst>
            <a:outerShdw blurRad="50800" dist="38100" dir="5400000" algn="t" rotWithShape="0">
              <a:prstClr val="black">
                <a:alpha val="40000"/>
              </a:prstClr>
            </a:outerShdw>
          </a:effectLst>
        </p:spPr>
      </p:pic>
      <p:sp>
        <p:nvSpPr>
          <p:cNvPr id="10" name="Rectangle 3"/>
          <p:cNvSpPr txBox="1">
            <a:spLocks noChangeArrowheads="1"/>
          </p:cNvSpPr>
          <p:nvPr/>
        </p:nvSpPr>
        <p:spPr bwMode="auto">
          <a:xfrm>
            <a:off x="1219200" y="1828800"/>
            <a:ext cx="4648200" cy="990600"/>
          </a:xfrm>
          <a:prstGeom prst="rect">
            <a:avLst/>
          </a:prstGeom>
          <a:noFill/>
          <a:ln w="9525">
            <a:noFill/>
            <a:miter lim="800000"/>
            <a:headEnd/>
            <a:tailEnd/>
          </a:ln>
          <a:effectLst/>
        </p:spPr>
        <p:txBody>
          <a:bodyPr/>
          <a:lstStyle/>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Get in groups of 3</a:t>
            </a: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Take a bag of chips, goal cards, and boxes</a:t>
            </a: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Reveal a goal</a:t>
            </a:r>
          </a:p>
          <a:p>
            <a:pPr marL="342900" indent="-342900">
              <a:spcBef>
                <a:spcPts val="3000"/>
              </a:spcBef>
              <a:buClr>
                <a:srgbClr val="606FAE"/>
              </a:buClr>
              <a:buFontTx/>
              <a:buChar char="•"/>
              <a:defRPr/>
            </a:pPr>
            <a:endParaRPr lang="en-US" sz="1800" kern="0" dirty="0" smtClean="0">
              <a:effectLst>
                <a:outerShdw blurRad="38100" dist="38100" dir="2700000" algn="tl">
                  <a:srgbClr val="C0C0C0"/>
                </a:outerShdw>
              </a:effectLst>
              <a:latin typeface="Candara" pitchFamily="34" charset="0"/>
            </a:endParaRPr>
          </a:p>
          <a:p>
            <a:pPr marL="342900" indent="-342900">
              <a:spcBef>
                <a:spcPts val="3000"/>
              </a:spcBef>
              <a:buClr>
                <a:srgbClr val="606FAE"/>
              </a:buClr>
              <a:defRPr/>
            </a:pPr>
            <a:endParaRPr lang="en-US" sz="1800" kern="0" dirty="0" smtClean="0">
              <a:effectLst>
                <a:outerShdw blurRad="38100" dist="38100" dir="2700000" algn="tl">
                  <a:srgbClr val="C0C0C0"/>
                </a:outerShdw>
              </a:effectLst>
              <a:latin typeface="Candara" pitchFamily="34" charset="0"/>
              <a:cs typeface="+mn-cs"/>
            </a:endParaRPr>
          </a:p>
        </p:txBody>
      </p:sp>
      <p:sp>
        <p:nvSpPr>
          <p:cNvPr id="13" name="Rectangle 3"/>
          <p:cNvSpPr txBox="1">
            <a:spLocks noChangeArrowheads="1"/>
          </p:cNvSpPr>
          <p:nvPr/>
        </p:nvSpPr>
        <p:spPr bwMode="auto">
          <a:xfrm>
            <a:off x="1219200" y="3276600"/>
            <a:ext cx="5105400" cy="2819400"/>
          </a:xfrm>
          <a:prstGeom prst="rect">
            <a:avLst/>
          </a:prstGeom>
          <a:noFill/>
          <a:ln w="9525">
            <a:noFill/>
            <a:miter lim="800000"/>
            <a:headEnd/>
            <a:tailEnd/>
          </a:ln>
          <a:effectLst/>
        </p:spPr>
        <p:txBody>
          <a:bodyPr/>
          <a:lstStyle/>
          <a:p>
            <a:pPr marL="342900" indent="-342900">
              <a:spcBef>
                <a:spcPts val="0"/>
              </a:spcBef>
              <a:buClr>
                <a:schemeClr val="accent1">
                  <a:lumMod val="75000"/>
                </a:schemeClr>
              </a:buClr>
              <a:buFont typeface="+mj-lt"/>
              <a:buAutoNum type="arabicPeriod"/>
              <a:defRPr/>
            </a:pPr>
            <a:r>
              <a:rPr lang="en-US" sz="1600" kern="0" dirty="0" smtClean="0">
                <a:effectLst>
                  <a:outerShdw blurRad="38100" dist="38100" dir="2700000" algn="tl">
                    <a:srgbClr val="C0C0C0"/>
                  </a:outerShdw>
                </a:effectLst>
                <a:latin typeface="Candara" pitchFamily="34" charset="0"/>
                <a:cs typeface="+mn-cs"/>
              </a:rPr>
              <a:t>Take a chip from the bag.</a:t>
            </a:r>
          </a:p>
          <a:p>
            <a:pPr marL="342900" indent="-342900">
              <a:spcBef>
                <a:spcPts val="0"/>
              </a:spcBef>
              <a:buClr>
                <a:schemeClr val="accent1">
                  <a:lumMod val="75000"/>
                </a:schemeClr>
              </a:buClr>
              <a:buFont typeface="+mj-lt"/>
              <a:buAutoNum type="arabicPeriod"/>
              <a:defRPr/>
            </a:pPr>
            <a:r>
              <a:rPr lang="en-US" sz="1600" kern="0" dirty="0" smtClean="0">
                <a:effectLst>
                  <a:outerShdw blurRad="38100" dist="38100" dir="2700000" algn="tl">
                    <a:srgbClr val="C0C0C0"/>
                  </a:outerShdw>
                </a:effectLst>
                <a:latin typeface="Candara" pitchFamily="34" charset="0"/>
                <a:cs typeface="+mn-cs"/>
              </a:rPr>
              <a:t>Place it on the table with part of it off the edge.</a:t>
            </a:r>
          </a:p>
          <a:p>
            <a:pPr marL="342900" indent="-342900">
              <a:spcBef>
                <a:spcPts val="0"/>
              </a:spcBef>
              <a:buClr>
                <a:schemeClr val="accent1">
                  <a:lumMod val="75000"/>
                </a:schemeClr>
              </a:buClr>
              <a:buFont typeface="+mj-lt"/>
              <a:buAutoNum type="arabicPeriod"/>
              <a:defRPr/>
            </a:pPr>
            <a:r>
              <a:rPr lang="en-US" sz="1600" kern="0" dirty="0" smtClean="0">
                <a:effectLst>
                  <a:outerShdw blurRad="38100" dist="38100" dir="2700000" algn="tl">
                    <a:srgbClr val="C0C0C0"/>
                  </a:outerShdw>
                </a:effectLst>
                <a:latin typeface="Candara" pitchFamily="34" charset="0"/>
                <a:cs typeface="+mn-cs"/>
              </a:rPr>
              <a:t>Tap the chip (the “shooter”) onto the table.</a:t>
            </a:r>
          </a:p>
          <a:p>
            <a:pPr marL="800100" lvl="1" indent="-342900">
              <a:spcBef>
                <a:spcPts val="0"/>
              </a:spcBef>
              <a:buClr>
                <a:schemeClr val="accent1">
                  <a:lumMod val="75000"/>
                </a:schemeClr>
              </a:buClr>
              <a:buFont typeface="Arial" pitchFamily="34" charset="0"/>
              <a:buChar char="•"/>
              <a:defRPr/>
            </a:pPr>
            <a:r>
              <a:rPr lang="en-US" sz="1600" kern="0" dirty="0" smtClean="0">
                <a:effectLst>
                  <a:outerShdw blurRad="38100" dist="38100" dir="2700000" algn="tl">
                    <a:srgbClr val="C0C0C0"/>
                  </a:outerShdw>
                </a:effectLst>
                <a:latin typeface="Candara" pitchFamily="34" charset="0"/>
                <a:cs typeface="+mn-cs"/>
              </a:rPr>
              <a:t>If it is still partially off the table, hit it again.</a:t>
            </a:r>
          </a:p>
          <a:p>
            <a:pPr marL="800100" lvl="1" indent="-342900">
              <a:spcBef>
                <a:spcPts val="0"/>
              </a:spcBef>
              <a:buClr>
                <a:schemeClr val="accent1">
                  <a:lumMod val="75000"/>
                </a:schemeClr>
              </a:buClr>
              <a:buFont typeface="Arial" pitchFamily="34" charset="0"/>
              <a:buChar char="•"/>
              <a:defRPr/>
            </a:pPr>
            <a:r>
              <a:rPr lang="en-US" sz="1600" kern="0" dirty="0" smtClean="0">
                <a:effectLst>
                  <a:outerShdw blurRad="38100" dist="38100" dir="2700000" algn="tl">
                    <a:srgbClr val="C0C0C0"/>
                  </a:outerShdw>
                </a:effectLst>
                <a:latin typeface="Candara" pitchFamily="34" charset="0"/>
                <a:cs typeface="+mn-cs"/>
              </a:rPr>
              <a:t>If it falls off the table give it to the next player to put in his or her box.</a:t>
            </a:r>
          </a:p>
          <a:p>
            <a:pPr marL="342900" indent="-342900">
              <a:spcBef>
                <a:spcPts val="0"/>
              </a:spcBef>
              <a:buClr>
                <a:schemeClr val="accent1">
                  <a:lumMod val="75000"/>
                </a:schemeClr>
              </a:buClr>
              <a:buFont typeface="+mj-lt"/>
              <a:buAutoNum type="arabicPeriod"/>
              <a:defRPr/>
            </a:pPr>
            <a:r>
              <a:rPr lang="en-US" sz="1600" kern="0" dirty="0" smtClean="0">
                <a:effectLst>
                  <a:outerShdw blurRad="38100" dist="38100" dir="2700000" algn="tl">
                    <a:srgbClr val="C0C0C0"/>
                  </a:outerShdw>
                </a:effectLst>
                <a:latin typeface="Candara" pitchFamily="34" charset="0"/>
                <a:cs typeface="+mn-cs"/>
              </a:rPr>
              <a:t>If you “knock” into another chip you score it into your box.</a:t>
            </a:r>
          </a:p>
          <a:p>
            <a:pPr marL="800100" lvl="1" indent="-342900">
              <a:spcBef>
                <a:spcPts val="0"/>
              </a:spcBef>
              <a:buClr>
                <a:schemeClr val="accent1">
                  <a:lumMod val="75000"/>
                </a:schemeClr>
              </a:buClr>
              <a:buFont typeface="Arial" pitchFamily="34" charset="0"/>
              <a:buChar char="•"/>
              <a:defRPr/>
            </a:pPr>
            <a:r>
              <a:rPr lang="en-US" sz="1600" kern="0" dirty="0" smtClean="0">
                <a:effectLst>
                  <a:outerShdw blurRad="38100" dist="38100" dir="2700000" algn="tl">
                    <a:srgbClr val="C0C0C0"/>
                  </a:outerShdw>
                </a:effectLst>
                <a:latin typeface="Candara" pitchFamily="34" charset="0"/>
                <a:cs typeface="+mn-cs"/>
              </a:rPr>
              <a:t>If the knocked chip falls off the table, put it into the bag.</a:t>
            </a:r>
          </a:p>
          <a:p>
            <a:pPr marL="342900" indent="-342900">
              <a:spcBef>
                <a:spcPts val="0"/>
              </a:spcBef>
              <a:buClr>
                <a:schemeClr val="accent1">
                  <a:lumMod val="75000"/>
                </a:schemeClr>
              </a:buClr>
              <a:buFont typeface="+mj-lt"/>
              <a:buAutoNum type="arabicPeriod"/>
              <a:defRPr/>
            </a:pPr>
            <a:r>
              <a:rPr lang="en-US" sz="1600" kern="0" dirty="0" smtClean="0">
                <a:effectLst>
                  <a:outerShdw blurRad="38100" dist="38100" dir="2700000" algn="tl">
                    <a:srgbClr val="C0C0C0"/>
                  </a:outerShdw>
                </a:effectLst>
                <a:latin typeface="Candara" pitchFamily="34" charset="0"/>
                <a:cs typeface="+mn-cs"/>
              </a:rPr>
              <a:t>Repeat with next player.</a:t>
            </a:r>
          </a:p>
        </p:txBody>
      </p:sp>
      <p:pic>
        <p:nvPicPr>
          <p:cNvPr id="14" name="Picture 13" descr="goal-100.png"/>
          <p:cNvPicPr>
            <a:picLocks noChangeAspect="1"/>
          </p:cNvPicPr>
          <p:nvPr/>
        </p:nvPicPr>
        <p:blipFill>
          <a:blip r:embed="rId4" cstate="print"/>
          <a:stretch>
            <a:fillRect/>
          </a:stretch>
        </p:blipFill>
        <p:spPr>
          <a:xfrm rot="282501">
            <a:off x="6497243" y="3200400"/>
            <a:ext cx="1714500" cy="2362200"/>
          </a:xfrm>
          <a:prstGeom prst="rect">
            <a:avLst/>
          </a:prstGeom>
          <a:effectLst>
            <a:outerShdw blurRad="50800" dist="38100" dir="5400000" algn="t"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fade">
                                      <p:cBhvr>
                                        <p:cTn id="40" dur="500"/>
                                        <p:tgtEl>
                                          <p:spTgt spid="1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Effect transition="in" filter="fade">
                                      <p:cBhvr>
                                        <p:cTn id="43" dur="500"/>
                                        <p:tgtEl>
                                          <p:spTgt spid="1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fade">
                                      <p:cBhvr>
                                        <p:cTn id="48" dur="500"/>
                                        <p:tgtEl>
                                          <p:spTgt spid="13">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xEl>
                                              <p:pRg st="6" end="6"/>
                                            </p:txEl>
                                          </p:spTgt>
                                        </p:tgtEl>
                                        <p:attrNameLst>
                                          <p:attrName>style.visibility</p:attrName>
                                        </p:attrNameLst>
                                      </p:cBhvr>
                                      <p:to>
                                        <p:strVal val="visible"/>
                                      </p:to>
                                    </p:set>
                                    <p:animEffect transition="in" filter="fade">
                                      <p:cBhvr>
                                        <p:cTn id="51" dur="500"/>
                                        <p:tgtEl>
                                          <p:spTgt spid="1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219200" y="1066800"/>
            <a:ext cx="6629400" cy="5029200"/>
          </a:xfrm>
          <a:prstGeom prst="rect">
            <a:avLst/>
          </a:prstGeom>
          <a:noFill/>
          <a:ln w="9525">
            <a:noFill/>
            <a:miter lim="800000"/>
            <a:headEnd/>
            <a:tailEnd/>
          </a:ln>
          <a:effectLst/>
        </p:spPr>
        <p:txBody>
          <a:bodyPr/>
          <a:lstStyle/>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Ratio Goal (100 Points)</a:t>
            </a: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Interval Goal (Timed)</a:t>
            </a:r>
          </a:p>
          <a:p>
            <a:pPr marL="800100" lvl="1" indent="-342900">
              <a:spcBef>
                <a:spcPts val="0"/>
              </a:spcBef>
              <a:buClr>
                <a:schemeClr val="accent1">
                  <a:lumMod val="75000"/>
                </a:schemeClr>
              </a:buClr>
              <a:buFont typeface="Wingdings" pitchFamily="2" charset="2"/>
              <a:buChar char="§"/>
              <a:defRPr/>
            </a:pPr>
            <a:r>
              <a:rPr lang="en-US" sz="1600" i="1" kern="0" dirty="0" smtClean="0">
                <a:effectLst>
                  <a:outerShdw blurRad="38100" dist="38100" dir="2700000" algn="tl">
                    <a:srgbClr val="C0C0C0"/>
                  </a:outerShdw>
                </a:effectLst>
                <a:latin typeface="Candara" pitchFamily="34" charset="0"/>
                <a:cs typeface="+mn-cs"/>
              </a:rPr>
              <a:t>Fixed number of turns</a:t>
            </a:r>
          </a:p>
          <a:p>
            <a:pPr marL="800100" lvl="1" indent="-342900">
              <a:spcBef>
                <a:spcPts val="0"/>
              </a:spcBef>
              <a:buClr>
                <a:schemeClr val="accent1">
                  <a:lumMod val="75000"/>
                </a:schemeClr>
              </a:buClr>
              <a:buFont typeface="Wingdings" pitchFamily="2" charset="2"/>
              <a:buChar char="§"/>
              <a:defRPr/>
            </a:pPr>
            <a:r>
              <a:rPr lang="en-US" sz="1600" i="1" kern="0" dirty="0" smtClean="0">
                <a:effectLst>
                  <a:outerShdw blurRad="38100" dist="38100" dir="2700000" algn="tl">
                    <a:srgbClr val="C0C0C0"/>
                  </a:outerShdw>
                </a:effectLst>
                <a:latin typeface="Candara" pitchFamily="34" charset="0"/>
                <a:cs typeface="+mn-cs"/>
              </a:rPr>
              <a:t>Clock</a:t>
            </a:r>
          </a:p>
          <a:p>
            <a:pPr marL="342900" indent="-342900">
              <a:spcBef>
                <a:spcPts val="0"/>
              </a:spcBef>
              <a:buClr>
                <a:schemeClr val="accent1">
                  <a:lumMod val="75000"/>
                </a:schemeClr>
              </a:buClr>
              <a:buFontTx/>
              <a:buChar char="•"/>
              <a:defRPr/>
            </a:pPr>
            <a:endParaRPr lang="en-US" sz="1800" kern="0" dirty="0" smtClean="0">
              <a:effectLst>
                <a:outerShdw blurRad="38100" dist="38100" dir="2700000" algn="tl">
                  <a:srgbClr val="C0C0C0"/>
                </a:outerShdw>
              </a:effectLst>
              <a:latin typeface="Candara" pitchFamily="34" charset="0"/>
              <a:cs typeface="+mn-cs"/>
            </a:endParaRP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Revealed vs. Hidden Goal</a:t>
            </a:r>
          </a:p>
          <a:p>
            <a:pPr marL="342900" indent="-342900">
              <a:spcBef>
                <a:spcPts val="0"/>
              </a:spcBef>
              <a:buClr>
                <a:schemeClr val="accent1">
                  <a:lumMod val="75000"/>
                </a:schemeClr>
              </a:buClr>
              <a:buFontTx/>
              <a:buChar char="•"/>
              <a:defRPr/>
            </a:pPr>
            <a:endParaRPr lang="en-US" sz="1800" kern="0" dirty="0" smtClean="0">
              <a:effectLst>
                <a:outerShdw blurRad="38100" dist="38100" dir="2700000" algn="tl">
                  <a:srgbClr val="C0C0C0"/>
                </a:outerShdw>
              </a:effectLst>
              <a:latin typeface="Candara" pitchFamily="34" charset="0"/>
              <a:cs typeface="+mn-cs"/>
            </a:endParaRP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Negative Goal</a:t>
            </a:r>
          </a:p>
          <a:p>
            <a:pPr marL="800100" lvl="1" indent="-342900">
              <a:spcBef>
                <a:spcPts val="0"/>
              </a:spcBef>
              <a:buClr>
                <a:schemeClr val="accent1">
                  <a:lumMod val="75000"/>
                </a:schemeClr>
              </a:buClr>
              <a:buFont typeface="Wingdings" pitchFamily="2" charset="2"/>
              <a:buChar char="§"/>
              <a:defRPr/>
            </a:pPr>
            <a:r>
              <a:rPr lang="en-US" sz="1600" i="1" kern="0" dirty="0" smtClean="0">
                <a:effectLst>
                  <a:outerShdw blurRad="38100" dist="38100" dir="2700000" algn="tl">
                    <a:srgbClr val="C0C0C0"/>
                  </a:outerShdw>
                </a:effectLst>
                <a:latin typeface="Candara" pitchFamily="34" charset="0"/>
                <a:cs typeface="+mn-cs"/>
              </a:rPr>
              <a:t>Avoid a particular state</a:t>
            </a:r>
          </a:p>
          <a:p>
            <a:pPr marL="342900" indent="-342900">
              <a:spcBef>
                <a:spcPts val="0"/>
              </a:spcBef>
              <a:buClr>
                <a:schemeClr val="accent1">
                  <a:lumMod val="75000"/>
                </a:schemeClr>
              </a:buClr>
              <a:buFontTx/>
              <a:buChar char="•"/>
              <a:defRPr/>
            </a:pPr>
            <a:endParaRPr lang="en-US" sz="1800" kern="0" dirty="0" smtClean="0">
              <a:effectLst>
                <a:outerShdw blurRad="38100" dist="38100" dir="2700000" algn="tl">
                  <a:srgbClr val="C0C0C0"/>
                </a:outerShdw>
              </a:effectLst>
              <a:latin typeface="Candara" pitchFamily="34" charset="0"/>
              <a:cs typeface="+mn-cs"/>
            </a:endParaRP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Multiple Goals</a:t>
            </a:r>
          </a:p>
          <a:p>
            <a:pPr marL="800100" lvl="1" indent="-342900">
              <a:spcBef>
                <a:spcPts val="0"/>
              </a:spcBef>
              <a:buClr>
                <a:schemeClr val="accent1">
                  <a:lumMod val="75000"/>
                </a:schemeClr>
              </a:buClr>
              <a:buFont typeface="Wingdings" pitchFamily="2" charset="2"/>
              <a:buChar char="§"/>
              <a:defRPr/>
            </a:pPr>
            <a:r>
              <a:rPr lang="en-US" sz="1600" i="1" kern="0" dirty="0" smtClean="0">
                <a:effectLst>
                  <a:outerShdw blurRad="38100" dist="38100" dir="2700000" algn="tl">
                    <a:srgbClr val="C0C0C0"/>
                  </a:outerShdw>
                </a:effectLst>
                <a:latin typeface="Candara" pitchFamily="34" charset="0"/>
                <a:cs typeface="+mn-cs"/>
              </a:rPr>
              <a:t>Complete any</a:t>
            </a:r>
          </a:p>
          <a:p>
            <a:pPr marL="800100" lvl="1" indent="-342900">
              <a:spcBef>
                <a:spcPts val="0"/>
              </a:spcBef>
              <a:buClr>
                <a:schemeClr val="accent1">
                  <a:lumMod val="75000"/>
                </a:schemeClr>
              </a:buClr>
              <a:buFont typeface="Wingdings" pitchFamily="2" charset="2"/>
              <a:buChar char="§"/>
              <a:defRPr/>
            </a:pPr>
            <a:r>
              <a:rPr lang="en-US" sz="1600" i="1" kern="0" dirty="0" smtClean="0">
                <a:effectLst>
                  <a:outerShdw blurRad="38100" dist="38100" dir="2700000" algn="tl">
                    <a:srgbClr val="C0C0C0"/>
                  </a:outerShdw>
                </a:effectLst>
                <a:latin typeface="Candara" pitchFamily="34" charset="0"/>
                <a:cs typeface="+mn-cs"/>
              </a:rPr>
              <a:t>Complete all</a:t>
            </a:r>
          </a:p>
          <a:p>
            <a:pPr marL="800100" lvl="1" indent="-342900">
              <a:spcBef>
                <a:spcPts val="0"/>
              </a:spcBef>
              <a:buClr>
                <a:schemeClr val="accent1">
                  <a:lumMod val="75000"/>
                </a:schemeClr>
              </a:buClr>
              <a:buFont typeface="Wingdings" pitchFamily="2" charset="2"/>
              <a:buChar char="§"/>
              <a:defRPr/>
            </a:pPr>
            <a:r>
              <a:rPr lang="en-US" sz="1600" i="1" kern="0" dirty="0" smtClean="0">
                <a:effectLst>
                  <a:outerShdw blurRad="38100" dist="38100" dir="2700000" algn="tl">
                    <a:srgbClr val="C0C0C0"/>
                  </a:outerShdw>
                </a:effectLst>
                <a:latin typeface="Candara" pitchFamily="34" charset="0"/>
                <a:cs typeface="+mn-cs"/>
              </a:rPr>
              <a:t>Changing </a:t>
            </a:r>
          </a:p>
          <a:p>
            <a:pPr marL="342900" indent="-342900">
              <a:spcBef>
                <a:spcPts val="0"/>
              </a:spcBef>
              <a:buClr>
                <a:schemeClr val="accent1">
                  <a:lumMod val="75000"/>
                </a:schemeClr>
              </a:buClr>
              <a:buFontTx/>
              <a:buChar char="•"/>
              <a:defRPr/>
            </a:pPr>
            <a:endParaRPr lang="en-US" sz="1800" kern="0" dirty="0" smtClean="0">
              <a:effectLst>
                <a:outerShdw blurRad="38100" dist="38100" dir="2700000" algn="tl">
                  <a:srgbClr val="C0C0C0"/>
                </a:outerShdw>
              </a:effectLst>
              <a:latin typeface="Candara" pitchFamily="34" charset="0"/>
              <a:cs typeface="+mn-cs"/>
            </a:endParaRP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Individual goals per player</a:t>
            </a:r>
          </a:p>
          <a:p>
            <a:pPr marL="342900" indent="-342900">
              <a:spcBef>
                <a:spcPts val="0"/>
              </a:spcBef>
              <a:buClr>
                <a:schemeClr val="accent1">
                  <a:lumMod val="75000"/>
                </a:schemeClr>
              </a:buClr>
              <a:buFontTx/>
              <a:buChar char="•"/>
              <a:defRPr/>
            </a:pPr>
            <a:endParaRPr lang="en-US" sz="1800" kern="0" dirty="0" smtClean="0">
              <a:effectLst>
                <a:outerShdw blurRad="38100" dist="38100" dir="2700000" algn="tl">
                  <a:srgbClr val="C0C0C0"/>
                </a:outerShdw>
              </a:effectLst>
              <a:latin typeface="Candara" pitchFamily="34" charset="0"/>
              <a:cs typeface="+mn-cs"/>
            </a:endParaRP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Meta goals</a:t>
            </a:r>
            <a:endParaRPr lang="en-US" sz="1800" kern="0" dirty="0" smtClean="0">
              <a:effectLst>
                <a:outerShdw blurRad="38100" dist="38100" dir="2700000" algn="tl">
                  <a:srgbClr val="C0C0C0"/>
                </a:outerShdw>
              </a:effectLst>
              <a:latin typeface="Candara" pitchFamily="34" charset="0"/>
            </a:endParaRPr>
          </a:p>
          <a:p>
            <a:pPr marL="342900" indent="-342900">
              <a:spcBef>
                <a:spcPts val="0"/>
              </a:spcBef>
              <a:buClr>
                <a:srgbClr val="606FAE"/>
              </a:buClr>
              <a:defRPr/>
            </a:pPr>
            <a:endParaRPr lang="en-US" sz="1800" kern="0" dirty="0" smtClean="0">
              <a:effectLst>
                <a:outerShdw blurRad="38100" dist="38100" dir="2700000" algn="tl">
                  <a:srgbClr val="C0C0C0"/>
                </a:outerShdw>
              </a:effectLst>
              <a:latin typeface="Candara" pitchFamily="34" charset="0"/>
              <a:cs typeface="+mn-cs"/>
            </a:endParaRPr>
          </a:p>
        </p:txBody>
      </p:sp>
      <p:sp>
        <p:nvSpPr>
          <p:cNvPr id="12" name="Rectangle 2"/>
          <p:cNvSpPr>
            <a:spLocks noGrp="1" noChangeArrowheads="1"/>
          </p:cNvSpPr>
          <p:nvPr>
            <p:ph type="title"/>
          </p:nvPr>
        </p:nvSpPr>
        <p:spPr>
          <a:xfrm>
            <a:off x="914400" y="243840"/>
            <a:ext cx="1752600" cy="685800"/>
          </a:xfrm>
        </p:spPr>
        <p:txBody>
          <a:bodyPr anchor="t"/>
          <a:lstStyle/>
          <a:p>
            <a:pPr eaLnBrk="1" hangingPunct="1">
              <a:defRPr/>
            </a:pPr>
            <a:r>
              <a:rPr lang="en-US" b="0" i="1" dirty="0" smtClean="0"/>
              <a:t>Goals</a:t>
            </a:r>
          </a:p>
        </p:txBody>
      </p:sp>
      <p:pic>
        <p:nvPicPr>
          <p:cNvPr id="5" name="Picture 4" descr="gameparts-01.jpg"/>
          <p:cNvPicPr>
            <a:picLocks noChangeAspect="1"/>
          </p:cNvPicPr>
          <p:nvPr/>
        </p:nvPicPr>
        <p:blipFill>
          <a:blip r:embed="rId3" cstate="print"/>
          <a:stretch>
            <a:fillRect/>
          </a:stretch>
        </p:blipFill>
        <p:spPr>
          <a:xfrm>
            <a:off x="4724400" y="-304800"/>
            <a:ext cx="3375919" cy="2362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20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20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2000"/>
                                        <p:tgtEl>
                                          <p:spTgt spid="1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fade">
                                      <p:cBhvr>
                                        <p:cTn id="31" dur="2000"/>
                                        <p:tgtEl>
                                          <p:spTgt spid="1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animEffect transition="in" filter="fade">
                                      <p:cBhvr>
                                        <p:cTn id="36" dur="2000"/>
                                        <p:tgtEl>
                                          <p:spTgt spid="11">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animEffect transition="in" filter="fade">
                                      <p:cBhvr>
                                        <p:cTn id="39" dur="2000"/>
                                        <p:tgtEl>
                                          <p:spTgt spid="11">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xEl>
                                              <p:pRg st="12" end="12"/>
                                            </p:txEl>
                                          </p:spTgt>
                                        </p:tgtEl>
                                        <p:attrNameLst>
                                          <p:attrName>style.visibility</p:attrName>
                                        </p:attrNameLst>
                                      </p:cBhvr>
                                      <p:to>
                                        <p:strVal val="visible"/>
                                      </p:to>
                                    </p:set>
                                    <p:animEffect transition="in" filter="fade">
                                      <p:cBhvr>
                                        <p:cTn id="42" dur="2000"/>
                                        <p:tgtEl>
                                          <p:spTgt spid="11">
                                            <p:txEl>
                                              <p:pRg st="12" end="1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xEl>
                                              <p:pRg st="13" end="13"/>
                                            </p:txEl>
                                          </p:spTgt>
                                        </p:tgtEl>
                                        <p:attrNameLst>
                                          <p:attrName>style.visibility</p:attrName>
                                        </p:attrNameLst>
                                      </p:cBhvr>
                                      <p:to>
                                        <p:strVal val="visible"/>
                                      </p:to>
                                    </p:set>
                                    <p:animEffect transition="in" filter="fade">
                                      <p:cBhvr>
                                        <p:cTn id="45" dur="2000"/>
                                        <p:tgtEl>
                                          <p:spTgt spid="11">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xEl>
                                              <p:pRg st="15" end="15"/>
                                            </p:txEl>
                                          </p:spTgt>
                                        </p:tgtEl>
                                        <p:attrNameLst>
                                          <p:attrName>style.visibility</p:attrName>
                                        </p:attrNameLst>
                                      </p:cBhvr>
                                      <p:to>
                                        <p:strVal val="visible"/>
                                      </p:to>
                                    </p:set>
                                    <p:animEffect transition="in" filter="fade">
                                      <p:cBhvr>
                                        <p:cTn id="50" dur="2000"/>
                                        <p:tgtEl>
                                          <p:spTgt spid="11">
                                            <p:txEl>
                                              <p:pRg st="15" end="1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17" end="17"/>
                                            </p:txEl>
                                          </p:spTgt>
                                        </p:tgtEl>
                                        <p:attrNameLst>
                                          <p:attrName>style.visibility</p:attrName>
                                        </p:attrNameLst>
                                      </p:cBhvr>
                                      <p:to>
                                        <p:strVal val="visible"/>
                                      </p:to>
                                    </p:set>
                                    <p:animEffect transition="in" filter="fade">
                                      <p:cBhvr>
                                        <p:cTn id="55" dur="20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243840"/>
            <a:ext cx="2819400" cy="685800"/>
          </a:xfrm>
        </p:spPr>
        <p:txBody>
          <a:bodyPr anchor="t"/>
          <a:lstStyle/>
          <a:p>
            <a:pPr eaLnBrk="1" hangingPunct="1">
              <a:defRPr/>
            </a:pPr>
            <a:r>
              <a:rPr lang="en-US" b="0" i="1" dirty="0" smtClean="0"/>
              <a:t>Opposition</a:t>
            </a:r>
          </a:p>
        </p:txBody>
      </p:sp>
      <p:pic>
        <p:nvPicPr>
          <p:cNvPr id="5" name="Picture 4" descr="gameparts-01.jpg"/>
          <p:cNvPicPr>
            <a:picLocks noChangeAspect="1"/>
          </p:cNvPicPr>
          <p:nvPr/>
        </p:nvPicPr>
        <p:blipFill>
          <a:blip r:embed="rId3" cstate="print"/>
          <a:stretch>
            <a:fillRect/>
          </a:stretch>
        </p:blipFill>
        <p:spPr>
          <a:xfrm>
            <a:off x="4724400" y="-304800"/>
            <a:ext cx="3375918" cy="2362199"/>
          </a:xfrm>
          <a:prstGeom prst="rect">
            <a:avLst/>
          </a:prstGeom>
        </p:spPr>
      </p:pic>
      <p:sp>
        <p:nvSpPr>
          <p:cNvPr id="6" name="Rectangle 2"/>
          <p:cNvSpPr txBox="1">
            <a:spLocks noChangeArrowheads="1"/>
          </p:cNvSpPr>
          <p:nvPr/>
        </p:nvSpPr>
        <p:spPr bwMode="auto">
          <a:xfrm>
            <a:off x="838200" y="2108200"/>
            <a:ext cx="7315200" cy="609600"/>
          </a:xfrm>
          <a:prstGeom prst="rect">
            <a:avLst/>
          </a:prstGeom>
          <a:noFill/>
          <a:ln w="9525">
            <a:noFill/>
            <a:miter lim="800000"/>
            <a:headEnd/>
            <a:tailEnd/>
          </a:ln>
          <a:effectLst/>
        </p:spPr>
        <p:txBody>
          <a:bodyPr/>
          <a:lstStyle/>
          <a:p>
            <a:pPr>
              <a:defRPr/>
            </a:pPr>
            <a:r>
              <a:rPr lang="en-US" b="1" kern="0" dirty="0" smtClean="0">
                <a:solidFill>
                  <a:schemeClr val="tx2"/>
                </a:solidFill>
                <a:effectLst>
                  <a:outerShdw blurRad="38100" dist="38100" dir="2700000" algn="tl">
                    <a:srgbClr val="C0C0C0"/>
                  </a:outerShdw>
                </a:effectLst>
                <a:latin typeface="Candara" pitchFamily="34" charset="0"/>
                <a:ea typeface="+mj-ea"/>
                <a:cs typeface="+mj-cs"/>
              </a:rPr>
              <a:t>Optimal Design:</a:t>
            </a:r>
            <a:endParaRPr lang="en-US"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7" name="Rectangle 3"/>
          <p:cNvSpPr txBox="1">
            <a:spLocks noChangeArrowheads="1"/>
          </p:cNvSpPr>
          <p:nvPr/>
        </p:nvSpPr>
        <p:spPr bwMode="auto">
          <a:xfrm>
            <a:off x="1219200" y="2971800"/>
            <a:ext cx="6629400" cy="29972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Balance and fairness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Skill, not luck, triumphs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Challenge increases as skill improves</a:t>
            </a:r>
          </a:p>
          <a:p>
            <a:pPr marL="342900" indent="-342900">
              <a:spcBef>
                <a:spcPts val="3000"/>
              </a:spcBef>
              <a:buClr>
                <a:schemeClr val="accent1">
                  <a:lumMod val="75000"/>
                </a:schemeClr>
              </a:buClr>
              <a:buFontTx/>
              <a:buChar char="•"/>
              <a:defRPr/>
            </a:pPr>
            <a:r>
              <a:rPr lang="en-US" sz="2400" kern="0" dirty="0" smtClean="0">
                <a:effectLst>
                  <a:outerShdw blurRad="38100" dist="38100" dir="2700000" algn="tl">
                    <a:srgbClr val="C0C0C0"/>
                  </a:outerShdw>
                </a:effectLst>
                <a:latin typeface="Candara" pitchFamily="34" charset="0"/>
                <a:cs typeface="+mn-cs"/>
              </a:rPr>
              <a:t>Skill improves as challenge increases</a:t>
            </a:r>
            <a:endParaRPr lang="en-US" sz="2400" kern="0" dirty="0" smtClean="0">
              <a:effectLst>
                <a:outerShdw blurRad="38100" dist="38100" dir="2700000" algn="tl">
                  <a:srgbClr val="C0C0C0"/>
                </a:outerShdw>
              </a:effectLst>
              <a:latin typeface="Candara" pitchFamily="34" charset="0"/>
            </a:endParaRPr>
          </a:p>
          <a:p>
            <a:pPr marL="342900" indent="-342900">
              <a:spcBef>
                <a:spcPts val="3000"/>
              </a:spcBef>
              <a:buClr>
                <a:srgbClr val="606FAE"/>
              </a:buClr>
              <a:defRPr/>
            </a:pPr>
            <a:endParaRPr lang="en-US" sz="2400" kern="0" dirty="0" smtClean="0">
              <a:effectLst>
                <a:outerShdw blurRad="38100" dist="38100" dir="2700000" algn="tl">
                  <a:srgbClr val="C0C0C0"/>
                </a:outerShdw>
              </a:effectLst>
              <a:latin typeface="Candara" pitchFamily="34" charset="0"/>
              <a:cs typeface="+mn-cs"/>
            </a:endParaRPr>
          </a:p>
        </p:txBody>
      </p:sp>
      <p:sp>
        <p:nvSpPr>
          <p:cNvPr id="9" name="Rectangle 8"/>
          <p:cNvSpPr/>
          <p:nvPr/>
        </p:nvSpPr>
        <p:spPr bwMode="auto">
          <a:xfrm>
            <a:off x="4800600" y="304800"/>
            <a:ext cx="8382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
        <p:nvSpPr>
          <p:cNvPr id="10" name="Rectangle 9"/>
          <p:cNvSpPr/>
          <p:nvPr/>
        </p:nvSpPr>
        <p:spPr bwMode="auto">
          <a:xfrm>
            <a:off x="7162800" y="304800"/>
            <a:ext cx="838200" cy="762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38200" y="990600"/>
            <a:ext cx="7315200" cy="4064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Goal:</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11" name="Rectangle 3"/>
          <p:cNvSpPr txBox="1">
            <a:spLocks noChangeArrowheads="1"/>
          </p:cNvSpPr>
          <p:nvPr/>
        </p:nvSpPr>
        <p:spPr bwMode="auto">
          <a:xfrm>
            <a:off x="1676400" y="1066800"/>
            <a:ext cx="3581400" cy="381000"/>
          </a:xfrm>
          <a:prstGeom prst="rect">
            <a:avLst/>
          </a:prstGeom>
          <a:noFill/>
          <a:ln w="9525">
            <a:noFill/>
            <a:miter lim="800000"/>
            <a:headEnd/>
            <a:tailEnd/>
          </a:ln>
          <a:effectLst/>
        </p:spPr>
        <p:txBody>
          <a:bodyPr/>
          <a:lstStyle/>
          <a:p>
            <a:pPr marL="342900" indent="-342900">
              <a:spcBef>
                <a:spcPts val="3000"/>
              </a:spcBef>
              <a:buClr>
                <a:schemeClr val="accent1">
                  <a:lumMod val="75000"/>
                </a:schemeClr>
              </a:buClr>
              <a:defRPr/>
            </a:pPr>
            <a:r>
              <a:rPr lang="en-US" sz="1800" kern="0" dirty="0" smtClean="0">
                <a:effectLst>
                  <a:outerShdw blurRad="38100" dist="38100" dir="2700000" algn="tl">
                    <a:srgbClr val="C0C0C0"/>
                  </a:outerShdw>
                </a:effectLst>
                <a:latin typeface="Candara" pitchFamily="34" charset="0"/>
                <a:cs typeface="+mn-cs"/>
              </a:rPr>
              <a:t>Make a par 5 hole</a:t>
            </a:r>
          </a:p>
          <a:p>
            <a:pPr marL="342900" indent="-342900">
              <a:spcBef>
                <a:spcPts val="3000"/>
              </a:spcBef>
              <a:buClr>
                <a:srgbClr val="606FAE"/>
              </a:buClr>
              <a:buFontTx/>
              <a:buChar char="•"/>
              <a:defRPr/>
            </a:pPr>
            <a:endParaRPr lang="en-US" sz="1800" kern="0" dirty="0" smtClean="0">
              <a:effectLst>
                <a:outerShdw blurRad="38100" dist="38100" dir="2700000" algn="tl">
                  <a:srgbClr val="C0C0C0"/>
                </a:outerShdw>
              </a:effectLst>
              <a:latin typeface="Candara" pitchFamily="34" charset="0"/>
            </a:endParaRPr>
          </a:p>
          <a:p>
            <a:pPr marL="342900" indent="-342900">
              <a:spcBef>
                <a:spcPts val="3000"/>
              </a:spcBef>
              <a:buClr>
                <a:srgbClr val="606FAE"/>
              </a:buClr>
              <a:defRPr/>
            </a:pPr>
            <a:endParaRPr lang="en-US" sz="1800" kern="0" dirty="0" smtClean="0">
              <a:effectLst>
                <a:outerShdw blurRad="38100" dist="38100" dir="2700000" algn="tl">
                  <a:srgbClr val="C0C0C0"/>
                </a:outerShdw>
              </a:effectLst>
              <a:latin typeface="Candara" pitchFamily="34" charset="0"/>
              <a:cs typeface="+mn-cs"/>
            </a:endParaRPr>
          </a:p>
        </p:txBody>
      </p:sp>
      <p:sp>
        <p:nvSpPr>
          <p:cNvPr id="12" name="Rectangle 2"/>
          <p:cNvSpPr>
            <a:spLocks noGrp="1" noChangeArrowheads="1"/>
          </p:cNvSpPr>
          <p:nvPr>
            <p:ph type="title"/>
          </p:nvPr>
        </p:nvSpPr>
        <p:spPr>
          <a:xfrm>
            <a:off x="914400" y="243840"/>
            <a:ext cx="7086600" cy="685800"/>
          </a:xfrm>
        </p:spPr>
        <p:txBody>
          <a:bodyPr anchor="t"/>
          <a:lstStyle/>
          <a:p>
            <a:pPr eaLnBrk="1" hangingPunct="1">
              <a:defRPr/>
            </a:pPr>
            <a:r>
              <a:rPr lang="en-US" b="0" i="1" dirty="0" smtClean="0"/>
              <a:t>Exercise #2: Obstacles</a:t>
            </a:r>
          </a:p>
        </p:txBody>
      </p:sp>
      <p:sp>
        <p:nvSpPr>
          <p:cNvPr id="6" name="Rectangle 2"/>
          <p:cNvSpPr txBox="1">
            <a:spLocks noChangeArrowheads="1"/>
          </p:cNvSpPr>
          <p:nvPr/>
        </p:nvSpPr>
        <p:spPr bwMode="auto">
          <a:xfrm>
            <a:off x="838200" y="1524000"/>
            <a:ext cx="3886200" cy="4064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Set Up:</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10" name="Rectangle 3"/>
          <p:cNvSpPr txBox="1">
            <a:spLocks noChangeArrowheads="1"/>
          </p:cNvSpPr>
          <p:nvPr/>
        </p:nvSpPr>
        <p:spPr bwMode="auto">
          <a:xfrm>
            <a:off x="1219200" y="1905000"/>
            <a:ext cx="4648200" cy="838200"/>
          </a:xfrm>
          <a:prstGeom prst="rect">
            <a:avLst/>
          </a:prstGeom>
          <a:noFill/>
          <a:ln w="9525">
            <a:noFill/>
            <a:miter lim="800000"/>
            <a:headEnd/>
            <a:tailEnd/>
          </a:ln>
          <a:effectLst/>
        </p:spPr>
        <p:txBody>
          <a:bodyPr/>
          <a:lstStyle/>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Get in groups of 3</a:t>
            </a:r>
          </a:p>
          <a:p>
            <a:pPr marL="342900" indent="-342900">
              <a:spcBef>
                <a:spcPts val="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Take a cup and a ping-pong ball</a:t>
            </a:r>
          </a:p>
        </p:txBody>
      </p:sp>
      <p:pic>
        <p:nvPicPr>
          <p:cNvPr id="15" name="Picture 14" descr="obstacle-score.png"/>
          <p:cNvPicPr>
            <a:picLocks noChangeAspect="1"/>
          </p:cNvPicPr>
          <p:nvPr/>
        </p:nvPicPr>
        <p:blipFill>
          <a:blip r:embed="rId3" cstate="print"/>
          <a:stretch>
            <a:fillRect/>
          </a:stretch>
        </p:blipFill>
        <p:spPr>
          <a:xfrm>
            <a:off x="5943600" y="2667000"/>
            <a:ext cx="2057400" cy="3438525"/>
          </a:xfrm>
          <a:prstGeom prst="rect">
            <a:avLst/>
          </a:prstGeom>
        </p:spPr>
      </p:pic>
      <p:sp>
        <p:nvSpPr>
          <p:cNvPr id="16" name="Rectangle 2"/>
          <p:cNvSpPr txBox="1">
            <a:spLocks noChangeArrowheads="1"/>
          </p:cNvSpPr>
          <p:nvPr/>
        </p:nvSpPr>
        <p:spPr bwMode="auto">
          <a:xfrm>
            <a:off x="838200" y="2667000"/>
            <a:ext cx="4114800" cy="3683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Hints:</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17" name="Rectangle 3"/>
          <p:cNvSpPr txBox="1">
            <a:spLocks noChangeArrowheads="1"/>
          </p:cNvSpPr>
          <p:nvPr/>
        </p:nvSpPr>
        <p:spPr bwMode="auto">
          <a:xfrm>
            <a:off x="1219200" y="3048000"/>
            <a:ext cx="4648200" cy="2209800"/>
          </a:xfrm>
          <a:prstGeom prst="rect">
            <a:avLst/>
          </a:prstGeom>
          <a:noFill/>
          <a:ln w="9525">
            <a:noFill/>
            <a:miter lim="800000"/>
            <a:headEnd/>
            <a:tailEnd/>
          </a:ln>
          <a:effectLst/>
        </p:spPr>
        <p:txBody>
          <a:bodyPr/>
          <a:lstStyle/>
          <a:p>
            <a:pPr marL="342900" indent="-342900">
              <a:spcBef>
                <a:spcPts val="180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Start with a par 1 hole</a:t>
            </a:r>
          </a:p>
          <a:p>
            <a:pPr marL="342900" indent="-342900">
              <a:spcBef>
                <a:spcPts val="180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Add in obstacles one at a time</a:t>
            </a:r>
          </a:p>
          <a:p>
            <a:pPr marL="342900" indent="-342900">
              <a:spcBef>
                <a:spcPts val="180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Ping-pong balls are unpredictable!</a:t>
            </a:r>
          </a:p>
          <a:p>
            <a:pPr marL="342900" indent="-342900">
              <a:spcBef>
                <a:spcPts val="180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Obstacles do not need to be physical. Feel free to add special rules for your hole.</a:t>
            </a:r>
          </a:p>
        </p:txBody>
      </p:sp>
      <p:sp>
        <p:nvSpPr>
          <p:cNvPr id="18" name="Rectangle 2"/>
          <p:cNvSpPr txBox="1">
            <a:spLocks noChangeArrowheads="1"/>
          </p:cNvSpPr>
          <p:nvPr/>
        </p:nvSpPr>
        <p:spPr bwMode="auto">
          <a:xfrm>
            <a:off x="838200" y="5410200"/>
            <a:ext cx="4114800" cy="406400"/>
          </a:xfrm>
          <a:prstGeom prst="rect">
            <a:avLst/>
          </a:prstGeom>
          <a:noFill/>
          <a:ln w="9525">
            <a:noFill/>
            <a:miter lim="800000"/>
            <a:headEnd/>
            <a:tailEnd/>
          </a:ln>
          <a:effectLst/>
        </p:spPr>
        <p:txBody>
          <a:bodyPr/>
          <a:lstStyle/>
          <a:p>
            <a:pPr>
              <a:defRPr/>
            </a:pPr>
            <a:r>
              <a:rPr lang="en-US" sz="2400" b="1" kern="0" dirty="0" smtClean="0">
                <a:solidFill>
                  <a:schemeClr val="tx2"/>
                </a:solidFill>
                <a:effectLst>
                  <a:outerShdw blurRad="38100" dist="38100" dir="2700000" algn="tl">
                    <a:srgbClr val="C0C0C0"/>
                  </a:outerShdw>
                </a:effectLst>
                <a:latin typeface="Candara" pitchFamily="34" charset="0"/>
                <a:ea typeface="+mj-ea"/>
                <a:cs typeface="+mj-cs"/>
              </a:rPr>
              <a:t>Playing:</a:t>
            </a:r>
            <a:endParaRPr lang="en-US" sz="2400" b="1" kern="0" dirty="0">
              <a:solidFill>
                <a:schemeClr val="tx2"/>
              </a:solidFill>
              <a:effectLst>
                <a:outerShdw blurRad="38100" dist="38100" dir="2700000" algn="tl">
                  <a:srgbClr val="C0C0C0"/>
                </a:outerShdw>
              </a:effectLst>
              <a:latin typeface="Candara" pitchFamily="34" charset="0"/>
              <a:ea typeface="+mj-ea"/>
              <a:cs typeface="+mj-cs"/>
            </a:endParaRPr>
          </a:p>
        </p:txBody>
      </p:sp>
      <p:sp>
        <p:nvSpPr>
          <p:cNvPr id="19" name="Rectangle 3"/>
          <p:cNvSpPr txBox="1">
            <a:spLocks noChangeArrowheads="1"/>
          </p:cNvSpPr>
          <p:nvPr/>
        </p:nvSpPr>
        <p:spPr bwMode="auto">
          <a:xfrm>
            <a:off x="1219200" y="5791200"/>
            <a:ext cx="4648200" cy="762000"/>
          </a:xfrm>
          <a:prstGeom prst="rect">
            <a:avLst/>
          </a:prstGeom>
          <a:noFill/>
          <a:ln w="9525">
            <a:noFill/>
            <a:miter lim="800000"/>
            <a:headEnd/>
            <a:tailEnd/>
          </a:ln>
          <a:effectLst/>
        </p:spPr>
        <p:txBody>
          <a:bodyPr/>
          <a:lstStyle/>
          <a:p>
            <a:pPr marL="342900" indent="-342900">
              <a:spcBef>
                <a:spcPts val="1800"/>
              </a:spcBef>
              <a:buClr>
                <a:schemeClr val="accent1">
                  <a:lumMod val="75000"/>
                </a:schemeClr>
              </a:buClr>
              <a:buFontTx/>
              <a:buChar char="•"/>
              <a:defRPr/>
            </a:pPr>
            <a:r>
              <a:rPr lang="en-US" sz="1800" kern="0" dirty="0" smtClean="0">
                <a:effectLst>
                  <a:outerShdw blurRad="38100" dist="38100" dir="2700000" algn="tl">
                    <a:srgbClr val="C0C0C0"/>
                  </a:outerShdw>
                </a:effectLst>
                <a:latin typeface="Candara" pitchFamily="34" charset="0"/>
                <a:cs typeface="+mn-cs"/>
              </a:rPr>
              <a:t>Get a score card and play through all of the other teams’ holes. Low score wins!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fade">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fade">
                                      <p:cBhvr>
                                        <p:cTn id="32" dur="500"/>
                                        <p:tgtEl>
                                          <p:spTgt spid="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fade">
                                      <p:cBhvr>
                                        <p:cTn id="37" dur="500"/>
                                        <p:tgtEl>
                                          <p:spTgt spid="1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P spid="17" grpId="0" build="p"/>
      <p:bldP spid="19" grpId="0" build="p"/>
    </p:bldLst>
  </p:timing>
</p:sld>
</file>

<file path=ppt/theme/theme1.xml><?xml version="1.0" encoding="utf-8"?>
<a:theme xmlns:a="http://schemas.openxmlformats.org/drawingml/2006/main" name="~2628977">
  <a:themeElements>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28977">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262897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2897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2897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2897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2897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15555</TotalTime>
  <Words>1092</Words>
  <Application>Microsoft Office PowerPoint</Application>
  <PresentationFormat>On-screen Show (4:3)</PresentationFormat>
  <Paragraphs>228</Paragraphs>
  <Slides>40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Candara</vt:lpstr>
      <vt:lpstr>Wingdings</vt:lpstr>
      <vt:lpstr>Myriad Pro</vt:lpstr>
      <vt:lpstr>Comic Sans MS</vt:lpstr>
      <vt:lpstr>Trebuchet MS</vt:lpstr>
      <vt:lpstr>Times New Roman</vt:lpstr>
      <vt:lpstr>Stone Sans ITC TT</vt:lpstr>
      <vt:lpstr>~2628977</vt:lpstr>
      <vt:lpstr>Game Design Fundamentals Workshop</vt:lpstr>
      <vt:lpstr>Slide 2</vt:lpstr>
      <vt:lpstr>Slide 3</vt:lpstr>
      <vt:lpstr>What is a Game?</vt:lpstr>
      <vt:lpstr>Goals</vt:lpstr>
      <vt:lpstr>Exercise #1: Goals</vt:lpstr>
      <vt:lpstr>Goals</vt:lpstr>
      <vt:lpstr>Opposition</vt:lpstr>
      <vt:lpstr>Exercise #2: Obstacles</vt:lpstr>
      <vt:lpstr>Opposition</vt:lpstr>
      <vt:lpstr>Rules</vt:lpstr>
      <vt:lpstr>Slide 12</vt:lpstr>
      <vt:lpstr>Slide 13</vt:lpstr>
      <vt:lpstr>Slide 14</vt:lpstr>
      <vt:lpstr>Slide 15</vt:lpstr>
      <vt:lpstr>Slide 16</vt:lpstr>
      <vt:lpstr>Slide 17</vt:lpstr>
      <vt:lpstr>Slide 18</vt:lpstr>
      <vt:lpstr>Slide 19</vt:lpstr>
      <vt:lpstr>Slide 20</vt:lpstr>
      <vt:lpstr>Rules</vt:lpstr>
      <vt:lpstr>Lunch Break</vt:lpstr>
      <vt:lpstr>Decisions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Decisions</vt:lpstr>
      <vt:lpstr>Balance</vt:lpstr>
      <vt:lpstr>Exercise #5: Us vs. It</vt:lpstr>
      <vt:lpstr>Thank you!</vt:lpstr>
    </vt:vector>
  </TitlesOfParts>
  <Company>Stonetronix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Stone</dc:creator>
  <cp:lastModifiedBy>stone</cp:lastModifiedBy>
  <cp:revision>633</cp:revision>
  <dcterms:created xsi:type="dcterms:W3CDTF">2004-03-07T19:53:40Z</dcterms:created>
  <dcterms:modified xsi:type="dcterms:W3CDTF">2011-12-11T16:16:24Z</dcterms:modified>
</cp:coreProperties>
</file>