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3" r:id="rId1"/>
  </p:sldMasterIdLst>
  <p:notesMasterIdLst>
    <p:notesMasterId r:id="rId106"/>
  </p:notesMasterIdLst>
  <p:handoutMasterIdLst>
    <p:handoutMasterId r:id="rId10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 id="304"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12192000" cy="6858000"/>
  <p:notesSz cx="9296400" cy="7010400"/>
  <p:embeddedFontLst>
    <p:embeddedFont>
      <p:font typeface="Candara" panose="020E0502030303020204" pitchFamily="34" charset="0"/>
      <p:regular r:id="rId108"/>
      <p:bold r:id="rId109"/>
      <p:italic r:id="rId110"/>
      <p:boldItalic r:id="rId111"/>
    </p:embeddedFont>
    <p:embeddedFont>
      <p:font typeface="Calibri Light" panose="020F0302020204030204" pitchFamily="34" charset="0"/>
      <p:regular r:id="rId112"/>
      <p:italic r:id="rId113"/>
    </p:embeddedFont>
    <p:embeddedFont>
      <p:font typeface="Trebuchet MS" panose="020B0603020202020204" pitchFamily="34" charset="0"/>
      <p:regular r:id="rId114"/>
      <p:bold r:id="rId115"/>
      <p:italic r:id="rId116"/>
      <p:boldItalic r:id="rId117"/>
    </p:embeddedFont>
    <p:embeddedFont>
      <p:font typeface="Calibri" panose="020F0502020204030204" pitchFamily="34" charset="0"/>
      <p:regular r:id="rId118"/>
      <p:bold r:id="rId119"/>
      <p:italic r:id="rId120"/>
      <p:boldItalic r:id="rId121"/>
    </p:embeddedFont>
  </p:embeddedFontLst>
  <p:defaultTextStyle>
    <a:defPPr>
      <a:defRPr lang="en-US"/>
    </a:defPPr>
    <a:lvl1pPr algn="l" rtl="0" fontAlgn="base">
      <a:spcBef>
        <a:spcPct val="0"/>
      </a:spcBef>
      <a:spcAft>
        <a:spcPct val="0"/>
      </a:spcAft>
      <a:defRPr sz="4300" kern="1200">
        <a:solidFill>
          <a:schemeClr val="tx1"/>
        </a:solidFill>
        <a:latin typeface="Arial" pitchFamily="34" charset="0"/>
        <a:ea typeface="+mn-ea"/>
        <a:cs typeface="Arial" pitchFamily="34" charset="0"/>
      </a:defRPr>
    </a:lvl1pPr>
    <a:lvl2pPr marL="609371" algn="l" rtl="0" fontAlgn="base">
      <a:spcBef>
        <a:spcPct val="0"/>
      </a:spcBef>
      <a:spcAft>
        <a:spcPct val="0"/>
      </a:spcAft>
      <a:defRPr sz="4300" kern="1200">
        <a:solidFill>
          <a:schemeClr val="tx1"/>
        </a:solidFill>
        <a:latin typeface="Arial" pitchFamily="34" charset="0"/>
        <a:ea typeface="+mn-ea"/>
        <a:cs typeface="Arial" pitchFamily="34" charset="0"/>
      </a:defRPr>
    </a:lvl2pPr>
    <a:lvl3pPr marL="1218742" algn="l" rtl="0" fontAlgn="base">
      <a:spcBef>
        <a:spcPct val="0"/>
      </a:spcBef>
      <a:spcAft>
        <a:spcPct val="0"/>
      </a:spcAft>
      <a:defRPr sz="4300" kern="1200">
        <a:solidFill>
          <a:schemeClr val="tx1"/>
        </a:solidFill>
        <a:latin typeface="Arial" pitchFamily="34" charset="0"/>
        <a:ea typeface="+mn-ea"/>
        <a:cs typeface="Arial" pitchFamily="34" charset="0"/>
      </a:defRPr>
    </a:lvl3pPr>
    <a:lvl4pPr marL="1828114" algn="l" rtl="0" fontAlgn="base">
      <a:spcBef>
        <a:spcPct val="0"/>
      </a:spcBef>
      <a:spcAft>
        <a:spcPct val="0"/>
      </a:spcAft>
      <a:defRPr sz="4300" kern="1200">
        <a:solidFill>
          <a:schemeClr val="tx1"/>
        </a:solidFill>
        <a:latin typeface="Arial" pitchFamily="34" charset="0"/>
        <a:ea typeface="+mn-ea"/>
        <a:cs typeface="Arial" pitchFamily="34" charset="0"/>
      </a:defRPr>
    </a:lvl4pPr>
    <a:lvl5pPr marL="2437487" algn="l" rtl="0" fontAlgn="base">
      <a:spcBef>
        <a:spcPct val="0"/>
      </a:spcBef>
      <a:spcAft>
        <a:spcPct val="0"/>
      </a:spcAft>
      <a:defRPr sz="4300" kern="1200">
        <a:solidFill>
          <a:schemeClr val="tx1"/>
        </a:solidFill>
        <a:latin typeface="Arial" pitchFamily="34" charset="0"/>
        <a:ea typeface="+mn-ea"/>
        <a:cs typeface="Arial" pitchFamily="34" charset="0"/>
      </a:defRPr>
    </a:lvl5pPr>
    <a:lvl6pPr marL="3046856" algn="l" defTabSz="1218742" rtl="0" eaLnBrk="1" latinLnBrk="0" hangingPunct="1">
      <a:defRPr sz="4300" kern="1200">
        <a:solidFill>
          <a:schemeClr val="tx1"/>
        </a:solidFill>
        <a:latin typeface="Arial" pitchFamily="34" charset="0"/>
        <a:ea typeface="+mn-ea"/>
        <a:cs typeface="Arial" pitchFamily="34" charset="0"/>
      </a:defRPr>
    </a:lvl6pPr>
    <a:lvl7pPr marL="3656228" algn="l" defTabSz="1218742" rtl="0" eaLnBrk="1" latinLnBrk="0" hangingPunct="1">
      <a:defRPr sz="4300" kern="1200">
        <a:solidFill>
          <a:schemeClr val="tx1"/>
        </a:solidFill>
        <a:latin typeface="Arial" pitchFamily="34" charset="0"/>
        <a:ea typeface="+mn-ea"/>
        <a:cs typeface="Arial" pitchFamily="34" charset="0"/>
      </a:defRPr>
    </a:lvl7pPr>
    <a:lvl8pPr marL="4265599" algn="l" defTabSz="1218742" rtl="0" eaLnBrk="1" latinLnBrk="0" hangingPunct="1">
      <a:defRPr sz="4300" kern="1200">
        <a:solidFill>
          <a:schemeClr val="tx1"/>
        </a:solidFill>
        <a:latin typeface="Arial" pitchFamily="34" charset="0"/>
        <a:ea typeface="+mn-ea"/>
        <a:cs typeface="Arial" pitchFamily="34" charset="0"/>
      </a:defRPr>
    </a:lvl8pPr>
    <a:lvl9pPr marL="4874971" algn="l" defTabSz="1218742" rtl="0" eaLnBrk="1" latinLnBrk="0" hangingPunct="1">
      <a:defRPr sz="43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217D4B"/>
    <a:srgbClr val="285688"/>
    <a:srgbClr val="C0C0C0"/>
    <a:srgbClr val="B2B2B2"/>
    <a:srgbClr val="0099CC"/>
    <a:srgbClr val="33CCCC"/>
    <a:srgbClr val="FF6600"/>
    <a:srgbClr val="606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9" autoAdjust="0"/>
    <p:restoredTop sz="69628" autoAdjust="0"/>
  </p:normalViewPr>
  <p:slideViewPr>
    <p:cSldViewPr snapToGrid="0" snapToObjects="1">
      <p:cViewPr varScale="1">
        <p:scale>
          <a:sx n="77" d="100"/>
          <a:sy n="77" d="100"/>
        </p:scale>
        <p:origin x="1356" y="96"/>
      </p:cViewPr>
      <p:guideLst>
        <p:guide orient="horz" pos="2160"/>
        <p:guide pos="3840"/>
      </p:guideLst>
    </p:cSldViewPr>
  </p:slideViewPr>
  <p:outlineViewPr>
    <p:cViewPr>
      <p:scale>
        <a:sx n="33" d="100"/>
        <a:sy n="33" d="100"/>
      </p:scale>
      <p:origin x="0" y="2562"/>
    </p:cViewPr>
  </p:outlineViewPr>
  <p:notesTextViewPr>
    <p:cViewPr>
      <p:scale>
        <a:sx n="100" d="100"/>
        <a:sy n="100" d="100"/>
      </p:scale>
      <p:origin x="0" y="0"/>
    </p:cViewPr>
  </p:notesTextViewPr>
  <p:sorterViewPr>
    <p:cViewPr>
      <p:scale>
        <a:sx n="80" d="100"/>
        <a:sy n="80" d="100"/>
      </p:scale>
      <p:origin x="0" y="12738"/>
    </p:cViewPr>
  </p:sorterViewPr>
  <p:notesViewPr>
    <p:cSldViewPr snapToGrid="0" snapToObjects="1">
      <p:cViewPr varScale="1">
        <p:scale>
          <a:sx n="112" d="100"/>
          <a:sy n="112" d="100"/>
        </p:scale>
        <p:origin x="1782" y="108"/>
      </p:cViewPr>
      <p:guideLst>
        <p:guide orient="horz" pos="2208"/>
        <p:guide pos="2928"/>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0.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6.fntdata"/><Relationship Id="rId118" Type="http://schemas.openxmlformats.org/officeDocument/2006/relationships/font" Target="fonts/font11.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1.fntdata"/><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7.fntdata"/><Relationship Id="rId119" Type="http://schemas.openxmlformats.org/officeDocument/2006/relationships/font" Target="fonts/font12.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3.fntdata"/><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127B135-4060-4BBA-A428-0A80E2F7BF1F}" type="datetimeFigureOut">
              <a:rPr lang="en-US" smtClean="0"/>
              <a:pPr/>
              <a:t>11/21/2015</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7E51267F-95D4-417D-9635-A0C10135559B}" type="slidenum">
              <a:rPr lang="en-US" smtClean="0"/>
              <a:pPr/>
              <a:t>‹#›</a:t>
            </a:fld>
            <a:endParaRPr lang="en-US"/>
          </a:p>
        </p:txBody>
      </p:sp>
    </p:spTree>
    <p:extLst>
      <p:ext uri="{BB962C8B-B14F-4D97-AF65-F5344CB8AC3E}">
        <p14:creationId xmlns:p14="http://schemas.microsoft.com/office/powerpoint/2010/main" val="241531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67" name="Rectangle 3"/>
          <p:cNvSpPr>
            <a:spLocks noGrp="1" noChangeArrowheads="1"/>
          </p:cNvSpPr>
          <p:nvPr>
            <p:ph type="dt" idx="1"/>
          </p:nvPr>
        </p:nvSpPr>
        <p:spPr bwMode="auto">
          <a:xfrm>
            <a:off x="5267960" y="0"/>
            <a:ext cx="4028440" cy="3505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New Roman" pitchFamily="18" charset="0"/>
                <a:cs typeface="+mn-cs"/>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p:spPr>
      </p:sp>
      <p:sp>
        <p:nvSpPr>
          <p:cNvPr id="62469" name="Rectangle 5"/>
          <p:cNvSpPr>
            <a:spLocks noGrp="1" noChangeArrowheads="1"/>
          </p:cNvSpPr>
          <p:nvPr>
            <p:ph type="body" sz="quarter" idx="3"/>
          </p:nvPr>
        </p:nvSpPr>
        <p:spPr bwMode="auto">
          <a:xfrm>
            <a:off x="1239520" y="3329940"/>
            <a:ext cx="6817360" cy="31546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l">
              <a:defRPr sz="1200">
                <a:latin typeface="Times New Roman" pitchFamily="18" charset="0"/>
                <a:cs typeface="+mn-cs"/>
              </a:defRPr>
            </a:lvl1pPr>
          </a:lstStyle>
          <a:p>
            <a:pPr>
              <a:defRPr/>
            </a:pPr>
            <a:endParaRPr lang="en-US" dirty="0"/>
          </a:p>
        </p:txBody>
      </p:sp>
      <p:sp>
        <p:nvSpPr>
          <p:cNvPr id="62471" name="Rectangle 7"/>
          <p:cNvSpPr>
            <a:spLocks noGrp="1" noChangeArrowheads="1"/>
          </p:cNvSpPr>
          <p:nvPr>
            <p:ph type="sldNum" sz="quarter" idx="5"/>
          </p:nvPr>
        </p:nvSpPr>
        <p:spPr bwMode="auto">
          <a:xfrm>
            <a:off x="5267960" y="6659880"/>
            <a:ext cx="4028440" cy="3505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itchFamily="18" charset="0"/>
                <a:cs typeface="+mn-cs"/>
              </a:defRPr>
            </a:lvl1pPr>
          </a:lstStyle>
          <a:p>
            <a:pPr>
              <a:defRPr/>
            </a:pPr>
            <a:fld id="{0AE47231-13CF-4769-AA48-3A0AAE099A16}" type="slidenum">
              <a:rPr lang="en-US"/>
              <a:pPr>
                <a:defRPr/>
              </a:pPr>
              <a:t>‹#›</a:t>
            </a:fld>
            <a:endParaRPr lang="en-US" dirty="0"/>
          </a:p>
        </p:txBody>
      </p:sp>
    </p:spTree>
    <p:extLst>
      <p:ext uri="{BB962C8B-B14F-4D97-AF65-F5344CB8AC3E}">
        <p14:creationId xmlns:p14="http://schemas.microsoft.com/office/powerpoint/2010/main" val="2739492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609371" algn="l" rtl="0" eaLnBrk="0" fontAlgn="base" hangingPunct="0">
      <a:spcBef>
        <a:spcPct val="30000"/>
      </a:spcBef>
      <a:spcAft>
        <a:spcPct val="0"/>
      </a:spcAft>
      <a:defRPr sz="1600" kern="1200">
        <a:solidFill>
          <a:schemeClr val="tx1"/>
        </a:solidFill>
        <a:latin typeface="Arial" charset="0"/>
        <a:ea typeface="+mn-ea"/>
        <a:cs typeface="+mn-cs"/>
      </a:defRPr>
    </a:lvl2pPr>
    <a:lvl3pPr marL="1218742" algn="l" rtl="0" eaLnBrk="0" fontAlgn="base" hangingPunct="0">
      <a:spcBef>
        <a:spcPct val="30000"/>
      </a:spcBef>
      <a:spcAft>
        <a:spcPct val="0"/>
      </a:spcAft>
      <a:defRPr sz="1600" kern="1200">
        <a:solidFill>
          <a:schemeClr val="tx1"/>
        </a:solidFill>
        <a:latin typeface="Arial" charset="0"/>
        <a:ea typeface="+mn-ea"/>
        <a:cs typeface="+mn-cs"/>
      </a:defRPr>
    </a:lvl3pPr>
    <a:lvl4pPr marL="1828114" algn="l" rtl="0" eaLnBrk="0" fontAlgn="base" hangingPunct="0">
      <a:spcBef>
        <a:spcPct val="30000"/>
      </a:spcBef>
      <a:spcAft>
        <a:spcPct val="0"/>
      </a:spcAft>
      <a:defRPr sz="1600" kern="1200">
        <a:solidFill>
          <a:schemeClr val="tx1"/>
        </a:solidFill>
        <a:latin typeface="Arial" charset="0"/>
        <a:ea typeface="+mn-ea"/>
        <a:cs typeface="+mn-cs"/>
      </a:defRPr>
    </a:lvl4pPr>
    <a:lvl5pPr marL="2437487" algn="l" rtl="0" eaLnBrk="0" fontAlgn="base" hangingPunct="0">
      <a:spcBef>
        <a:spcPct val="30000"/>
      </a:spcBef>
      <a:spcAft>
        <a:spcPct val="0"/>
      </a:spcAft>
      <a:defRPr sz="1600" kern="1200">
        <a:solidFill>
          <a:schemeClr val="tx1"/>
        </a:solidFill>
        <a:latin typeface="Arial" charset="0"/>
        <a:ea typeface="+mn-ea"/>
        <a:cs typeface="+mn-cs"/>
      </a:defRPr>
    </a:lvl5pPr>
    <a:lvl6pPr marL="3046856" algn="l" defTabSz="1218742" rtl="0" eaLnBrk="1" latinLnBrk="0" hangingPunct="1">
      <a:defRPr sz="1600" kern="1200">
        <a:solidFill>
          <a:schemeClr val="tx1"/>
        </a:solidFill>
        <a:latin typeface="+mn-lt"/>
        <a:ea typeface="+mn-ea"/>
        <a:cs typeface="+mn-cs"/>
      </a:defRPr>
    </a:lvl6pPr>
    <a:lvl7pPr marL="3656228" algn="l" defTabSz="1218742" rtl="0" eaLnBrk="1" latinLnBrk="0" hangingPunct="1">
      <a:defRPr sz="1600" kern="1200">
        <a:solidFill>
          <a:schemeClr val="tx1"/>
        </a:solidFill>
        <a:latin typeface="+mn-lt"/>
        <a:ea typeface="+mn-ea"/>
        <a:cs typeface="+mn-cs"/>
      </a:defRPr>
    </a:lvl7pPr>
    <a:lvl8pPr marL="4265599" algn="l" defTabSz="1218742" rtl="0" eaLnBrk="1" latinLnBrk="0" hangingPunct="1">
      <a:defRPr sz="1600" kern="1200">
        <a:solidFill>
          <a:schemeClr val="tx1"/>
        </a:solidFill>
        <a:latin typeface="+mn-lt"/>
        <a:ea typeface="+mn-ea"/>
        <a:cs typeface="+mn-cs"/>
      </a:defRPr>
    </a:lvl8pPr>
    <a:lvl9pPr marL="4874971" algn="l" defTabSz="121874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D2C7A5E5-FD16-4B55-9B1B-3F90BD12E18E}" type="slidenum">
              <a:rPr lang="en-US" smtClean="0"/>
              <a:pPr>
                <a:defRPr/>
              </a:pPr>
              <a:t>1</a:t>
            </a:fld>
            <a:endParaRPr lang="en-US" dirty="0" smtClean="0"/>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en-US" sz="1200" kern="1200" baseline="0" dirty="0" smtClean="0">
              <a:solidFill>
                <a:schemeClr val="tx1"/>
              </a:solidFill>
              <a:latin typeface="Arial" charset="0"/>
              <a:ea typeface="+mn-ea"/>
              <a:cs typeface="+mn-cs"/>
            </a:endParaRPr>
          </a:p>
          <a:p>
            <a:endParaRPr lang="en-US" sz="1400" b="0" kern="1200" dirty="0" smtClean="0">
              <a:solidFill>
                <a:schemeClr val="tx1"/>
              </a:solidFill>
              <a:latin typeface="Arial" charset="0"/>
              <a:ea typeface="+mn-ea"/>
              <a:cs typeface="+mn-cs"/>
            </a:endParaRPr>
          </a:p>
          <a:p>
            <a:endParaRPr lang="en-US" sz="1200" b="0" kern="1200" dirty="0" smtClean="0">
              <a:solidFill>
                <a:schemeClr val="tx1"/>
              </a:solidFill>
              <a:latin typeface="Arial" charset="0"/>
              <a:ea typeface="+mn-ea"/>
              <a:cs typeface="+mn-cs"/>
            </a:endParaRPr>
          </a:p>
        </p:txBody>
      </p:sp>
    </p:spTree>
    <p:extLst>
      <p:ext uri="{BB962C8B-B14F-4D97-AF65-F5344CB8AC3E}">
        <p14:creationId xmlns:p14="http://schemas.microsoft.com/office/powerpoint/2010/main" val="262162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D0CFD5E-0E3B-42B3-82F7-441C978F4789}" type="slidenum">
              <a:rPr lang="en-US" smtClean="0"/>
              <a:pPr/>
              <a:t>10</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mtClean="0"/>
              <a:t>This is the design section of the Spore Hero wiki site. It is basically a design bible. Each high level topic links to a page of design details.</a:t>
            </a:r>
          </a:p>
        </p:txBody>
      </p:sp>
    </p:spTree>
    <p:extLst>
      <p:ext uri="{BB962C8B-B14F-4D97-AF65-F5344CB8AC3E}">
        <p14:creationId xmlns:p14="http://schemas.microsoft.com/office/powerpoint/2010/main" val="35149019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EE615F8B-5524-4870-B30C-B3AD4E01D1F8}" type="slidenum">
              <a:rPr lang="en-US" smtClean="0"/>
              <a:pPr/>
              <a:t>102</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smtClean="0"/>
              <a:t>From experience I can guarantee you that your team members will read a one-page design.</a:t>
            </a:r>
          </a:p>
          <a:p>
            <a:pPr eaLnBrk="1" hangingPunct="1"/>
            <a:r>
              <a:rPr lang="en-US" smtClean="0"/>
              <a:t>Like your game itself, the document will go through several revisions.</a:t>
            </a:r>
          </a:p>
          <a:p>
            <a:pPr eaLnBrk="1" hangingPunct="1"/>
            <a:r>
              <a:rPr lang="en-US" smtClean="0"/>
              <a:t>It can take a lot of time and energy, but when you pull it off it is worth it.</a:t>
            </a:r>
          </a:p>
        </p:txBody>
      </p:sp>
    </p:spTree>
    <p:extLst>
      <p:ext uri="{BB962C8B-B14F-4D97-AF65-F5344CB8AC3E}">
        <p14:creationId xmlns:p14="http://schemas.microsoft.com/office/powerpoint/2010/main" val="23266210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103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1" dirty="0" smtClean="0">
                <a:latin typeface="Arial" pitchFamily="34" charset="0"/>
              </a:rPr>
              <a:t>What is a One-Page Design?</a:t>
            </a:r>
          </a:p>
          <a:p>
            <a:r>
              <a:rPr lang="en-US" sz="1000" dirty="0" smtClean="0"/>
              <a:t>Here’s an example</a:t>
            </a:r>
            <a:r>
              <a:rPr lang="en-US" sz="1000" baseline="0" dirty="0" smtClean="0"/>
              <a:t> of a large one-page document (with Maxis designer, Brian Bartram, pretending to look intrigued). This is one of the first documents produced for the project and it’s hung up where many people will see it. I like to use our plotter because it’s a lot easier to make a one-page document if you have a big piece of paper!</a:t>
            </a:r>
          </a:p>
          <a:p>
            <a:endParaRPr lang="en-US" sz="1000" baseline="0" dirty="0" smtClean="0"/>
          </a:p>
        </p:txBody>
      </p:sp>
    </p:spTree>
    <p:extLst>
      <p:ext uri="{BB962C8B-B14F-4D97-AF65-F5344CB8AC3E}">
        <p14:creationId xmlns:p14="http://schemas.microsoft.com/office/powerpoint/2010/main" val="11353132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80BAE4F7-3285-45BF-9A23-8DBAEDCA6133}" type="slidenum">
              <a:rPr lang="en-US" smtClean="0"/>
              <a:pPr>
                <a:defRPr/>
              </a:pPr>
              <a:t>104</a:t>
            </a:fld>
            <a:endParaRPr lang="en-US" dirty="0" smtClean="0"/>
          </a:p>
        </p:txBody>
      </p:sp>
      <p:sp>
        <p:nvSpPr>
          <p:cNvPr id="137219" name="Rectangle 2"/>
          <p:cNvSpPr>
            <a:spLocks noGrp="1" noRot="1" noChangeAspect="1" noChangeArrowheads="1" noTextEdit="1"/>
          </p:cNvSpPr>
          <p:nvPr>
            <p:ph type="sldImg"/>
          </p:nvPr>
        </p:nvSpPr>
        <p:spPr>
          <a:xfrm>
            <a:off x="381000" y="685800"/>
            <a:ext cx="6096000" cy="3429000"/>
          </a:xfrm>
          <a:ln/>
        </p:spPr>
      </p:sp>
      <p:sp>
        <p:nvSpPr>
          <p:cNvPr id="137220"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Thank You</a:t>
            </a:r>
          </a:p>
        </p:txBody>
      </p:sp>
    </p:spTree>
    <p:extLst>
      <p:ext uri="{BB962C8B-B14F-4D97-AF65-F5344CB8AC3E}">
        <p14:creationId xmlns:p14="http://schemas.microsoft.com/office/powerpoint/2010/main" val="267749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C6EDEDF-FC3B-409C-B16B-A4E8B54716CA}" type="slidenum">
              <a:rPr lang="en-US" smtClean="0"/>
              <a:pPr/>
              <a:t>11</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smtClean="0"/>
              <a:t>The Spore wiki home page.</a:t>
            </a:r>
          </a:p>
        </p:txBody>
      </p:sp>
    </p:spTree>
    <p:extLst>
      <p:ext uri="{BB962C8B-B14F-4D97-AF65-F5344CB8AC3E}">
        <p14:creationId xmlns:p14="http://schemas.microsoft.com/office/powerpoint/2010/main" val="332772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C06B63-5188-4877-9B75-EA818529AF68}" type="slidenum">
              <a:rPr lang="en-US" smtClean="0"/>
              <a:pPr/>
              <a:t>12</a:t>
            </a:fld>
            <a:endParaRPr lang="en-US" smtClean="0"/>
          </a:p>
        </p:txBody>
      </p:sp>
      <p:sp>
        <p:nvSpPr>
          <p:cNvPr id="1136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BC16E6A-331D-4954-8F43-D79046FE71F8}" type="slidenum">
              <a:rPr lang="en-US" sz="1200">
                <a:latin typeface="Times New Roman" pitchFamily="18" charset="0"/>
              </a:rPr>
              <a:pPr algn="r"/>
              <a:t>12</a:t>
            </a:fld>
            <a:endParaRPr lang="en-US" sz="1200">
              <a:latin typeface="Times New Roman" pitchFamily="18" charset="0"/>
            </a:endParaRPr>
          </a:p>
        </p:txBody>
      </p:sp>
      <p:sp>
        <p:nvSpPr>
          <p:cNvPr id="113668" name="Rectangle 2"/>
          <p:cNvSpPr>
            <a:spLocks noGrp="1" noRot="1" noChangeAspect="1" noChangeArrowheads="1" noTextEdit="1"/>
          </p:cNvSpPr>
          <p:nvPr>
            <p:ph type="sldImg"/>
          </p:nvPr>
        </p:nvSpPr>
        <p:spPr>
          <a:ln/>
        </p:spPr>
      </p:sp>
      <p:sp>
        <p:nvSpPr>
          <p:cNvPr id="113669" name="Rectangle 3"/>
          <p:cNvSpPr>
            <a:spLocks noGrp="1" noChangeArrowheads="1"/>
          </p:cNvSpPr>
          <p:nvPr>
            <p:ph type="body" idx="1"/>
          </p:nvPr>
        </p:nvSpPr>
        <p:spPr>
          <a:xfrm>
            <a:off x="685800" y="4343400"/>
            <a:ext cx="5486400" cy="4114800"/>
          </a:xfrm>
          <a:noFill/>
          <a:ln/>
        </p:spPr>
        <p:txBody>
          <a:bodyPr/>
          <a:lstStyle/>
          <a:p>
            <a:pPr eaLnBrk="1" hangingPunct="1"/>
            <a:r>
              <a:rPr lang="en-US" smtClean="0"/>
              <a:t>The Simpsons game with a team that used the wiki for all their design documents.</a:t>
            </a:r>
          </a:p>
          <a:p>
            <a:pPr eaLnBrk="1" hangingPunct="1"/>
            <a:r>
              <a:rPr lang="en-US" smtClean="0"/>
              <a:t>I was on a team of 4 designers and each of us had our own section.</a:t>
            </a:r>
          </a:p>
          <a:p>
            <a:pPr eaLnBrk="1" hangingPunct="1"/>
            <a:r>
              <a:rPr lang="en-US" smtClean="0"/>
              <a:t>We had a full-time design producer who was in charge of keeping the wiki up to date.</a:t>
            </a:r>
          </a:p>
          <a:p>
            <a:pPr eaLnBrk="1" hangingPunct="1"/>
            <a:r>
              <a:rPr lang="en-US" smtClean="0"/>
              <a:t>We had frequent meetings and each page went through a process of concept, design approval and engineering approval.</a:t>
            </a:r>
          </a:p>
          <a:p>
            <a:pPr eaLnBrk="1" hangingPunct="1"/>
            <a:endParaRPr lang="en-US" smtClean="0"/>
          </a:p>
        </p:txBody>
      </p:sp>
    </p:spTree>
    <p:extLst>
      <p:ext uri="{BB962C8B-B14F-4D97-AF65-F5344CB8AC3E}">
        <p14:creationId xmlns:p14="http://schemas.microsoft.com/office/powerpoint/2010/main" val="1074086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94D96773-E3C8-4E5A-93DC-A54E39B67400}" type="slidenum">
              <a:rPr lang="en-US" smtClean="0"/>
              <a:pPr/>
              <a:t>13</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smtClean="0"/>
              <a:t>Design details of Marge’s cooking mini-game.</a:t>
            </a:r>
          </a:p>
        </p:txBody>
      </p:sp>
    </p:spTree>
    <p:extLst>
      <p:ext uri="{BB962C8B-B14F-4D97-AF65-F5344CB8AC3E}">
        <p14:creationId xmlns:p14="http://schemas.microsoft.com/office/powerpoint/2010/main" val="73929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E547ACA-6D1B-439B-8E64-929604BCCE34}" type="slidenum">
              <a:rPr lang="en-US" smtClean="0"/>
              <a:pPr/>
              <a:t>14</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lnSpc>
                <a:spcPct val="80000"/>
              </a:lnSpc>
            </a:pPr>
            <a:r>
              <a:rPr lang="en-US" sz="900" b="1" dirty="0" smtClean="0"/>
              <a:t>Pros</a:t>
            </a:r>
          </a:p>
          <a:p>
            <a:pPr eaLnBrk="1" hangingPunct="1">
              <a:lnSpc>
                <a:spcPct val="80000"/>
              </a:lnSpc>
            </a:pPr>
            <a:r>
              <a:rPr lang="en-US" sz="900" dirty="0" smtClean="0"/>
              <a:t>Can access from anywhere</a:t>
            </a:r>
          </a:p>
          <a:p>
            <a:pPr eaLnBrk="1" hangingPunct="1">
              <a:lnSpc>
                <a:spcPct val="80000"/>
              </a:lnSpc>
            </a:pPr>
            <a:r>
              <a:rPr lang="en-US" sz="900" dirty="0" smtClean="0"/>
              <a:t>As long as you are near a networked computer you can view the documentation.</a:t>
            </a:r>
          </a:p>
          <a:p>
            <a:pPr eaLnBrk="1" hangingPunct="1">
              <a:lnSpc>
                <a:spcPct val="80000"/>
              </a:lnSpc>
            </a:pPr>
            <a:r>
              <a:rPr lang="en-US" sz="900" dirty="0" smtClean="0"/>
              <a:t>Easy to update</a:t>
            </a:r>
          </a:p>
          <a:p>
            <a:pPr eaLnBrk="1" hangingPunct="1">
              <a:lnSpc>
                <a:spcPct val="80000"/>
              </a:lnSpc>
            </a:pPr>
            <a:r>
              <a:rPr lang="en-US" sz="900" dirty="0" smtClean="0"/>
              <a:t>Double-click to go to edit mode and make the changes while you are discussing them with someone else.</a:t>
            </a:r>
          </a:p>
          <a:p>
            <a:pPr eaLnBrk="1" hangingPunct="1">
              <a:lnSpc>
                <a:spcPct val="80000"/>
              </a:lnSpc>
            </a:pPr>
            <a:r>
              <a:rPr lang="en-US" sz="900" dirty="0" smtClean="0"/>
              <a:t>Bite-sized chunks</a:t>
            </a:r>
          </a:p>
          <a:p>
            <a:pPr eaLnBrk="1" hangingPunct="1">
              <a:lnSpc>
                <a:spcPct val="80000"/>
              </a:lnSpc>
            </a:pPr>
            <a:r>
              <a:rPr lang="en-US" sz="900" dirty="0" smtClean="0"/>
              <a:t>No one needs to read the whole document (although you hope the lead designer has).</a:t>
            </a:r>
          </a:p>
          <a:p>
            <a:pPr eaLnBrk="1" hangingPunct="1">
              <a:lnSpc>
                <a:spcPct val="80000"/>
              </a:lnSpc>
            </a:pPr>
            <a:r>
              <a:rPr lang="en-US" sz="900" dirty="0" smtClean="0"/>
              <a:t>Click on the link (or search) to get to section you want.</a:t>
            </a:r>
          </a:p>
          <a:p>
            <a:pPr eaLnBrk="1" hangingPunct="1">
              <a:lnSpc>
                <a:spcPct val="80000"/>
              </a:lnSpc>
            </a:pPr>
            <a:r>
              <a:rPr lang="en-US" sz="900" dirty="0" smtClean="0"/>
              <a:t>Team can contribute</a:t>
            </a:r>
          </a:p>
          <a:p>
            <a:pPr eaLnBrk="1" hangingPunct="1">
              <a:lnSpc>
                <a:spcPct val="80000"/>
              </a:lnSpc>
            </a:pPr>
            <a:r>
              <a:rPr lang="en-US" sz="900" dirty="0" smtClean="0"/>
              <a:t>Anyone with an account (which in our case was the entire team) could edit the wiki. </a:t>
            </a:r>
          </a:p>
          <a:p>
            <a:pPr eaLnBrk="1" hangingPunct="1">
              <a:lnSpc>
                <a:spcPct val="80000"/>
              </a:lnSpc>
            </a:pPr>
            <a:r>
              <a:rPr lang="en-US" sz="900" dirty="0" smtClean="0"/>
              <a:t>All the changes are stamped with both the person’s name and the time of the change.</a:t>
            </a:r>
          </a:p>
          <a:p>
            <a:pPr eaLnBrk="1" hangingPunct="1">
              <a:lnSpc>
                <a:spcPct val="80000"/>
              </a:lnSpc>
            </a:pPr>
            <a:r>
              <a:rPr lang="en-US" sz="900" dirty="0" smtClean="0"/>
              <a:t>Can view history</a:t>
            </a:r>
          </a:p>
          <a:p>
            <a:pPr eaLnBrk="1" hangingPunct="1">
              <a:lnSpc>
                <a:spcPct val="80000"/>
              </a:lnSpc>
            </a:pPr>
            <a:r>
              <a:rPr lang="en-US" sz="900" dirty="0" smtClean="0"/>
              <a:t>You can look back at the history and see why a design is changed.</a:t>
            </a:r>
            <a:endParaRPr lang="en-US" sz="900" i="1" dirty="0" smtClean="0"/>
          </a:p>
          <a:p>
            <a:pPr eaLnBrk="1" hangingPunct="1">
              <a:lnSpc>
                <a:spcPct val="80000"/>
              </a:lnSpc>
            </a:pPr>
            <a:r>
              <a:rPr lang="en-US" sz="900" b="1" dirty="0" smtClean="0"/>
              <a:t>Cons</a:t>
            </a:r>
          </a:p>
          <a:p>
            <a:pPr eaLnBrk="1" hangingPunct="1">
              <a:lnSpc>
                <a:spcPct val="80000"/>
              </a:lnSpc>
            </a:pPr>
            <a:r>
              <a:rPr lang="en-US" sz="900" dirty="0" smtClean="0"/>
              <a:t>Needs constant maintenance</a:t>
            </a:r>
          </a:p>
          <a:p>
            <a:pPr eaLnBrk="1" hangingPunct="1">
              <a:lnSpc>
                <a:spcPct val="80000"/>
              </a:lnSpc>
            </a:pPr>
            <a:r>
              <a:rPr lang="en-US" sz="900" dirty="0" smtClean="0"/>
              <a:t>In the early phases of pre-production everything tends to stay organized and up-to-date.</a:t>
            </a:r>
          </a:p>
          <a:p>
            <a:pPr eaLnBrk="1" hangingPunct="1">
              <a:lnSpc>
                <a:spcPct val="80000"/>
              </a:lnSpc>
            </a:pPr>
            <a:r>
              <a:rPr lang="en-US" sz="900" dirty="0" smtClean="0"/>
              <a:t>But when production starts then it is easy to forget to document important decisions.</a:t>
            </a:r>
          </a:p>
          <a:p>
            <a:pPr eaLnBrk="1" hangingPunct="1">
              <a:lnSpc>
                <a:spcPct val="80000"/>
              </a:lnSpc>
            </a:pPr>
            <a:r>
              <a:rPr lang="en-US" sz="900" dirty="0" smtClean="0"/>
              <a:t>You need a dedicated wiki manager to keep everything organized and relevant.</a:t>
            </a:r>
          </a:p>
          <a:p>
            <a:pPr eaLnBrk="1" hangingPunct="1">
              <a:lnSpc>
                <a:spcPct val="80000"/>
              </a:lnSpc>
            </a:pPr>
            <a:r>
              <a:rPr lang="en-US" sz="900" dirty="0" smtClean="0"/>
              <a:t>Need to be near computer</a:t>
            </a:r>
          </a:p>
          <a:p>
            <a:pPr eaLnBrk="1" hangingPunct="1">
              <a:lnSpc>
                <a:spcPct val="80000"/>
              </a:lnSpc>
            </a:pPr>
            <a:r>
              <a:rPr lang="en-US" sz="900" dirty="0" smtClean="0"/>
              <a:t>If you are in a room without a computer then the design is inaccessible.</a:t>
            </a:r>
          </a:p>
          <a:p>
            <a:pPr eaLnBrk="1" hangingPunct="1">
              <a:lnSpc>
                <a:spcPct val="80000"/>
              </a:lnSpc>
            </a:pPr>
            <a:r>
              <a:rPr lang="en-US" sz="900" dirty="0" smtClean="0"/>
              <a:t>Low resolution </a:t>
            </a:r>
          </a:p>
          <a:p>
            <a:pPr eaLnBrk="1" hangingPunct="1">
              <a:lnSpc>
                <a:spcPct val="80000"/>
              </a:lnSpc>
            </a:pPr>
            <a:r>
              <a:rPr lang="en-US" sz="900" dirty="0" smtClean="0"/>
              <a:t>The pages don’t print out nicely and the resolution of the graphics is low.</a:t>
            </a:r>
          </a:p>
          <a:p>
            <a:pPr eaLnBrk="1" hangingPunct="1">
              <a:lnSpc>
                <a:spcPct val="80000"/>
              </a:lnSpc>
            </a:pPr>
            <a:r>
              <a:rPr lang="en-US" sz="900" dirty="0" smtClean="0"/>
              <a:t>Large, detailed illustrations don’t fit on the screen.</a:t>
            </a:r>
          </a:p>
          <a:p>
            <a:pPr eaLnBrk="1" hangingPunct="1">
              <a:lnSpc>
                <a:spcPct val="80000"/>
              </a:lnSpc>
            </a:pPr>
            <a:r>
              <a:rPr lang="en-US" sz="900" dirty="0" smtClean="0"/>
              <a:t>Can’t write on it</a:t>
            </a:r>
          </a:p>
          <a:p>
            <a:pPr eaLnBrk="1" hangingPunct="1">
              <a:lnSpc>
                <a:spcPct val="80000"/>
              </a:lnSpc>
            </a:pPr>
            <a:r>
              <a:rPr lang="en-US" sz="900" dirty="0" smtClean="0"/>
              <a:t>While it is easy to make text changes it is impossible to make quick diagrams. You have to open up a separate illustration program, save your work, upload it to the wiki and link to it.</a:t>
            </a:r>
          </a:p>
        </p:txBody>
      </p:sp>
    </p:spTree>
    <p:extLst>
      <p:ext uri="{BB962C8B-B14F-4D97-AF65-F5344CB8AC3E}">
        <p14:creationId xmlns:p14="http://schemas.microsoft.com/office/powerpoint/2010/main" val="3314408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51EB4C9-42D0-4C81-8136-B0B954A16CCA}" type="slidenum">
              <a:rPr lang="en-US" smtClean="0"/>
              <a:pPr/>
              <a:t>15</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smtClean="0"/>
              <a:t>Both printed Word documents and electronic wiki sites have a common problem. Most of the team won’t read them. They are too busy. It’s easier to ask. It’s not their department, etc. So if you are really trying to communicate design information to the entire team then you have to realize that any information that is not right in front of someone is going to get ignored.</a:t>
            </a:r>
          </a:p>
        </p:txBody>
      </p:sp>
    </p:spTree>
    <p:extLst>
      <p:ext uri="{BB962C8B-B14F-4D97-AF65-F5344CB8AC3E}">
        <p14:creationId xmlns:p14="http://schemas.microsoft.com/office/powerpoint/2010/main" val="209605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91D9C6C-2329-49ED-B7FA-95D4C598D2A7}" type="slidenum">
              <a:rPr lang="en-US" smtClean="0"/>
              <a:pPr/>
              <a:t>16</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b="1" dirty="0" smtClean="0"/>
              <a:t>Inspirations</a:t>
            </a:r>
            <a:endParaRPr lang="en-US" b="1" dirty="0" smtClean="0"/>
          </a:p>
        </p:txBody>
      </p:sp>
    </p:spTree>
    <p:extLst>
      <p:ext uri="{BB962C8B-B14F-4D97-AF65-F5344CB8AC3E}">
        <p14:creationId xmlns:p14="http://schemas.microsoft.com/office/powerpoint/2010/main" val="400899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Who</a:t>
            </a:r>
            <a:r>
              <a:rPr lang="en-US" b="1" baseline="0" dirty="0" smtClean="0"/>
              <a:t> is the Audience?</a:t>
            </a:r>
          </a:p>
          <a:p>
            <a:r>
              <a:rPr lang="en-US" b="0" baseline="0" dirty="0" smtClean="0"/>
              <a:t>Contractor? Or resident?</a:t>
            </a:r>
          </a:p>
          <a:p>
            <a:endParaRPr lang="en-US" b="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17</a:t>
            </a:fld>
            <a:endParaRPr lang="en-US" dirty="0"/>
          </a:p>
        </p:txBody>
      </p:sp>
    </p:spTree>
    <p:extLst>
      <p:ext uri="{BB962C8B-B14F-4D97-AF65-F5344CB8AC3E}">
        <p14:creationId xmlns:p14="http://schemas.microsoft.com/office/powerpoint/2010/main" val="306973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A8214B4-650E-4B0D-8614-17BB5BC3600C}" type="slidenum">
              <a:rPr lang="en-US" smtClean="0"/>
              <a:pPr/>
              <a:t>18</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b="1" smtClean="0"/>
              <a:t>Inspirations</a:t>
            </a:r>
          </a:p>
          <a:p>
            <a:pPr eaLnBrk="1" hangingPunct="1"/>
            <a:r>
              <a:rPr lang="en-US" smtClean="0"/>
              <a:t>Lego manuals have no words yet convey a huge amount of information.</a:t>
            </a:r>
          </a:p>
        </p:txBody>
      </p:sp>
    </p:spTree>
    <p:extLst>
      <p:ext uri="{BB962C8B-B14F-4D97-AF65-F5344CB8AC3E}">
        <p14:creationId xmlns:p14="http://schemas.microsoft.com/office/powerpoint/2010/main" val="3388700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919A2FC-F7FA-4E49-AC26-822831DF1F9E}" type="slidenum">
              <a:rPr lang="en-US" smtClean="0"/>
              <a:pPr/>
              <a:t>19</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b="1" smtClean="0"/>
              <a:t>Inspirations</a:t>
            </a:r>
          </a:p>
          <a:p>
            <a:pPr eaLnBrk="1" hangingPunct="1"/>
            <a:r>
              <a:rPr lang="en-US" smtClean="0"/>
              <a:t>Cut away diagrams that show the internal workings of common objects. How many pages of text would it take to describe this engine?</a:t>
            </a:r>
          </a:p>
        </p:txBody>
      </p:sp>
    </p:spTree>
    <p:extLst>
      <p:ext uri="{BB962C8B-B14F-4D97-AF65-F5344CB8AC3E}">
        <p14:creationId xmlns:p14="http://schemas.microsoft.com/office/powerpoint/2010/main" val="56999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F7AF1E0-45F5-4489-A238-522884F2A88D}" type="slidenum">
              <a:rPr lang="en-US" smtClean="0"/>
              <a:pPr/>
              <a:t>2</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b="1" i="1" smtClean="0"/>
              <a:t>Overview</a:t>
            </a:r>
          </a:p>
          <a:p>
            <a:pPr eaLnBrk="1" hangingPunct="1"/>
            <a:r>
              <a:rPr lang="en-US" smtClean="0"/>
              <a:t>First, we’ll take a brief look at other types of design documentation.</a:t>
            </a:r>
          </a:p>
          <a:p>
            <a:pPr eaLnBrk="1" hangingPunct="1"/>
            <a:r>
              <a:rPr lang="en-US" smtClean="0"/>
              <a:t>I’ll show you examples of one-page designs that I have worked on.</a:t>
            </a:r>
          </a:p>
          <a:p>
            <a:pPr eaLnBrk="1" hangingPunct="1"/>
            <a:r>
              <a:rPr lang="en-US" smtClean="0"/>
              <a:t>I’ll share some tips and techniques about making your own one-page designs.</a:t>
            </a:r>
          </a:p>
          <a:p>
            <a:pPr eaLnBrk="1" hangingPunct="1"/>
            <a:r>
              <a:rPr lang="en-US" smtClean="0"/>
              <a:t>We’ll look at some of the pros and cons of one-page designs.</a:t>
            </a:r>
          </a:p>
          <a:p>
            <a:pPr eaLnBrk="1" hangingPunct="1"/>
            <a:r>
              <a:rPr lang="en-US" smtClean="0"/>
              <a:t>Then we’ll wrap it up!</a:t>
            </a:r>
          </a:p>
        </p:txBody>
      </p:sp>
    </p:spTree>
    <p:extLst>
      <p:ext uri="{BB962C8B-B14F-4D97-AF65-F5344CB8AC3E}">
        <p14:creationId xmlns:p14="http://schemas.microsoft.com/office/powerpoint/2010/main" val="1626404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EC19C80-5D4D-4F60-96E9-C932700845CA}" type="slidenum">
              <a:rPr lang="en-US" smtClean="0"/>
              <a:pPr/>
              <a:t>20</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b="1" smtClean="0"/>
              <a:t>Inspirations</a:t>
            </a:r>
          </a:p>
          <a:p>
            <a:pPr eaLnBrk="1" hangingPunct="1"/>
            <a:r>
              <a:rPr lang="en-US" smtClean="0"/>
              <a:t>Placemats for kids are one page and contain playfully disguised information.</a:t>
            </a:r>
          </a:p>
        </p:txBody>
      </p:sp>
    </p:spTree>
    <p:extLst>
      <p:ext uri="{BB962C8B-B14F-4D97-AF65-F5344CB8AC3E}">
        <p14:creationId xmlns:p14="http://schemas.microsoft.com/office/powerpoint/2010/main" val="2495835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0404BD3-0E1D-419C-80AA-98A3EAA7059F}" type="slidenum">
              <a:rPr lang="en-US" smtClean="0"/>
              <a:pPr/>
              <a:t>21</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b="1" dirty="0" smtClean="0"/>
              <a:t>Inspirations</a:t>
            </a:r>
          </a:p>
          <a:p>
            <a:pPr eaLnBrk="1" hangingPunct="1"/>
            <a:r>
              <a:rPr lang="en-US" dirty="0" smtClean="0"/>
              <a:t>When I first saw this illustration I was impressed by how much information was contained on one page. </a:t>
            </a:r>
            <a:r>
              <a:rPr lang="en-US" dirty="0" smtClean="0"/>
              <a:t>This shows </a:t>
            </a:r>
            <a:r>
              <a:rPr lang="en-US" dirty="0" err="1" smtClean="0"/>
              <a:t>Napolean’s</a:t>
            </a:r>
            <a:r>
              <a:rPr lang="en-US" dirty="0" smtClean="0"/>
              <a:t> march from the Polish</a:t>
            </a:r>
            <a:r>
              <a:rPr lang="en-US" baseline="0" dirty="0" smtClean="0"/>
              <a:t> border into Moscow in 1812.</a:t>
            </a:r>
          </a:p>
          <a:p>
            <a:pPr eaLnBrk="1" hangingPunct="1"/>
            <a:r>
              <a:rPr lang="en-US" dirty="0" smtClean="0"/>
              <a:t>It </a:t>
            </a:r>
            <a:r>
              <a:rPr lang="en-US" dirty="0" smtClean="0"/>
              <a:t>contains troop strength, location, date and temperature. </a:t>
            </a:r>
          </a:p>
        </p:txBody>
      </p:sp>
    </p:spTree>
    <p:extLst>
      <p:ext uri="{BB962C8B-B14F-4D97-AF65-F5344CB8AC3E}">
        <p14:creationId xmlns:p14="http://schemas.microsoft.com/office/powerpoint/2010/main" val="172845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t>
            </a:r>
            <a:r>
              <a:rPr lang="en-US" dirty="0" err="1" smtClean="0"/>
              <a:t>Tufte</a:t>
            </a:r>
            <a:r>
              <a:rPr lang="en-US" dirty="0" smtClean="0"/>
              <a:t> has written several excellent</a:t>
            </a:r>
            <a:r>
              <a:rPr lang="en-US" baseline="0" dirty="0" smtClean="0"/>
              <a:t> </a:t>
            </a:r>
            <a:r>
              <a:rPr lang="en-US" dirty="0" smtClean="0"/>
              <a:t>books about graphic design.</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22</a:t>
            </a:fld>
            <a:endParaRPr lang="en-US" dirty="0"/>
          </a:p>
        </p:txBody>
      </p:sp>
    </p:spTree>
    <p:extLst>
      <p:ext uri="{BB962C8B-B14F-4D97-AF65-F5344CB8AC3E}">
        <p14:creationId xmlns:p14="http://schemas.microsoft.com/office/powerpoint/2010/main" val="429078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E5A0E7-D02A-4613-9B08-9DF712073781}" type="slidenum">
              <a:rPr lang="en-US" smtClean="0"/>
              <a:pPr/>
              <a:t>23</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b="1" dirty="0" smtClean="0"/>
              <a:t>Examples</a:t>
            </a:r>
          </a:p>
          <a:p>
            <a:pPr eaLnBrk="1" hangingPunct="1"/>
            <a:endParaRPr lang="en-US" b="1" dirty="0" smtClean="0"/>
          </a:p>
        </p:txBody>
      </p:sp>
    </p:spTree>
    <p:extLst>
      <p:ext uri="{BB962C8B-B14F-4D97-AF65-F5344CB8AC3E}">
        <p14:creationId xmlns:p14="http://schemas.microsoft.com/office/powerpoint/2010/main" val="212582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D305C69-AE1E-4A08-9BD5-0E7EE0249141}" type="slidenum">
              <a:rPr lang="en-US" smtClean="0"/>
              <a:pPr/>
              <a:t>24</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smtClean="0"/>
              <a:t>When I was working at Blizzard I was making UI flow diagrams and I noticed that a few engineers were hanging the documents on their walls for reference. </a:t>
            </a:r>
          </a:p>
        </p:txBody>
      </p:sp>
    </p:spTree>
    <p:extLst>
      <p:ext uri="{BB962C8B-B14F-4D97-AF65-F5344CB8AC3E}">
        <p14:creationId xmlns:p14="http://schemas.microsoft.com/office/powerpoint/2010/main" val="1196524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portion of the one-page design for Diablo III’s prototype “D-Hack” mode.</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25</a:t>
            </a:fld>
            <a:endParaRPr lang="en-US" dirty="0"/>
          </a:p>
        </p:txBody>
      </p:sp>
    </p:spTree>
    <p:extLst>
      <p:ext uri="{BB962C8B-B14F-4D97-AF65-F5344CB8AC3E}">
        <p14:creationId xmlns:p14="http://schemas.microsoft.com/office/powerpoint/2010/main" val="373811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that diagram evolved as we began</a:t>
            </a:r>
            <a:r>
              <a:rPr lang="en-US" baseline="0" dirty="0" smtClean="0"/>
              <a:t> fleshing out the full game.</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26</a:t>
            </a:fld>
            <a:endParaRPr lang="en-US" dirty="0"/>
          </a:p>
        </p:txBody>
      </p:sp>
    </p:spTree>
    <p:extLst>
      <p:ext uri="{BB962C8B-B14F-4D97-AF65-F5344CB8AC3E}">
        <p14:creationId xmlns:p14="http://schemas.microsoft.com/office/powerpoint/2010/main" val="595276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E414B35-01CB-4F17-9403-57D7C253B755}" type="slidenum">
              <a:rPr lang="en-US" smtClean="0"/>
              <a:pPr/>
              <a:t>27</a:t>
            </a:fld>
            <a:endParaRPr lang="en-US" smtClean="0"/>
          </a:p>
        </p:txBody>
      </p:sp>
      <p:sp>
        <p:nvSpPr>
          <p:cNvPr id="1249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B38C696-C993-415B-BB3F-043149F7815E}" type="slidenum">
              <a:rPr lang="en-US" sz="1200">
                <a:latin typeface="Times New Roman" pitchFamily="18" charset="0"/>
              </a:rPr>
              <a:pPr algn="r"/>
              <a:t>27</a:t>
            </a:fld>
            <a:endParaRPr lang="en-US" sz="1200">
              <a:latin typeface="Times New Roman" pitchFamily="18" charset="0"/>
            </a:endParaRPr>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p:spPr>
        <p:txBody>
          <a:bodyPr/>
          <a:lstStyle/>
          <a:p>
            <a:pPr eaLnBrk="1" hangingPunct="1"/>
            <a:r>
              <a:rPr lang="en-US" smtClean="0"/>
              <a:t>I started taking this to the extreme, wondering how far I could push the concept before it would break. </a:t>
            </a:r>
          </a:p>
          <a:p>
            <a:pPr eaLnBrk="1" hangingPunct="1"/>
            <a:r>
              <a:rPr lang="en-US" smtClean="0"/>
              <a:t>This diagram shows the relative location of areas, the approximate timing, the player’s expected level, monster names, monster model thumbnails, special abilities and damage types.</a:t>
            </a:r>
          </a:p>
          <a:p>
            <a:pPr eaLnBrk="1" hangingPunct="1"/>
            <a:r>
              <a:rPr lang="en-US" smtClean="0"/>
              <a:t>Here I realized the most important trick behind one-page designs: print on large paper.</a:t>
            </a:r>
          </a:p>
        </p:txBody>
      </p:sp>
    </p:spTree>
    <p:extLst>
      <p:ext uri="{BB962C8B-B14F-4D97-AF65-F5344CB8AC3E}">
        <p14:creationId xmlns:p14="http://schemas.microsoft.com/office/powerpoint/2010/main" val="1216362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9C5C92B-A98F-4EDD-B4C2-B38276E4D79E}" type="slidenum">
              <a:rPr lang="en-US" smtClean="0"/>
              <a:pPr/>
              <a:t>28</a:t>
            </a:fld>
            <a:endParaRPr lang="en-US" smtClean="0"/>
          </a:p>
        </p:txBody>
      </p:sp>
      <p:sp>
        <p:nvSpPr>
          <p:cNvPr id="1259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225134-48A4-4602-BC9C-6861425D576E}" type="slidenum">
              <a:rPr lang="en-US" sz="1200">
                <a:latin typeface="Times New Roman" pitchFamily="18" charset="0"/>
              </a:rPr>
              <a:pPr algn="r"/>
              <a:t>28</a:t>
            </a:fld>
            <a:endParaRPr lang="en-US" sz="1200">
              <a:latin typeface="Times New Roman" pitchFamily="18" charset="0"/>
            </a:endParaRPr>
          </a:p>
        </p:txBody>
      </p:sp>
      <p:sp>
        <p:nvSpPr>
          <p:cNvPr id="125956" name="Rectangle 2"/>
          <p:cNvSpPr>
            <a:spLocks noGrp="1" noRot="1" noChangeAspect="1" noChangeArrowheads="1" noTextEdit="1"/>
          </p:cNvSpPr>
          <p:nvPr>
            <p:ph type="sldImg"/>
          </p:nvPr>
        </p:nvSpPr>
        <p:spPr>
          <a:ln/>
        </p:spPr>
      </p:sp>
      <p:sp>
        <p:nvSpPr>
          <p:cNvPr id="125957" name="Rectangle 3"/>
          <p:cNvSpPr>
            <a:spLocks noGrp="1" noChangeArrowheads="1"/>
          </p:cNvSpPr>
          <p:nvPr>
            <p:ph type="body" idx="1"/>
          </p:nvPr>
        </p:nvSpPr>
        <p:spPr>
          <a:noFill/>
          <a:ln/>
        </p:spPr>
        <p:txBody>
          <a:bodyPr/>
          <a:lstStyle/>
          <a:p>
            <a:pPr eaLnBrk="1" hangingPunct="1"/>
            <a:r>
              <a:rPr lang="en-US" smtClean="0"/>
              <a:t>Here’s a close up showing some of the detail. For each section of the map you can see the dominant terrain feature, the player’s assumed level, the approximate amount of time the player should be in the area, the total elapsed time from the start of Act 1. Each monster: Model name, AI combat style, elemental damage. </a:t>
            </a:r>
          </a:p>
        </p:txBody>
      </p:sp>
    </p:spTree>
    <p:extLst>
      <p:ext uri="{BB962C8B-B14F-4D97-AF65-F5344CB8AC3E}">
        <p14:creationId xmlns:p14="http://schemas.microsoft.com/office/powerpoint/2010/main" val="399078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10A95C2-0D64-4261-AA11-A140CF251E7C}" type="slidenum">
              <a:rPr lang="en-US" smtClean="0"/>
              <a:pPr/>
              <a:t>29</a:t>
            </a:fld>
            <a:endParaRPr lang="en-US" smtClean="0"/>
          </a:p>
        </p:txBody>
      </p:sp>
      <p:sp>
        <p:nvSpPr>
          <p:cNvPr id="1269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9F5B7AF-0D95-4077-A38E-29884A50D3B2}" type="slidenum">
              <a:rPr lang="en-US" sz="1200">
                <a:latin typeface="Times New Roman" pitchFamily="18" charset="0"/>
              </a:rPr>
              <a:pPr algn="r"/>
              <a:t>29</a:t>
            </a:fld>
            <a:endParaRPr lang="en-US" sz="1200">
              <a:latin typeface="Times New Roman" pitchFamily="18" charset="0"/>
            </a:endParaRPr>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r>
              <a:rPr lang="en-US" smtClean="0"/>
              <a:t>Here is one of my first attempts at putting a game design onto one page. There are three tech-trees, an isometric illustration and an overhead view. </a:t>
            </a:r>
          </a:p>
        </p:txBody>
      </p:sp>
    </p:spTree>
    <p:extLst>
      <p:ext uri="{BB962C8B-B14F-4D97-AF65-F5344CB8AC3E}">
        <p14:creationId xmlns:p14="http://schemas.microsoft.com/office/powerpoint/2010/main" val="219967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90896E8-31D6-49CF-A600-A18937F10868}" type="slidenum">
              <a:rPr lang="en-US" smtClean="0"/>
              <a:pPr/>
              <a:t>3</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b="1" i="1" smtClean="0"/>
              <a:t>Designer API</a:t>
            </a:r>
          </a:p>
          <a:p>
            <a:pPr eaLnBrk="1" hangingPunct="1"/>
            <a:r>
              <a:rPr lang="en-US" smtClean="0"/>
              <a:t>In the mid-90’s most design documents were printed and physically distributed to the team members.</a:t>
            </a:r>
          </a:p>
        </p:txBody>
      </p:sp>
    </p:spTree>
    <p:extLst>
      <p:ext uri="{BB962C8B-B14F-4D97-AF65-F5344CB8AC3E}">
        <p14:creationId xmlns:p14="http://schemas.microsoft.com/office/powerpoint/2010/main" val="3026655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5C89959-C344-4FEF-80E3-61752E33881D}" type="slidenum">
              <a:rPr lang="en-US" smtClean="0"/>
              <a:pPr/>
              <a:t>30</a:t>
            </a:fld>
            <a:endParaRPr lang="en-US" smtClean="0"/>
          </a:p>
        </p:txBody>
      </p:sp>
      <p:sp>
        <p:nvSpPr>
          <p:cNvPr id="1280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4F42A9-05AA-45AA-8FAC-ADC00B83E4D7}" type="slidenum">
              <a:rPr lang="en-US" sz="1200">
                <a:latin typeface="Times New Roman" pitchFamily="18" charset="0"/>
              </a:rPr>
              <a:pPr algn="r"/>
              <a:t>30</a:t>
            </a:fld>
            <a:endParaRPr lang="en-US" sz="1200">
              <a:latin typeface="Times New Roman" pitchFamily="18" charset="0"/>
            </a:endParaRPr>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noFill/>
          <a:ln/>
        </p:spPr>
        <p:txBody>
          <a:bodyPr/>
          <a:lstStyle/>
          <a:p>
            <a:pPr eaLnBrk="1" hangingPunct="1"/>
            <a:r>
              <a:rPr lang="en-US" b="1" smtClean="0"/>
              <a:t>Concept </a:t>
            </a:r>
            <a:r>
              <a:rPr lang="en-US" smtClean="0"/>
              <a:t>Art</a:t>
            </a:r>
          </a:p>
          <a:p>
            <a:pPr eaLnBrk="1" hangingPunct="1"/>
            <a:r>
              <a:rPr lang="en-US" smtClean="0"/>
              <a:t>When we think of illustration we typically think of concept art. While concept art is a powerful way of emotionally expressing the theme, it typically informs the art design, not the game design. </a:t>
            </a:r>
          </a:p>
          <a:p>
            <a:pPr eaLnBrk="1" hangingPunct="1"/>
            <a:r>
              <a:rPr lang="en-US" smtClean="0"/>
              <a:t>It tells you the end state, but doesn’t tell you how to get there. </a:t>
            </a:r>
          </a:p>
          <a:p>
            <a:pPr eaLnBrk="1" hangingPunct="1"/>
            <a:endParaRPr lang="en-US" smtClean="0"/>
          </a:p>
        </p:txBody>
      </p:sp>
    </p:spTree>
    <p:extLst>
      <p:ext uri="{BB962C8B-B14F-4D97-AF65-F5344CB8AC3E}">
        <p14:creationId xmlns:p14="http://schemas.microsoft.com/office/powerpoint/2010/main" val="1987045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EE6026AA-99E1-436E-8E07-163022250012}" type="slidenum">
              <a:rPr lang="en-US" smtClean="0"/>
              <a:pPr/>
              <a:t>31</a:t>
            </a:fld>
            <a:endParaRPr lang="en-US" smtClean="0"/>
          </a:p>
        </p:txBody>
      </p:sp>
      <p:sp>
        <p:nvSpPr>
          <p:cNvPr id="1290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AF9828A-FDED-4427-8FBD-E0CED8BF3617}" type="slidenum">
              <a:rPr lang="en-US" sz="1200">
                <a:latin typeface="Times New Roman" pitchFamily="18" charset="0"/>
              </a:rPr>
              <a:pPr algn="r"/>
              <a:t>31</a:t>
            </a:fld>
            <a:endParaRPr lang="en-US" sz="1200">
              <a:latin typeface="Times New Roman" pitchFamily="18" charset="0"/>
            </a:endParaRPr>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p:spPr>
        <p:txBody>
          <a:bodyPr/>
          <a:lstStyle/>
          <a:p>
            <a:pPr eaLnBrk="1" hangingPunct="1"/>
            <a:r>
              <a:rPr lang="en-US" b="1" smtClean="0"/>
              <a:t>Combat Diagram</a:t>
            </a:r>
          </a:p>
          <a:p>
            <a:pPr eaLnBrk="1" hangingPunct="1"/>
            <a:r>
              <a:rPr lang="en-US" smtClean="0"/>
              <a:t>As a game designer, this is how I would make a diagram showing combat in Diablo. The illustration needs to focus on the iconic rather than be an actual screenshot. If you are too literal then people will focus on the surface, not the information. </a:t>
            </a:r>
          </a:p>
        </p:txBody>
      </p:sp>
    </p:spTree>
    <p:extLst>
      <p:ext uri="{BB962C8B-B14F-4D97-AF65-F5344CB8AC3E}">
        <p14:creationId xmlns:p14="http://schemas.microsoft.com/office/powerpoint/2010/main" val="3513051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B62DF77-5F53-4D49-A5E5-12C6B89B1E5A}" type="slidenum">
              <a:rPr lang="en-US" smtClean="0"/>
              <a:pPr/>
              <a:t>32</a:t>
            </a:fld>
            <a:endParaRPr lang="en-US" smtClean="0"/>
          </a:p>
        </p:txBody>
      </p:sp>
      <p:sp>
        <p:nvSpPr>
          <p:cNvPr id="1300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3A7965-17B7-4FD5-83F6-D5CB6F615B52}" type="slidenum">
              <a:rPr lang="en-US" sz="1200">
                <a:latin typeface="Times New Roman" pitchFamily="18" charset="0"/>
              </a:rPr>
              <a:pPr algn="r"/>
              <a:t>32</a:t>
            </a:fld>
            <a:endParaRPr lang="en-US" sz="1200">
              <a:latin typeface="Times New Roman" pitchFamily="18" charset="0"/>
            </a:endParaRPr>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xfrm>
            <a:off x="685800" y="4343400"/>
            <a:ext cx="5486400" cy="4114800"/>
          </a:xfrm>
          <a:noFill/>
          <a:ln/>
        </p:spPr>
        <p:txBody>
          <a:bodyPr/>
          <a:lstStyle/>
          <a:p>
            <a:pPr eaLnBrk="1" hangingPunct="1"/>
            <a:r>
              <a:rPr lang="en-US" smtClean="0"/>
              <a:t>I was in charge of designing Springfield for the Simpsons game. I thought it would be easy because I could just find a map in the TV show. This was the best we could find.</a:t>
            </a:r>
          </a:p>
        </p:txBody>
      </p:sp>
    </p:spTree>
    <p:extLst>
      <p:ext uri="{BB962C8B-B14F-4D97-AF65-F5344CB8AC3E}">
        <p14:creationId xmlns:p14="http://schemas.microsoft.com/office/powerpoint/2010/main" val="4002781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0B25A391-FD05-4870-911D-6F602F3F5870}" type="slidenum">
              <a:rPr lang="en-US" smtClean="0"/>
              <a:pPr/>
              <a:t>33</a:t>
            </a:fld>
            <a:endParaRPr lang="en-US" smtClean="0"/>
          </a:p>
        </p:txBody>
      </p:sp>
      <p:sp>
        <p:nvSpPr>
          <p:cNvPr id="13107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075648C-396B-4AD5-AB28-2258074B5045}" type="slidenum">
              <a:rPr lang="en-US" sz="1200">
                <a:latin typeface="Times New Roman" pitchFamily="18" charset="0"/>
              </a:rPr>
              <a:pPr algn="r"/>
              <a:t>33</a:t>
            </a:fld>
            <a:endParaRPr lang="en-US" sz="1200">
              <a:latin typeface="Times New Roman" pitchFamily="18" charset="0"/>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xfrm>
            <a:off x="685800" y="4343400"/>
            <a:ext cx="5486400" cy="4114800"/>
          </a:xfrm>
          <a:noFill/>
          <a:ln/>
        </p:spPr>
        <p:txBody>
          <a:bodyPr/>
          <a:lstStyle/>
          <a:p>
            <a:pPr eaLnBrk="1" hangingPunct="1"/>
            <a:r>
              <a:rPr lang="en-US" smtClean="0"/>
              <a:t>Art from Gracie Studios.</a:t>
            </a:r>
          </a:p>
        </p:txBody>
      </p:sp>
    </p:spTree>
    <p:extLst>
      <p:ext uri="{BB962C8B-B14F-4D97-AF65-F5344CB8AC3E}">
        <p14:creationId xmlns:p14="http://schemas.microsoft.com/office/powerpoint/2010/main" val="2103654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7613FC2-C935-4A4E-AA00-F177850ED489}" type="slidenum">
              <a:rPr lang="en-US" smtClean="0"/>
              <a:pPr/>
              <a:t>34</a:t>
            </a:fld>
            <a:endParaRPr lang="en-US" smtClean="0"/>
          </a:p>
        </p:txBody>
      </p:sp>
      <p:sp>
        <p:nvSpPr>
          <p:cNvPr id="1320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EA063F9-A01E-4E5C-BFAA-7E1F3B560B00}" type="slidenum">
              <a:rPr lang="en-US" sz="1200">
                <a:latin typeface="Times New Roman" pitchFamily="18" charset="0"/>
              </a:rPr>
              <a:pPr algn="r"/>
              <a:t>34</a:t>
            </a:fld>
            <a:endParaRPr lang="en-US" sz="1200">
              <a:latin typeface="Times New Roman" pitchFamily="18" charset="0"/>
            </a:endParaRP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xfrm>
            <a:off x="685800" y="4343400"/>
            <a:ext cx="5486400" cy="4114800"/>
          </a:xfrm>
          <a:noFill/>
          <a:ln/>
        </p:spPr>
        <p:txBody>
          <a:bodyPr/>
          <a:lstStyle/>
          <a:p>
            <a:pPr eaLnBrk="1" hangingPunct="1"/>
            <a:r>
              <a:rPr lang="en-US" smtClean="0"/>
              <a:t>So we made a cardboard model that took up the whole table in the design area.</a:t>
            </a:r>
          </a:p>
        </p:txBody>
      </p:sp>
    </p:spTree>
    <p:extLst>
      <p:ext uri="{BB962C8B-B14F-4D97-AF65-F5344CB8AC3E}">
        <p14:creationId xmlns:p14="http://schemas.microsoft.com/office/powerpoint/2010/main" val="2280128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7613FC2-C935-4A4E-AA00-F177850ED489}" type="slidenum">
              <a:rPr lang="en-US" smtClean="0"/>
              <a:pPr/>
              <a:t>35</a:t>
            </a:fld>
            <a:endParaRPr lang="en-US" smtClean="0"/>
          </a:p>
        </p:txBody>
      </p:sp>
      <p:sp>
        <p:nvSpPr>
          <p:cNvPr id="1320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EA063F9-A01E-4E5C-BFAA-7E1F3B560B00}" type="slidenum">
              <a:rPr lang="en-US" sz="1200">
                <a:latin typeface="Times New Roman" pitchFamily="18" charset="0"/>
              </a:rPr>
              <a:pPr algn="r"/>
              <a:t>35</a:t>
            </a:fld>
            <a:endParaRPr lang="en-US" sz="1200">
              <a:latin typeface="Times New Roman" pitchFamily="18" charset="0"/>
            </a:endParaRPr>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I consider this a one-page design, even though it is technically on a table, not a page. But it meets all the requirements. No pages to turn, not a lot of text to read, hard to ignore.</a:t>
            </a:r>
          </a:p>
        </p:txBody>
      </p:sp>
    </p:spTree>
    <p:extLst>
      <p:ext uri="{BB962C8B-B14F-4D97-AF65-F5344CB8AC3E}">
        <p14:creationId xmlns:p14="http://schemas.microsoft.com/office/powerpoint/2010/main" val="2610456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“skeleton” for Springfield.</a:t>
            </a:r>
            <a:r>
              <a:rPr lang="en-US" baseline="0" dirty="0" smtClean="0"/>
              <a:t> Once we had all agreed on the high-level structure we could begin working on the details.</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36</a:t>
            </a:fld>
            <a:endParaRPr lang="en-US" dirty="0"/>
          </a:p>
        </p:txBody>
      </p:sp>
    </p:spTree>
    <p:extLst>
      <p:ext uri="{BB962C8B-B14F-4D97-AF65-F5344CB8AC3E}">
        <p14:creationId xmlns:p14="http://schemas.microsoft.com/office/powerpoint/2010/main" val="302848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FA7B0590-629E-49D2-8204-A083A9BAACA5}" type="slidenum">
              <a:rPr lang="en-US" smtClean="0"/>
              <a:pPr/>
              <a:t>37</a:t>
            </a:fld>
            <a:endParaRPr lang="en-US" smtClean="0"/>
          </a:p>
        </p:txBody>
      </p:sp>
      <p:sp>
        <p:nvSpPr>
          <p:cNvPr id="1341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AC3D0FD-C00D-4C5E-B174-EEFCCBBC3A30}" type="slidenum">
              <a:rPr lang="en-US" sz="1200">
                <a:latin typeface="Times New Roman" pitchFamily="18" charset="0"/>
              </a:rPr>
              <a:pPr algn="r"/>
              <a:t>37</a:t>
            </a:fld>
            <a:endParaRPr lang="en-US" sz="1200">
              <a:latin typeface="Times New Roman" pitchFamily="18" charset="0"/>
            </a:endParaRPr>
          </a:p>
        </p:txBody>
      </p:sp>
      <p:sp>
        <p:nvSpPr>
          <p:cNvPr id="134148" name="Rectangle 2"/>
          <p:cNvSpPr>
            <a:spLocks noGrp="1" noRot="1" noChangeAspect="1" noChangeArrowheads="1" noTextEdit="1"/>
          </p:cNvSpPr>
          <p:nvPr>
            <p:ph type="sldImg"/>
          </p:nvPr>
        </p:nvSpPr>
        <p:spPr>
          <a:ln/>
        </p:spPr>
      </p:sp>
      <p:sp>
        <p:nvSpPr>
          <p:cNvPr id="134149"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Over time the diagram evolves and gets refined.</a:t>
            </a:r>
          </a:p>
        </p:txBody>
      </p:sp>
    </p:spTree>
    <p:extLst>
      <p:ext uri="{BB962C8B-B14F-4D97-AF65-F5344CB8AC3E}">
        <p14:creationId xmlns:p14="http://schemas.microsoft.com/office/powerpoint/2010/main" val="3547497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4399CA9B-CA3B-4064-99DE-611AF5570964}" type="slidenum">
              <a:rPr lang="en-US" smtClean="0"/>
              <a:pPr/>
              <a:t>38</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The detailed</a:t>
            </a:r>
            <a:r>
              <a:rPr lang="en-US" baseline="0" dirty="0" smtClean="0"/>
              <a:t> plans are used for many different purposes. This one shows the choreography of a boss battle with “Lard Lad”.</a:t>
            </a:r>
          </a:p>
          <a:p>
            <a:pPr eaLnBrk="1" hangingPunct="1"/>
            <a:endParaRPr lang="en-US" dirty="0" smtClean="0"/>
          </a:p>
        </p:txBody>
      </p:sp>
    </p:spTree>
    <p:extLst>
      <p:ext uri="{BB962C8B-B14F-4D97-AF65-F5344CB8AC3E}">
        <p14:creationId xmlns:p14="http://schemas.microsoft.com/office/powerpoint/2010/main" val="2784284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96EBD62D-94F1-4AF9-9E59-B896526C0FAC}" type="slidenum">
              <a:rPr lang="en-US" smtClean="0"/>
              <a:pPr/>
              <a:t>39</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This one shows how</a:t>
            </a:r>
            <a:r>
              <a:rPr lang="en-US" baseline="0" dirty="0" smtClean="0"/>
              <a:t> beers are hidden around Springfield by difficulty and time.</a:t>
            </a:r>
          </a:p>
          <a:p>
            <a:pPr eaLnBrk="1" hangingPunct="1"/>
            <a:endParaRPr lang="en-US" dirty="0" smtClean="0"/>
          </a:p>
        </p:txBody>
      </p:sp>
    </p:spTree>
    <p:extLst>
      <p:ext uri="{BB962C8B-B14F-4D97-AF65-F5344CB8AC3E}">
        <p14:creationId xmlns:p14="http://schemas.microsoft.com/office/powerpoint/2010/main" val="367296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0D348A-E5AC-4DC2-B0C3-A53C9EA0D746}" type="slidenum">
              <a:rPr lang="en-US" smtClean="0"/>
              <a:pPr/>
              <a:t>4</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 idea was that you could start with a standardized outline and fill in the blanks. The design is finished when the document is complete. There were many talks at GDC about the best outlines and formats to use.</a:t>
            </a:r>
          </a:p>
        </p:txBody>
      </p:sp>
    </p:spTree>
    <p:extLst>
      <p:ext uri="{BB962C8B-B14F-4D97-AF65-F5344CB8AC3E}">
        <p14:creationId xmlns:p14="http://schemas.microsoft.com/office/powerpoint/2010/main" val="4072769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73D6288-72AC-4DBE-8135-289867022EFF}" type="slidenum">
              <a:rPr lang="en-US" smtClean="0"/>
              <a:pPr/>
              <a:t>40</a:t>
            </a:fld>
            <a:endParaRPr lang="en-US" smtClean="0"/>
          </a:p>
        </p:txBody>
      </p:sp>
      <p:sp>
        <p:nvSpPr>
          <p:cNvPr id="13721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269109-4D38-4DD3-83F2-157A3F40E583}" type="slidenum">
              <a:rPr lang="en-US" sz="1200">
                <a:latin typeface="Times New Roman" pitchFamily="18" charset="0"/>
              </a:rPr>
              <a:pPr algn="r"/>
              <a:t>40</a:t>
            </a:fld>
            <a:endParaRPr lang="en-US" sz="1200">
              <a:latin typeface="Times New Roman" pitchFamily="18" charset="0"/>
            </a:endParaRPr>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xfrm>
            <a:off x="685800" y="4343400"/>
            <a:ext cx="5486400" cy="4114800"/>
          </a:xfrm>
          <a:noFill/>
          <a:ln/>
        </p:spPr>
        <p:txBody>
          <a:bodyPr/>
          <a:lstStyle/>
          <a:p>
            <a:pPr eaLnBrk="1" hangingPunct="1"/>
            <a:r>
              <a:rPr lang="en-US" dirty="0" smtClean="0"/>
              <a:t>Eventually I transfer everything into Illustrator and print out posters to hang around the office</a:t>
            </a:r>
            <a:r>
              <a:rPr lang="en-US" dirty="0" smtClean="0"/>
              <a:t>.</a:t>
            </a:r>
            <a:endParaRPr lang="en-US" dirty="0" smtClean="0"/>
          </a:p>
        </p:txBody>
      </p:sp>
    </p:spTree>
    <p:extLst>
      <p:ext uri="{BB962C8B-B14F-4D97-AF65-F5344CB8AC3E}">
        <p14:creationId xmlns:p14="http://schemas.microsoft.com/office/powerpoint/2010/main" val="1246817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it may not look much</a:t>
            </a:r>
            <a:r>
              <a:rPr lang="en-US" baseline="0" dirty="0" smtClean="0"/>
              <a:t> like this diagram, if you compare the two you can see that the underlying structure never changed.</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41</a:t>
            </a:fld>
            <a:endParaRPr lang="en-US" dirty="0"/>
          </a:p>
        </p:txBody>
      </p:sp>
    </p:spTree>
    <p:extLst>
      <p:ext uri="{BB962C8B-B14F-4D97-AF65-F5344CB8AC3E}">
        <p14:creationId xmlns:p14="http://schemas.microsoft.com/office/powerpoint/2010/main" val="1212513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73D6288-72AC-4DBE-8135-289867022EFF}" type="slidenum">
              <a:rPr lang="en-US" smtClean="0"/>
              <a:pPr/>
              <a:t>42</a:t>
            </a:fld>
            <a:endParaRPr lang="en-US" smtClean="0"/>
          </a:p>
        </p:txBody>
      </p:sp>
      <p:sp>
        <p:nvSpPr>
          <p:cNvPr id="13721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269109-4D38-4DD3-83F2-157A3F40E583}" type="slidenum">
              <a:rPr lang="en-US" sz="1200">
                <a:latin typeface="Times New Roman" pitchFamily="18" charset="0"/>
              </a:rPr>
              <a:pPr algn="r"/>
              <a:t>42</a:t>
            </a:fld>
            <a:endParaRPr lang="en-US" sz="1200">
              <a:latin typeface="Times New Roman" pitchFamily="18" charset="0"/>
            </a:endParaRPr>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xfrm>
            <a:off x="685800" y="4343400"/>
            <a:ext cx="5486400" cy="4114800"/>
          </a:xfrm>
          <a:noFill/>
          <a:ln/>
        </p:spPr>
        <p:txBody>
          <a:bodyPr/>
          <a:lstStyle/>
          <a:p>
            <a:pPr eaLnBrk="1" hangingPunct="1"/>
            <a:endParaRPr lang="en-US" dirty="0" smtClean="0"/>
          </a:p>
        </p:txBody>
      </p:sp>
    </p:spTree>
    <p:extLst>
      <p:ext uri="{BB962C8B-B14F-4D97-AF65-F5344CB8AC3E}">
        <p14:creationId xmlns:p14="http://schemas.microsoft.com/office/powerpoint/2010/main" val="3699107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needed plans</a:t>
            </a:r>
            <a:r>
              <a:rPr lang="en-US" baseline="0" dirty="0" smtClean="0"/>
              <a:t> for all of the interior locations in Springfield.</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43</a:t>
            </a:fld>
            <a:endParaRPr lang="en-US" dirty="0"/>
          </a:p>
        </p:txBody>
      </p:sp>
    </p:spTree>
    <p:extLst>
      <p:ext uri="{BB962C8B-B14F-4D97-AF65-F5344CB8AC3E}">
        <p14:creationId xmlns:p14="http://schemas.microsoft.com/office/powerpoint/2010/main" val="2489446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all wen</a:t>
            </a:r>
            <a:r>
              <a:rPr lang="en-US" baseline="0" dirty="0" smtClean="0"/>
              <a:t>t on a giant poster as callouts on the main map.</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46</a:t>
            </a:fld>
            <a:endParaRPr lang="en-US" dirty="0"/>
          </a:p>
        </p:txBody>
      </p:sp>
    </p:spTree>
    <p:extLst>
      <p:ext uri="{BB962C8B-B14F-4D97-AF65-F5344CB8AC3E}">
        <p14:creationId xmlns:p14="http://schemas.microsoft.com/office/powerpoint/2010/main" val="952510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47</a:t>
            </a:fld>
            <a:endParaRPr lang="en-US" dirty="0"/>
          </a:p>
        </p:txBody>
      </p:sp>
    </p:spTree>
    <p:extLst>
      <p:ext uri="{BB962C8B-B14F-4D97-AF65-F5344CB8AC3E}">
        <p14:creationId xmlns:p14="http://schemas.microsoft.com/office/powerpoint/2010/main" val="3854363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D678A1B-C23F-489C-9E36-9ADA632E6D2F}" type="slidenum">
              <a:rPr lang="en-US" smtClean="0"/>
              <a:pPr/>
              <a:t>48</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b="1" dirty="0" smtClean="0"/>
              <a:t>Creating a One Page Design</a:t>
            </a:r>
          </a:p>
          <a:p>
            <a:pPr eaLnBrk="1" hangingPunct="1"/>
            <a:endParaRPr lang="en-US" b="1" dirty="0" smtClean="0"/>
          </a:p>
        </p:txBody>
      </p:sp>
    </p:spTree>
    <p:extLst>
      <p:ext uri="{BB962C8B-B14F-4D97-AF65-F5344CB8AC3E}">
        <p14:creationId xmlns:p14="http://schemas.microsoft.com/office/powerpoint/2010/main" val="4141588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38156CB5-8342-4193-82BD-E91104212F77}" type="slidenum">
              <a:rPr lang="en-US" smtClean="0"/>
              <a:pPr/>
              <a:t>49</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dirty="0" smtClean="0"/>
              <a:t>This was</a:t>
            </a:r>
            <a:r>
              <a:rPr lang="en-US" baseline="0" dirty="0" smtClean="0"/>
              <a:t> the first pitch diagram for the “Galactic Adventures” expansion for Spore.</a:t>
            </a:r>
            <a:endParaRPr lang="en-US" dirty="0" smtClean="0"/>
          </a:p>
        </p:txBody>
      </p:sp>
    </p:spTree>
    <p:extLst>
      <p:ext uri="{BB962C8B-B14F-4D97-AF65-F5344CB8AC3E}">
        <p14:creationId xmlns:p14="http://schemas.microsoft.com/office/powerpoint/2010/main" val="3828462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9721CBD-D05C-41F9-906B-1011DED266FC}" type="slidenum">
              <a:rPr lang="en-US" smtClean="0"/>
              <a:pPr/>
              <a:t>50</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Here is a paper prototype we</a:t>
            </a:r>
            <a:r>
              <a:rPr lang="en-US" baseline="0" dirty="0" smtClean="0"/>
              <a:t> used to help understand how the UI might work.</a:t>
            </a:r>
          </a:p>
          <a:p>
            <a:pPr eaLnBrk="1" hangingPunct="1"/>
            <a:endParaRPr lang="en-US" dirty="0" smtClean="0"/>
          </a:p>
        </p:txBody>
      </p:sp>
    </p:spTree>
    <p:extLst>
      <p:ext uri="{BB962C8B-B14F-4D97-AF65-F5344CB8AC3E}">
        <p14:creationId xmlns:p14="http://schemas.microsoft.com/office/powerpoint/2010/main" val="6503481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205BDEE4-598B-4196-A651-01FFBC8342D7}" type="slidenum">
              <a:rPr lang="en-US" smtClean="0"/>
              <a:pPr/>
              <a:t>51</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dirty="0" smtClean="0"/>
              <a:t>This</a:t>
            </a:r>
            <a:r>
              <a:rPr lang="en-US" baseline="0" dirty="0" smtClean="0"/>
              <a:t> is the final flow chart showing how all the systems work together.</a:t>
            </a:r>
          </a:p>
          <a:p>
            <a:pPr eaLnBrk="1" hangingPunct="1"/>
            <a:endParaRPr lang="en-US" dirty="0" smtClean="0"/>
          </a:p>
        </p:txBody>
      </p:sp>
    </p:spTree>
    <p:extLst>
      <p:ext uri="{BB962C8B-B14F-4D97-AF65-F5344CB8AC3E}">
        <p14:creationId xmlns:p14="http://schemas.microsoft.com/office/powerpoint/2010/main" val="114677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7DCDB23-13A5-4119-87CB-943EA8DCFE69}" type="slidenum">
              <a:rPr lang="en-US" smtClean="0"/>
              <a:pPr/>
              <a:t>5</a:t>
            </a:fld>
            <a:endParaRPr lang="en-US" smtClean="0"/>
          </a:p>
        </p:txBody>
      </p:sp>
      <p:sp>
        <p:nvSpPr>
          <p:cNvPr id="10649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8D7D9C-806F-4475-9123-A05B3999756E}" type="slidenum">
              <a:rPr lang="en-US" sz="1200">
                <a:latin typeface="Times New Roman" pitchFamily="18" charset="0"/>
              </a:rPr>
              <a:pPr algn="r"/>
              <a:t>5</a:t>
            </a:fld>
            <a:endParaRPr lang="en-US" sz="1200">
              <a:latin typeface="Times New Roman" pitchFamily="18" charset="0"/>
            </a:endParaRPr>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p:spPr>
        <p:txBody>
          <a:bodyPr/>
          <a:lstStyle/>
          <a:p>
            <a:pPr eaLnBrk="1" hangingPunct="1"/>
            <a:r>
              <a:rPr lang="en-US" b="1" smtClean="0"/>
              <a:t>Creature Ball</a:t>
            </a:r>
          </a:p>
          <a:p>
            <a:pPr eaLnBrk="1" hangingPunct="1"/>
            <a:r>
              <a:rPr lang="en-US" smtClean="0"/>
              <a:t>I wanted to use the company’s technology to make video games, so my first design documents followed a similar format.</a:t>
            </a:r>
          </a:p>
          <a:p>
            <a:pPr eaLnBrk="1" hangingPunct="1"/>
            <a:r>
              <a:rPr lang="en-US" smtClean="0"/>
              <a:t>Needless to say, it didn’t take me long to realize that this type of document was not inspiring people. </a:t>
            </a:r>
          </a:p>
        </p:txBody>
      </p:sp>
    </p:spTree>
    <p:extLst>
      <p:ext uri="{BB962C8B-B14F-4D97-AF65-F5344CB8AC3E}">
        <p14:creationId xmlns:p14="http://schemas.microsoft.com/office/powerpoint/2010/main" val="1130285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42027D1-928C-4582-993D-73B06BBED209}" type="slidenum">
              <a:rPr lang="en-US" smtClean="0"/>
              <a:pPr/>
              <a:t>52</a:t>
            </a:fld>
            <a:endParaRPr lang="en-US" smtClean="0"/>
          </a:p>
        </p:txBody>
      </p:sp>
      <p:sp>
        <p:nvSpPr>
          <p:cNvPr id="177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96E968-B675-418F-B1D9-9A36E0BC36F7}" type="slidenum">
              <a:rPr lang="en-US" sz="1200">
                <a:latin typeface="Times New Roman" pitchFamily="18" charset="0"/>
              </a:rPr>
              <a:pPr algn="r"/>
              <a:t>52</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pPr eaLnBrk="1" hangingPunct="1"/>
            <a:r>
              <a:rPr lang="en-US" dirty="0" smtClean="0"/>
              <a:t>Each level had its</a:t>
            </a:r>
            <a:r>
              <a:rPr lang="en-US" baseline="0" dirty="0" smtClean="0"/>
              <a:t> own detail page…</a:t>
            </a:r>
            <a:endParaRPr lang="en-US" dirty="0" smtClean="0"/>
          </a:p>
        </p:txBody>
      </p:sp>
    </p:spTree>
    <p:extLst>
      <p:ext uri="{BB962C8B-B14F-4D97-AF65-F5344CB8AC3E}">
        <p14:creationId xmlns:p14="http://schemas.microsoft.com/office/powerpoint/2010/main" val="3883683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2ABA2FF-2AF4-4F74-A782-8B103ED0C55B}" type="slidenum">
              <a:rPr lang="en-US" smtClean="0"/>
              <a:pPr/>
              <a:t>53</a:t>
            </a:fld>
            <a:endParaRPr lang="en-US" smtClean="0"/>
          </a:p>
        </p:txBody>
      </p:sp>
      <p:sp>
        <p:nvSpPr>
          <p:cNvPr id="1761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E3493E0-5FF8-451D-B49F-25944142332E}" type="slidenum">
              <a:rPr lang="en-US" sz="1200">
                <a:latin typeface="Times New Roman" pitchFamily="18" charset="0"/>
              </a:rPr>
              <a:pPr algn="r"/>
              <a:t>53</a:t>
            </a:fld>
            <a:endParaRPr lang="en-US" sz="1200">
              <a:latin typeface="Times New Roman" pitchFamily="18" charset="0"/>
            </a:endParaRPr>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p:spPr>
        <p:txBody>
          <a:bodyPr/>
          <a:lstStyle/>
          <a:p>
            <a:pPr eaLnBrk="1" hangingPunct="1"/>
            <a:r>
              <a:rPr lang="en-US" dirty="0" smtClean="0"/>
              <a:t>…which were hung on the wall</a:t>
            </a:r>
            <a:r>
              <a:rPr lang="en-US" baseline="0" dirty="0" smtClean="0"/>
              <a:t> as </a:t>
            </a:r>
            <a:r>
              <a:rPr lang="en-US" dirty="0" smtClean="0"/>
              <a:t>24 </a:t>
            </a:r>
            <a:r>
              <a:rPr lang="en-US" dirty="0" smtClean="0"/>
              <a:t>one-page </a:t>
            </a:r>
            <a:r>
              <a:rPr lang="en-US" dirty="0" smtClean="0"/>
              <a:t>adventures.</a:t>
            </a:r>
            <a:endParaRPr lang="en-US" dirty="0" smtClean="0"/>
          </a:p>
        </p:txBody>
      </p:sp>
    </p:spTree>
    <p:extLst>
      <p:ext uri="{BB962C8B-B14F-4D97-AF65-F5344CB8AC3E}">
        <p14:creationId xmlns:p14="http://schemas.microsoft.com/office/powerpoint/2010/main" val="19989721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6A15C6A8-53A2-45E3-BD8B-9378F0186E02}" type="slidenum">
              <a:rPr lang="en-US" smtClean="0"/>
              <a:pPr/>
              <a:t>54</a:t>
            </a:fld>
            <a:endParaRPr lang="en-US" smtClean="0"/>
          </a:p>
        </p:txBody>
      </p:sp>
      <p:sp>
        <p:nvSpPr>
          <p:cNvPr id="1587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D088F2A-AA9D-4D43-AC28-D1AB984E0493}" type="slidenum">
              <a:rPr lang="en-US" sz="1200">
                <a:latin typeface="Times New Roman" pitchFamily="18" charset="0"/>
              </a:rPr>
              <a:pPr algn="r"/>
              <a:t>54</a:t>
            </a:fld>
            <a:endParaRPr lang="en-US" sz="1200">
              <a:latin typeface="Times New Roman" pitchFamily="18" charset="0"/>
            </a:endParaRP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p:spPr>
        <p:txBody>
          <a:bodyPr/>
          <a:lstStyle/>
          <a:p>
            <a:pPr eaLnBrk="1" hangingPunct="1"/>
            <a:r>
              <a:rPr lang="en-US" b="1" smtClean="0"/>
              <a:t>Basic format</a:t>
            </a:r>
          </a:p>
          <a:p>
            <a:pPr eaLnBrk="1" hangingPunct="1"/>
            <a:r>
              <a:rPr lang="en-US" b="1" smtClean="0"/>
              <a:t>Slide</a:t>
            </a:r>
            <a:r>
              <a:rPr lang="en-US" smtClean="0"/>
              <a:t>: Iconic construction in steps </a:t>
            </a:r>
          </a:p>
          <a:p>
            <a:pPr eaLnBrk="1" hangingPunct="1"/>
            <a:r>
              <a:rPr lang="en-US" smtClean="0"/>
              <a:t>Central information, in the form of an illustration</a:t>
            </a:r>
          </a:p>
          <a:p>
            <a:pPr eaLnBrk="1" hangingPunct="1"/>
            <a:r>
              <a:rPr lang="en-US" smtClean="0"/>
              <a:t>Text call-outs around the illustration</a:t>
            </a:r>
          </a:p>
          <a:p>
            <a:pPr eaLnBrk="1" hangingPunct="1"/>
            <a:r>
              <a:rPr lang="en-US" smtClean="0"/>
              <a:t>Think of the callouts as mini-illustrations if possible</a:t>
            </a:r>
          </a:p>
          <a:p>
            <a:pPr eaLnBrk="1" hangingPunct="1"/>
            <a:r>
              <a:rPr lang="en-US" smtClean="0"/>
              <a:t>Pay attention to the size of things. Make important things bigger.</a:t>
            </a:r>
          </a:p>
          <a:p>
            <a:pPr eaLnBrk="1" hangingPunct="1"/>
            <a:r>
              <a:rPr lang="en-US" smtClean="0"/>
              <a:t>Start out at letter size, then work up to legal, 11 x 17, and posters.</a:t>
            </a:r>
          </a:p>
        </p:txBody>
      </p:sp>
    </p:spTree>
    <p:extLst>
      <p:ext uri="{BB962C8B-B14F-4D97-AF65-F5344CB8AC3E}">
        <p14:creationId xmlns:p14="http://schemas.microsoft.com/office/powerpoint/2010/main" val="4120472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4EBB3E5-8655-4D69-A76B-DC05C6C08F61}" type="slidenum">
              <a:rPr lang="en-US" smtClean="0"/>
              <a:pPr/>
              <a:t>55</a:t>
            </a:fld>
            <a:endParaRPr lang="en-US" smtClean="0"/>
          </a:p>
        </p:txBody>
      </p:sp>
      <p:sp>
        <p:nvSpPr>
          <p:cNvPr id="1597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6CD0EC1-DF49-428B-9FCD-542353984DC6}" type="slidenum">
              <a:rPr lang="en-US" sz="1200">
                <a:latin typeface="Times New Roman" pitchFamily="18" charset="0"/>
              </a:rPr>
              <a:pPr algn="r"/>
              <a:t>55</a:t>
            </a:fld>
            <a:endParaRPr lang="en-US" sz="1200">
              <a:latin typeface="Times New Roman" pitchFamily="18" charset="0"/>
            </a:endParaRP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p:spPr>
        <p:txBody>
          <a:bodyPr/>
          <a:lstStyle/>
          <a:p>
            <a:pPr eaLnBrk="1" hangingPunct="1"/>
            <a:r>
              <a:rPr lang="en-US" b="1" smtClean="0"/>
              <a:t>Tools and Software</a:t>
            </a:r>
          </a:p>
          <a:p>
            <a:pPr eaLnBrk="1" hangingPunct="1"/>
            <a:r>
              <a:rPr lang="en-US" smtClean="0"/>
              <a:t>You will want to use a vector illustration program like Adobe Illustrator.</a:t>
            </a:r>
          </a:p>
          <a:p>
            <a:pPr eaLnBrk="1" hangingPunct="1"/>
            <a:r>
              <a:rPr lang="en-US" smtClean="0"/>
              <a:t>File size is small</a:t>
            </a:r>
          </a:p>
          <a:p>
            <a:pPr eaLnBrk="1" hangingPunct="1"/>
            <a:r>
              <a:rPr lang="en-US" smtClean="0"/>
              <a:t>Forces you to be concise</a:t>
            </a:r>
          </a:p>
          <a:p>
            <a:pPr eaLnBrk="1" hangingPunct="1"/>
            <a:r>
              <a:rPr lang="en-US" smtClean="0"/>
              <a:t>Need to be able to put text wherever you want</a:t>
            </a:r>
          </a:p>
          <a:p>
            <a:pPr eaLnBrk="1" hangingPunct="1"/>
            <a:r>
              <a:rPr lang="en-US" smtClean="0"/>
              <a:t>Mathematical description gives perfect resolution for your printer.</a:t>
            </a:r>
          </a:p>
          <a:p>
            <a:pPr eaLnBrk="1" hangingPunct="1"/>
            <a:r>
              <a:rPr lang="en-US" smtClean="0"/>
              <a:t>Can export as JPG, Flash or PDF for the wiki.</a:t>
            </a:r>
          </a:p>
        </p:txBody>
      </p:sp>
    </p:spTree>
    <p:extLst>
      <p:ext uri="{BB962C8B-B14F-4D97-AF65-F5344CB8AC3E}">
        <p14:creationId xmlns:p14="http://schemas.microsoft.com/office/powerpoint/2010/main" val="2808961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1373DA03-22D5-4A8A-980E-3C32294465FE}" type="slidenum">
              <a:rPr lang="en-US" smtClean="0"/>
              <a:pPr/>
              <a:t>56</a:t>
            </a:fld>
            <a:endParaRPr lang="en-US" smtClean="0"/>
          </a:p>
        </p:txBody>
      </p:sp>
      <p:sp>
        <p:nvSpPr>
          <p:cNvPr id="16077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5B178ED-1EE8-4EEC-B416-3C15D5832543}" type="slidenum">
              <a:rPr lang="en-US" sz="1200">
                <a:latin typeface="Times New Roman" pitchFamily="18" charset="0"/>
              </a:rPr>
              <a:pPr algn="r"/>
              <a:t>56</a:t>
            </a:fld>
            <a:endParaRPr lang="en-US" sz="1200">
              <a:latin typeface="Times New Roman" pitchFamily="18" charset="0"/>
            </a:endParaRPr>
          </a:p>
        </p:txBody>
      </p:sp>
      <p:sp>
        <p:nvSpPr>
          <p:cNvPr id="160772" name="Rectangle 2"/>
          <p:cNvSpPr>
            <a:spLocks noGrp="1" noRot="1" noChangeAspect="1" noChangeArrowheads="1" noTextEdit="1"/>
          </p:cNvSpPr>
          <p:nvPr>
            <p:ph type="sldImg"/>
          </p:nvPr>
        </p:nvSpPr>
        <p:spPr>
          <a:ln/>
        </p:spPr>
      </p:sp>
      <p:sp>
        <p:nvSpPr>
          <p:cNvPr id="160773" name="Rectangle 3"/>
          <p:cNvSpPr>
            <a:spLocks noGrp="1" noChangeArrowheads="1"/>
          </p:cNvSpPr>
          <p:nvPr>
            <p:ph type="body" idx="1"/>
          </p:nvPr>
        </p:nvSpPr>
        <p:spPr>
          <a:noFill/>
          <a:ln/>
        </p:spPr>
        <p:txBody>
          <a:bodyPr/>
          <a:lstStyle/>
          <a:p>
            <a:pPr eaLnBrk="1" hangingPunct="1"/>
            <a:r>
              <a:rPr lang="en-US" b="1" smtClean="0"/>
              <a:t>Slide</a:t>
            </a:r>
            <a:r>
              <a:rPr lang="en-US" smtClean="0"/>
              <a:t>: Creature Keeper types</a:t>
            </a:r>
          </a:p>
          <a:p>
            <a:pPr eaLnBrk="1" hangingPunct="1"/>
            <a:r>
              <a:rPr lang="en-US" smtClean="0"/>
              <a:t>This diagram shows how traits would combine to give a pet different skills.</a:t>
            </a:r>
            <a:endParaRPr lang="en-US" b="1" smtClean="0"/>
          </a:p>
        </p:txBody>
      </p:sp>
    </p:spTree>
    <p:extLst>
      <p:ext uri="{BB962C8B-B14F-4D97-AF65-F5344CB8AC3E}">
        <p14:creationId xmlns:p14="http://schemas.microsoft.com/office/powerpoint/2010/main" val="3143071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855DA98-B0AC-4DE4-B133-B4DBC6B07679}" type="slidenum">
              <a:rPr lang="en-US" smtClean="0"/>
              <a:pPr/>
              <a:t>57</a:t>
            </a:fld>
            <a:endParaRPr lang="en-US" smtClean="0"/>
          </a:p>
        </p:txBody>
      </p:sp>
      <p:sp>
        <p:nvSpPr>
          <p:cNvPr id="1617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F6A2D2-EDE4-46DB-9FDC-8140EE5C52B5}" type="slidenum">
              <a:rPr lang="en-US" sz="1200">
                <a:latin typeface="Times New Roman" pitchFamily="18" charset="0"/>
              </a:rPr>
              <a:pPr algn="r"/>
              <a:t>57</a:t>
            </a:fld>
            <a:endParaRPr lang="en-US" sz="1200">
              <a:latin typeface="Times New Roman" pitchFamily="18" charset="0"/>
            </a:endParaRP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p:spPr>
        <p:txBody>
          <a:bodyPr/>
          <a:lstStyle/>
          <a:p>
            <a:pPr eaLnBrk="1" hangingPunct="1"/>
            <a:r>
              <a:rPr lang="en-US" b="1" smtClean="0"/>
              <a:t>Flow Charts</a:t>
            </a:r>
            <a:endParaRPr lang="en-US" smtClean="0"/>
          </a:p>
          <a:p>
            <a:pPr eaLnBrk="1" hangingPunct="1"/>
            <a:r>
              <a:rPr lang="en-US" b="1" smtClean="0"/>
              <a:t>Slide</a:t>
            </a:r>
            <a:r>
              <a:rPr lang="en-US" smtClean="0"/>
              <a:t>: Creature Keeper training</a:t>
            </a:r>
          </a:p>
          <a:p>
            <a:pPr eaLnBrk="1" hangingPunct="1"/>
            <a:r>
              <a:rPr lang="en-US" smtClean="0"/>
              <a:t>Flow charts are particularly good at showing relationships between systems. But be careful…</a:t>
            </a:r>
          </a:p>
          <a:p>
            <a:pPr eaLnBrk="1" hangingPunct="1"/>
            <a:endParaRPr lang="en-US" b="1" smtClean="0"/>
          </a:p>
        </p:txBody>
      </p:sp>
    </p:spTree>
    <p:extLst>
      <p:ext uri="{BB962C8B-B14F-4D97-AF65-F5344CB8AC3E}">
        <p14:creationId xmlns:p14="http://schemas.microsoft.com/office/powerpoint/2010/main" val="3635300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58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0" dirty="0" smtClean="0">
                <a:latin typeface="Arial" pitchFamily="34" charset="0"/>
              </a:rPr>
              <a:t>Flow Charts</a:t>
            </a:r>
            <a:endParaRPr lang="en-US" sz="1000" b="1" i="0" dirty="0" smtClean="0">
              <a:latin typeface="Arial" pitchFamily="34" charset="0"/>
            </a:endParaRPr>
          </a:p>
          <a:p>
            <a:pPr eaLnBrk="1" hangingPunct="1"/>
            <a:r>
              <a:rPr lang="en-US" sz="1000" baseline="0" dirty="0" smtClean="0">
                <a:latin typeface="Arial" pitchFamily="34" charset="0"/>
              </a:rPr>
              <a:t>In SimCity every </a:t>
            </a:r>
            <a:r>
              <a:rPr lang="en-US" sz="1000" baseline="0" dirty="0" smtClean="0">
                <a:latin typeface="Arial" pitchFamily="34" charset="0"/>
              </a:rPr>
              <a:t>sim (or “agent”) is </a:t>
            </a:r>
            <a:r>
              <a:rPr lang="en-US" sz="1000" baseline="0" dirty="0" smtClean="0">
                <a:latin typeface="Arial" pitchFamily="34" charset="0"/>
              </a:rPr>
              <a:t>carrying </a:t>
            </a:r>
            <a:r>
              <a:rPr lang="en-US" sz="1000" baseline="0" dirty="0" smtClean="0">
                <a:latin typeface="Arial" pitchFamily="34" charset="0"/>
              </a:rPr>
              <a:t>information through the city as they go from one place to another.</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What you are looking at is a one-page design that was printed out and hung up for everyone to see. Notice how simple it is. It has one purpose: to educate the team on three vocabulary words—source, agent and sink—and the relationship between them. It was critical that everyone on the team understood this relationship because our entire game is based on this concept.</a:t>
            </a:r>
          </a:p>
          <a:p>
            <a:pPr eaLnBrk="1" hangingPunct="1"/>
            <a:endParaRPr lang="en-US" sz="1000" baseline="0" dirty="0" smtClean="0">
              <a:latin typeface="Arial" pitchFamily="34" charset="0"/>
            </a:endParaRPr>
          </a:p>
          <a:p>
            <a:pPr eaLnBrk="1" hangingPunct="1"/>
            <a:r>
              <a:rPr lang="en-US" sz="1000" baseline="0" dirty="0" smtClean="0">
                <a:latin typeface="Arial" pitchFamily="34" charset="0"/>
              </a:rPr>
              <a:t>Remember that your designs don’t need to be complex to be effective. They only need to be as complex as the idea you are trying to communicate.</a:t>
            </a:r>
          </a:p>
        </p:txBody>
      </p:sp>
    </p:spTree>
    <p:extLst>
      <p:ext uri="{BB962C8B-B14F-4D97-AF65-F5344CB8AC3E}">
        <p14:creationId xmlns:p14="http://schemas.microsoft.com/office/powerpoint/2010/main" val="4051617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Flow</a:t>
            </a:r>
            <a:r>
              <a:rPr lang="en-US" b="1" baseline="0" dirty="0" smtClean="0"/>
              <a:t> Charts</a:t>
            </a:r>
          </a:p>
          <a:p>
            <a:r>
              <a:rPr lang="en-US" b="0" baseline="0" dirty="0" smtClean="0"/>
              <a:t>Once the basic vocabulary is established we can use the primitives to illustrate higher level concepts.</a:t>
            </a:r>
          </a:p>
          <a:p>
            <a:endParaRPr lang="en-US" b="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59</a:t>
            </a:fld>
            <a:endParaRPr lang="en-US" dirty="0"/>
          </a:p>
        </p:txBody>
      </p:sp>
    </p:spTree>
    <p:extLst>
      <p:ext uri="{BB962C8B-B14F-4D97-AF65-F5344CB8AC3E}">
        <p14:creationId xmlns:p14="http://schemas.microsoft.com/office/powerpoint/2010/main" val="5574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3A741AA-383D-4A6F-A0BF-3F130FF01660}" type="slidenum">
              <a:rPr lang="en-US" smtClean="0"/>
              <a:pPr/>
              <a:t>60</a:t>
            </a:fld>
            <a:endParaRPr lang="en-US" smtClean="0"/>
          </a:p>
        </p:txBody>
      </p:sp>
      <p:sp>
        <p:nvSpPr>
          <p:cNvPr id="1638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C9D7CCA-2E02-46FE-8108-63F4A4084154}" type="slidenum">
              <a:rPr lang="en-US" sz="1200">
                <a:latin typeface="Times New Roman" pitchFamily="18" charset="0"/>
              </a:rPr>
              <a:pPr algn="r"/>
              <a:t>60</a:t>
            </a:fld>
            <a:endParaRPr lang="en-US" sz="1200">
              <a:latin typeface="Times New Roman" pitchFamily="18" charset="0"/>
            </a:endParaRPr>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p:spPr>
        <p:txBody>
          <a:bodyPr/>
          <a:lstStyle/>
          <a:p>
            <a:pPr eaLnBrk="1" hangingPunct="1"/>
            <a:r>
              <a:rPr lang="en-US" b="1" smtClean="0"/>
              <a:t>Timing Diagrams</a:t>
            </a:r>
          </a:p>
          <a:p>
            <a:pPr eaLnBrk="1" hangingPunct="1"/>
            <a:r>
              <a:rPr lang="en-US" smtClean="0"/>
              <a:t>Slide: Creature Keeper storyboard</a:t>
            </a:r>
          </a:p>
          <a:p>
            <a:pPr eaLnBrk="1" hangingPunct="1"/>
            <a:r>
              <a:rPr lang="en-US" smtClean="0"/>
              <a:t>A simpler form of a flow chart is a one-dimensional storyboard, which takes you from one scene to the next.</a:t>
            </a:r>
          </a:p>
          <a:p>
            <a:pPr eaLnBrk="1" hangingPunct="1"/>
            <a:endParaRPr lang="en-US" b="1" smtClean="0"/>
          </a:p>
        </p:txBody>
      </p:sp>
    </p:spTree>
    <p:extLst>
      <p:ext uri="{BB962C8B-B14F-4D97-AF65-F5344CB8AC3E}">
        <p14:creationId xmlns:p14="http://schemas.microsoft.com/office/powerpoint/2010/main" val="3411593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i="1" dirty="0" smtClean="0"/>
              <a:t>Region Timeline</a:t>
            </a:r>
            <a:endParaRPr lang="en-US" sz="1000" b="0" i="0" dirty="0" smtClean="0"/>
          </a:p>
          <a:p>
            <a:r>
              <a:rPr lang="en-US" sz="1000" b="0" i="0" dirty="0" smtClean="0"/>
              <a:t>This is one</a:t>
            </a:r>
            <a:r>
              <a:rPr lang="en-US" sz="1000" b="0" i="0" baseline="0" dirty="0" smtClean="0"/>
              <a:t> of my favorite diagrams from </a:t>
            </a:r>
            <a:r>
              <a:rPr lang="en-US" sz="1000" b="0" i="0" baseline="0" dirty="0" smtClean="0"/>
              <a:t>SimCity. </a:t>
            </a:r>
            <a:r>
              <a:rPr lang="en-US" sz="1000" b="0" i="0" baseline="0" dirty="0" smtClean="0"/>
              <a:t>It describes play patterns in more detail and how they change through time. I strongly believe that every game designer should make a timeline like this early in the development process. At this phase in the project we didn’t have exact timings figured out, but we can still approximate it by breaking up the </a:t>
            </a:r>
            <a:r>
              <a:rPr lang="en-US" sz="1000" b="0" i="0" baseline="0" dirty="0" err="1" smtClean="0"/>
              <a:t>gameplay</a:t>
            </a:r>
            <a:r>
              <a:rPr lang="en-US" sz="1000" b="0" i="0" baseline="0" dirty="0" smtClean="0"/>
              <a:t> into early, mid, late and end game phases. </a:t>
            </a:r>
          </a:p>
          <a:p>
            <a:endParaRPr lang="en-US" sz="1000" b="0" i="0" baseline="0" dirty="0" smtClean="0"/>
          </a:p>
          <a:p>
            <a:r>
              <a:rPr lang="en-US" sz="1000" b="0" i="0" baseline="0" dirty="0" smtClean="0"/>
              <a:t>Most games have a very linear structure, which means that it will be simpler to create a </a:t>
            </a:r>
            <a:r>
              <a:rPr lang="en-US" sz="1000" b="0" i="0" baseline="0" dirty="0" err="1" smtClean="0"/>
              <a:t>traditonal</a:t>
            </a:r>
            <a:r>
              <a:rPr lang="en-US" sz="1000" b="0" i="0" baseline="0" dirty="0" smtClean="0"/>
              <a:t> timeline. Unfortunately, there is no “right way” to play SimCity which made the process much more difficult. One timeline can’t represent the thousands of ways that a player can construct a city.</a:t>
            </a:r>
          </a:p>
          <a:p>
            <a:endParaRPr lang="en-US" sz="1000" b="0" i="0" baseline="0" dirty="0" smtClean="0"/>
          </a:p>
          <a:p>
            <a:r>
              <a:rPr lang="en-US" sz="1000" b="0" i="0" baseline="0" dirty="0" smtClean="0"/>
              <a:t>To get around that problem, I decided to show off two extreme cases as book ends. If we can understand the extremes then we can assume that most cities will be shades of these extremes in varying proportions</a:t>
            </a:r>
            <a:r>
              <a:rPr lang="en-US" sz="1000" b="0" i="0" baseline="0" dirty="0" smtClean="0"/>
              <a:t>.</a:t>
            </a:r>
            <a:endParaRPr lang="en-US" sz="1000" b="0" i="0"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61</a:t>
            </a:fld>
            <a:endParaRPr lang="en-US" dirty="0"/>
          </a:p>
        </p:txBody>
      </p:sp>
    </p:spTree>
    <p:extLst>
      <p:ext uri="{BB962C8B-B14F-4D97-AF65-F5344CB8AC3E}">
        <p14:creationId xmlns:p14="http://schemas.microsoft.com/office/powerpoint/2010/main" val="41860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48E8597-E437-4A1F-9967-A0806A6B3F97}" type="slidenum">
              <a:rPr lang="en-US" smtClean="0"/>
              <a:pPr/>
              <a:t>6</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b="1" smtClean="0"/>
              <a:t>Leisure Suit Larry Design Doc</a:t>
            </a:r>
          </a:p>
          <a:p>
            <a:pPr eaLnBrk="1" hangingPunct="1"/>
            <a:r>
              <a:rPr lang="en-US" smtClean="0"/>
              <a:t>A few of the 30 pages in from the design doc.</a:t>
            </a:r>
          </a:p>
        </p:txBody>
      </p:sp>
    </p:spTree>
    <p:extLst>
      <p:ext uri="{BB962C8B-B14F-4D97-AF65-F5344CB8AC3E}">
        <p14:creationId xmlns:p14="http://schemas.microsoft.com/office/powerpoint/2010/main" val="382904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62</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Garbage Flow</a:t>
            </a:r>
          </a:p>
          <a:p>
            <a:pPr eaLnBrk="1" hangingPunct="1"/>
            <a:r>
              <a:rPr lang="en-US" sz="1000" baseline="0" dirty="0" smtClean="0">
                <a:latin typeface="Arial" pitchFamily="34" charset="0"/>
              </a:rPr>
              <a:t>This one shows how agents might travel back and forth from work to the garbage dump. They put out their garbage in the morning and go to work. They pick up the garbage, take it back to the dump and burn it. Then they get paid and go back home. (Presumably to buy more garbage and repeat the cycle.)</a:t>
            </a:r>
          </a:p>
          <a:p>
            <a:pPr eaLnBrk="1" hangingPunct="1"/>
            <a:endParaRPr lang="en-US" sz="1000" baseline="0" dirty="0" smtClean="0">
              <a:latin typeface="Arial" pitchFamily="34" charset="0"/>
            </a:endParaRPr>
          </a:p>
          <a:p>
            <a:pPr eaLnBrk="1" hangingPunct="1"/>
            <a:endParaRPr lang="en-US" sz="1000" baseline="0" dirty="0" smtClean="0">
              <a:latin typeface="Arial" pitchFamily="34" charset="0"/>
            </a:endParaRPr>
          </a:p>
          <a:p>
            <a:pPr eaLnBrk="1" hangingPunct="1"/>
            <a:endParaRPr lang="en-US" sz="1000" baseline="0" dirty="0" smtClean="0">
              <a:latin typeface="Arial" pitchFamily="34" charset="0"/>
            </a:endParaRPr>
          </a:p>
        </p:txBody>
      </p:sp>
    </p:spTree>
    <p:extLst>
      <p:ext uri="{BB962C8B-B14F-4D97-AF65-F5344CB8AC3E}">
        <p14:creationId xmlns:p14="http://schemas.microsoft.com/office/powerpoint/2010/main" val="1180159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B03762B-128D-4010-907B-14577E2ADBF4}" type="slidenum">
              <a:rPr lang="en-US" smtClean="0"/>
              <a:pPr/>
              <a:t>63</a:t>
            </a:fld>
            <a:endParaRPr lang="en-US" smtClean="0"/>
          </a:p>
        </p:txBody>
      </p:sp>
      <p:sp>
        <p:nvSpPr>
          <p:cNvPr id="1648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0C47DFA-C90D-41B7-AEDB-40A359418E29}" type="slidenum">
              <a:rPr lang="en-US" sz="1200">
                <a:latin typeface="Times New Roman" pitchFamily="18" charset="0"/>
              </a:rPr>
              <a:pPr algn="r"/>
              <a:t>63</a:t>
            </a:fld>
            <a:endParaRPr lang="en-US" sz="1200">
              <a:latin typeface="Times New Roman" pitchFamily="18" charset="0"/>
            </a:endParaRPr>
          </a:p>
        </p:txBody>
      </p:sp>
      <p:sp>
        <p:nvSpPr>
          <p:cNvPr id="164868" name="Rectangle 2"/>
          <p:cNvSpPr>
            <a:spLocks noGrp="1" noRot="1" noChangeAspect="1" noChangeArrowheads="1" noTextEdit="1"/>
          </p:cNvSpPr>
          <p:nvPr>
            <p:ph type="sldImg"/>
          </p:nvPr>
        </p:nvSpPr>
        <p:spPr>
          <a:ln/>
        </p:spPr>
      </p:sp>
      <p:sp>
        <p:nvSpPr>
          <p:cNvPr id="164869" name="Rectangle 3"/>
          <p:cNvSpPr>
            <a:spLocks noGrp="1" noChangeArrowheads="1"/>
          </p:cNvSpPr>
          <p:nvPr>
            <p:ph type="body" idx="1"/>
          </p:nvPr>
        </p:nvSpPr>
        <p:spPr>
          <a:noFill/>
          <a:ln/>
        </p:spPr>
        <p:txBody>
          <a:bodyPr/>
          <a:lstStyle/>
          <a:p>
            <a:pPr eaLnBrk="1" hangingPunct="1"/>
            <a:r>
              <a:rPr lang="en-US" b="1" smtClean="0"/>
              <a:t>Timing Diagrams</a:t>
            </a:r>
          </a:p>
          <a:p>
            <a:pPr eaLnBrk="1" hangingPunct="1"/>
            <a:r>
              <a:rPr lang="en-US" b="1" smtClean="0"/>
              <a:t>Slide</a:t>
            </a:r>
            <a:r>
              <a:rPr lang="en-US" smtClean="0"/>
              <a:t>: Creature game map</a:t>
            </a:r>
          </a:p>
          <a:p>
            <a:pPr eaLnBrk="1" hangingPunct="1"/>
            <a:r>
              <a:rPr lang="en-US" smtClean="0"/>
              <a:t>I think of this type of a diagram like a musical score. It is not the game itself, but shows the structure of the game and sets expectations about the minute-to-minute, hour-to-hour and day-to-day play patterns.</a:t>
            </a:r>
          </a:p>
        </p:txBody>
      </p:sp>
    </p:spTree>
    <p:extLst>
      <p:ext uri="{BB962C8B-B14F-4D97-AF65-F5344CB8AC3E}">
        <p14:creationId xmlns:p14="http://schemas.microsoft.com/office/powerpoint/2010/main" val="2038794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64</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 </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Earlier, I mentioned the importance of </a:t>
            </a:r>
            <a:r>
              <a:rPr lang="en-US" sz="1000" b="0" i="0" kern="1200" baseline="0" dirty="0" err="1" smtClean="0">
                <a:solidFill>
                  <a:schemeClr val="tx1"/>
                </a:solidFill>
                <a:latin typeface="Arial" pitchFamily="34" charset="0"/>
                <a:ea typeface="+mn-ea"/>
                <a:cs typeface="+mn-cs"/>
              </a:rPr>
              <a:t>gameplay</a:t>
            </a:r>
            <a:r>
              <a:rPr lang="en-US" sz="1000" b="0" i="0" kern="1200" baseline="0" dirty="0" smtClean="0">
                <a:solidFill>
                  <a:schemeClr val="tx1"/>
                </a:solidFill>
                <a:latin typeface="Arial" pitchFamily="34" charset="0"/>
                <a:ea typeface="+mn-ea"/>
                <a:cs typeface="+mn-cs"/>
              </a:rPr>
              <a:t> timelines. An “early”, “mid” and “late” game timeline is a good starting point, but it isn’t sufficient later in development when you need more precision.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Most games follow a very linear structure (level 1 content, level 2 content, etc.) and making a timeline is relatively easy. But SimCity doesn’t have a fixed goal which means it can be played in thousands of different (often unpredictable) ways. Instead of notating the play experience as a line, this document treats it more like a branching structure. Imagine the trunk at the bottom and the leaves at the top. The exact order of actions isn’t as important as the types of actions the player will be taking minute-to-minute, hour-to-hour, and session-to-session.</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like to think of charts like these as an orchestral score. The conductor needs to refer to a score in order to get all the different orchestra sections to harmonize together. Similarly, a good </a:t>
            </a:r>
            <a:r>
              <a:rPr lang="en-US" sz="1000" b="0" i="0" kern="1200" baseline="0" dirty="0" err="1" smtClean="0">
                <a:solidFill>
                  <a:schemeClr val="tx1"/>
                </a:solidFill>
                <a:latin typeface="Arial" pitchFamily="34" charset="0"/>
                <a:ea typeface="+mn-ea"/>
                <a:cs typeface="+mn-cs"/>
              </a:rPr>
              <a:t>gameplay</a:t>
            </a:r>
            <a:r>
              <a:rPr lang="en-US" sz="1000" b="0" i="0" kern="1200" baseline="0" dirty="0" smtClean="0">
                <a:solidFill>
                  <a:schemeClr val="tx1"/>
                </a:solidFill>
                <a:latin typeface="Arial" pitchFamily="34" charset="0"/>
                <a:ea typeface="+mn-ea"/>
                <a:cs typeface="+mn-cs"/>
              </a:rPr>
              <a:t> timeline will help you coordinate your development efforts across different departments.</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2106811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65</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Overview</a:t>
            </a:r>
            <a:r>
              <a:rPr lang="en-US" b="1" i="1" baseline="0" dirty="0" smtClean="0">
                <a:latin typeface="Arial" pitchFamily="34" charset="0"/>
              </a:rPr>
              <a:t> Timeline</a:t>
            </a:r>
            <a:endParaRPr lang="en-US" b="1" i="1"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000" b="0" i="0" kern="1200" baseline="0" dirty="0" smtClean="0">
                <a:solidFill>
                  <a:schemeClr val="tx1"/>
                </a:solidFill>
                <a:latin typeface="Arial" pitchFamily="34" charset="0"/>
                <a:ea typeface="+mn-ea"/>
                <a:cs typeface="+mn-cs"/>
              </a:rPr>
              <a:t>When I created this document the numbers on the side were complete guesses, and my plan was to update them as we accumulated more </a:t>
            </a:r>
            <a:r>
              <a:rPr lang="en-US" sz="1000" b="0" i="0" kern="1200" baseline="0" dirty="0" err="1" smtClean="0">
                <a:solidFill>
                  <a:schemeClr val="tx1"/>
                </a:solidFill>
                <a:latin typeface="Arial" pitchFamily="34" charset="0"/>
                <a:ea typeface="+mn-ea"/>
                <a:cs typeface="+mn-cs"/>
              </a:rPr>
              <a:t>playtest</a:t>
            </a:r>
            <a:r>
              <a:rPr lang="en-US" sz="1000" b="0" i="0" kern="1200" baseline="0" dirty="0" smtClean="0">
                <a:solidFill>
                  <a:schemeClr val="tx1"/>
                </a:solidFill>
                <a:latin typeface="Arial" pitchFamily="34" charset="0"/>
                <a:ea typeface="+mn-ea"/>
                <a:cs typeface="+mn-cs"/>
              </a:rPr>
              <a:t> data. But it turns out that based on telemetry from the final game, the actual times match this first chart on average.</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In retrospect, this isn’t too surprising, since we frequently referred to this chart to help us tune different aspects of the game.</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 </a:t>
            </a:r>
          </a:p>
        </p:txBody>
      </p:sp>
    </p:spTree>
    <p:extLst>
      <p:ext uri="{BB962C8B-B14F-4D97-AF65-F5344CB8AC3E}">
        <p14:creationId xmlns:p14="http://schemas.microsoft.com/office/powerpoint/2010/main" val="32037814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Relationships</a:t>
            </a:r>
          </a:p>
          <a:p>
            <a:r>
              <a:rPr lang="en-US" b="0" dirty="0" smtClean="0"/>
              <a:t>High-level</a:t>
            </a:r>
            <a:r>
              <a:rPr lang="en-US" b="0" baseline="0" dirty="0" smtClean="0"/>
              <a:t> document showing all of the systems in a game. Take this with you to every meeting and put it on the table in front of everyone to remind them of scope.</a:t>
            </a:r>
          </a:p>
          <a:p>
            <a:endParaRPr lang="en-US" b="0"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66</a:t>
            </a:fld>
            <a:endParaRPr lang="en-US" dirty="0"/>
          </a:p>
        </p:txBody>
      </p:sp>
    </p:spTree>
    <p:extLst>
      <p:ext uri="{BB962C8B-B14F-4D97-AF65-F5344CB8AC3E}">
        <p14:creationId xmlns:p14="http://schemas.microsoft.com/office/powerpoint/2010/main" val="14520518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i="1" dirty="0" smtClean="0"/>
              <a:t>SimCity</a:t>
            </a:r>
            <a:r>
              <a:rPr lang="en-US" sz="1000" b="1" i="1" baseline="0" dirty="0" smtClean="0"/>
              <a:t> Overview</a:t>
            </a:r>
          </a:p>
          <a:p>
            <a:r>
              <a:rPr lang="en-US" sz="1000" baseline="0" dirty="0" smtClean="0"/>
              <a:t>This overview diagram was one of the first ones created for </a:t>
            </a:r>
            <a:r>
              <a:rPr lang="en-US" sz="1000" i="1" baseline="0" dirty="0" smtClean="0"/>
              <a:t>SimCity</a:t>
            </a:r>
            <a:r>
              <a:rPr lang="en-US" sz="1000" baseline="0" dirty="0" smtClean="0"/>
              <a:t>, about three and a half years ago (Sept. 2009). It’s purpose was to lock down the high level features of the game. Think of it as an outline for the entire game, where each bold heading describes a feature set. There’s not a lot of detail about each feature, because back then I didn’t know the details. But this gave the team a sense of what work we were going to be doing and kept us from wandering off-course. </a:t>
            </a:r>
          </a:p>
          <a:p>
            <a:endParaRPr lang="en-US" sz="1000" baseline="0" dirty="0" smtClean="0"/>
          </a:p>
          <a:p>
            <a:r>
              <a:rPr lang="en-US" sz="1000" baseline="0" dirty="0" smtClean="0"/>
              <a:t>The diagram turned out to be a good way to organize this talk, since the majority of the design documents that I’ll be showing will fit into one of the categories listed here. </a:t>
            </a:r>
          </a:p>
          <a:p>
            <a:endParaRPr lang="en-US" sz="1000" baseline="0" dirty="0" smtClean="0"/>
          </a:p>
          <a:p>
            <a:r>
              <a:rPr lang="en-US" sz="1000" baseline="0" dirty="0" smtClean="0"/>
              <a:t>It’s interesting to note that we consistently touted </a:t>
            </a:r>
            <a:r>
              <a:rPr lang="en-US" sz="1000" i="1" baseline="0" dirty="0" smtClean="0"/>
              <a:t>SimCity</a:t>
            </a:r>
            <a:r>
              <a:rPr lang="en-US" sz="1000" baseline="0" dirty="0" smtClean="0"/>
              <a:t> as a “bottom up” simulation (meaning that the high level simulation was not predetermined, but happened organically based on the aggregate actions of each individual citizens). However the entire design process was heavily “top down”. We started with this overview document and over the course of the project continuously drilled down into the details of each section.</a:t>
            </a:r>
          </a:p>
          <a:p>
            <a:endParaRPr lang="en-US" sz="1000" baseline="0" dirty="0" smtClean="0"/>
          </a:p>
          <a:p>
            <a:r>
              <a:rPr lang="en-US" sz="1000" baseline="0" dirty="0" smtClean="0"/>
              <a:t>In order to explain how this worked, let’s start out here with “Selecting a Region”.</a:t>
            </a:r>
          </a:p>
          <a:p>
            <a:endParaRPr lang="en-US" sz="1000" baseline="0" dirty="0" smtClean="0"/>
          </a:p>
          <a:p>
            <a:endParaRPr lang="en-US" sz="1000" baseline="0" dirty="0" smtClean="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67</a:t>
            </a:fld>
            <a:endParaRPr lang="en-US" dirty="0"/>
          </a:p>
        </p:txBody>
      </p:sp>
    </p:spTree>
    <p:extLst>
      <p:ext uri="{BB962C8B-B14F-4D97-AF65-F5344CB8AC3E}">
        <p14:creationId xmlns:p14="http://schemas.microsoft.com/office/powerpoint/2010/main" val="27174998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68</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sz="1000" b="1" i="1" dirty="0" smtClean="0">
                <a:latin typeface="Arial" pitchFamily="34" charset="0"/>
              </a:rPr>
              <a:t>Transporting Cargo</a:t>
            </a:r>
            <a:endParaRPr lang="en-US" sz="1000" b="1" i="1" baseline="0" dirty="0" smtClean="0">
              <a:latin typeface="Arial" pitchFamily="34" charset="0"/>
            </a:endParaRPr>
          </a:p>
          <a:p>
            <a:pPr eaLnBrk="1" hangingPunct="1"/>
            <a:r>
              <a:rPr lang="en-US" sz="1000" b="0" i="0" baseline="0" dirty="0" smtClean="0">
                <a:latin typeface="Arial" pitchFamily="34" charset="0"/>
              </a:rPr>
              <a:t>Here’s another attempt at illustrating the same idea. This is essentially the same diagram as the one on the previous slide, but I replaced the 2D boxes with isometric buildings and added trucks along the arrows. Now it is much more compelling to look at. If you hang this up on wall then people will stop to look at it.</a:t>
            </a:r>
          </a:p>
          <a:p>
            <a:pPr eaLnBrk="1" hangingPunct="1"/>
            <a:endParaRPr lang="en-US" sz="1000" b="0" i="0" baseline="0" dirty="0" smtClean="0">
              <a:latin typeface="Arial" pitchFamily="34" charset="0"/>
            </a:endParaRPr>
          </a:p>
          <a:p>
            <a:pPr eaLnBrk="1" hangingPunct="1"/>
            <a:r>
              <a:rPr lang="en-US" sz="1000" b="0" i="0" baseline="0" dirty="0" smtClean="0">
                <a:latin typeface="Arial" pitchFamily="34" charset="0"/>
              </a:rPr>
              <a:t>You have to be careful when doing this sort of decorating. Make sure that everything you place on the chart reinforces the ideas you are trying to communicate. For instance, I could have drawn in actual roads instead of colored arrows, or placed little trees and houses along the truck routes. This would have made the city look more realistic and appealing but it would have only been a distraction (not to mention more work for me). Edward </a:t>
            </a:r>
            <a:r>
              <a:rPr lang="en-US" sz="1000" b="0" i="0" baseline="0" dirty="0" err="1" smtClean="0">
                <a:latin typeface="Arial" pitchFamily="34" charset="0"/>
              </a:rPr>
              <a:t>Tufte</a:t>
            </a:r>
            <a:r>
              <a:rPr lang="en-US" sz="1000" b="0" i="0" baseline="0" dirty="0" smtClean="0">
                <a:latin typeface="Arial" pitchFamily="34" charset="0"/>
              </a:rPr>
              <a:t> calls this “</a:t>
            </a:r>
            <a:r>
              <a:rPr lang="en-US" sz="1000" b="0" i="0" baseline="0" dirty="0" err="1" smtClean="0">
                <a:latin typeface="Arial" pitchFamily="34" charset="0"/>
              </a:rPr>
              <a:t>chartjunk</a:t>
            </a:r>
            <a:r>
              <a:rPr lang="en-US" sz="1000" b="0" i="0" baseline="0" dirty="0" smtClean="0">
                <a:latin typeface="Arial" pitchFamily="34" charset="0"/>
              </a:rPr>
              <a:t>” and it should be avoided.</a:t>
            </a:r>
          </a:p>
          <a:p>
            <a:pPr eaLnBrk="1" hangingPunct="1"/>
            <a:endParaRPr lang="en-US" sz="1000" b="0" i="0" baseline="0" dirty="0" smtClean="0">
              <a:latin typeface="Arial" pitchFamily="34" charset="0"/>
            </a:endParaRPr>
          </a:p>
          <a:p>
            <a:pPr eaLnBrk="1" hangingPunct="1"/>
            <a:endParaRPr lang="en-US" sz="1000" b="0" i="0" baseline="0" dirty="0" smtClean="0">
              <a:latin typeface="Arial" pitchFamily="34" charset="0"/>
            </a:endParaRPr>
          </a:p>
          <a:p>
            <a:pPr eaLnBrk="1" hangingPunct="1"/>
            <a:endParaRPr lang="en-US" sz="1000" b="0" i="0" baseline="0" dirty="0" smtClean="0">
              <a:latin typeface="Arial" pitchFamily="34" charset="0"/>
            </a:endParaRPr>
          </a:p>
          <a:p>
            <a:pPr eaLnBrk="1" hangingPunct="1"/>
            <a:endParaRPr lang="en-US" sz="1000" b="0" i="0" baseline="0" dirty="0" smtClean="0">
              <a:latin typeface="Arial" pitchFamily="34" charset="0"/>
            </a:endParaRPr>
          </a:p>
        </p:txBody>
      </p:sp>
    </p:spTree>
    <p:extLst>
      <p:ext uri="{BB962C8B-B14F-4D97-AF65-F5344CB8AC3E}">
        <p14:creationId xmlns:p14="http://schemas.microsoft.com/office/powerpoint/2010/main" val="25938333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5D2A24BC-5F51-4FC0-AB53-D513A557B1FE}" type="slidenum">
              <a:rPr lang="en-US" smtClean="0"/>
              <a:pPr/>
              <a:t>69</a:t>
            </a:fld>
            <a:endParaRPr lang="en-US" smtClean="0"/>
          </a:p>
        </p:txBody>
      </p:sp>
      <p:sp>
        <p:nvSpPr>
          <p:cNvPr id="1658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42E21D0-48E2-4759-993A-4DA412EDA9D2}" type="slidenum">
              <a:rPr lang="en-US" sz="1200">
                <a:latin typeface="Times New Roman" pitchFamily="18" charset="0"/>
              </a:rPr>
              <a:pPr algn="r"/>
              <a:t>69</a:t>
            </a:fld>
            <a:endParaRPr lang="en-US" sz="1200">
              <a:latin typeface="Times New Roman" pitchFamily="18" charset="0"/>
            </a:endParaRPr>
          </a:p>
        </p:txBody>
      </p:sp>
      <p:sp>
        <p:nvSpPr>
          <p:cNvPr id="165892" name="Rectangle 2"/>
          <p:cNvSpPr>
            <a:spLocks noGrp="1" noRot="1" noChangeAspect="1" noChangeArrowheads="1" noTextEdit="1"/>
          </p:cNvSpPr>
          <p:nvPr>
            <p:ph type="sldImg"/>
          </p:nvPr>
        </p:nvSpPr>
        <p:spPr>
          <a:ln/>
        </p:spPr>
      </p:sp>
      <p:sp>
        <p:nvSpPr>
          <p:cNvPr id="165893" name="Rectangle 3"/>
          <p:cNvSpPr>
            <a:spLocks noGrp="1" noChangeArrowheads="1"/>
          </p:cNvSpPr>
          <p:nvPr>
            <p:ph type="body" idx="1"/>
          </p:nvPr>
        </p:nvSpPr>
        <p:spPr>
          <a:noFill/>
          <a:ln/>
        </p:spPr>
        <p:txBody>
          <a:bodyPr/>
          <a:lstStyle/>
          <a:p>
            <a:pPr eaLnBrk="1" hangingPunct="1"/>
            <a:r>
              <a:rPr lang="en-US" b="1" dirty="0" smtClean="0"/>
              <a:t>Slide</a:t>
            </a:r>
            <a:r>
              <a:rPr lang="en-US" dirty="0" smtClean="0"/>
              <a:t>: Robot archetypes</a:t>
            </a:r>
            <a:endParaRPr lang="en-US" b="1" dirty="0" smtClean="0"/>
          </a:p>
          <a:p>
            <a:pPr eaLnBrk="1" hangingPunct="1"/>
            <a:r>
              <a:rPr lang="en-US" dirty="0" smtClean="0"/>
              <a:t>This is a rock-scissors-paper style diagram showing the strength and weaknesses of different robot factions.</a:t>
            </a:r>
          </a:p>
        </p:txBody>
      </p:sp>
    </p:spTree>
    <p:extLst>
      <p:ext uri="{BB962C8B-B14F-4D97-AF65-F5344CB8AC3E}">
        <p14:creationId xmlns:p14="http://schemas.microsoft.com/office/powerpoint/2010/main" val="5491522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8FDF953-3C43-41B3-A277-724BD392506F}" type="slidenum">
              <a:rPr lang="en-US" smtClean="0"/>
              <a:pPr/>
              <a:t>70</a:t>
            </a:fld>
            <a:endParaRPr lang="en-US" smtClean="0"/>
          </a:p>
        </p:txBody>
      </p:sp>
      <p:sp>
        <p:nvSpPr>
          <p:cNvPr id="1669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DE8ADB2-EFA5-443B-89E7-E51F3A6D3774}" type="slidenum">
              <a:rPr lang="en-US" sz="1200">
                <a:latin typeface="Times New Roman" pitchFamily="18" charset="0"/>
              </a:rPr>
              <a:pPr algn="r"/>
              <a:t>70</a:t>
            </a:fld>
            <a:endParaRPr lang="en-US" sz="1200">
              <a:latin typeface="Times New Roman" pitchFamily="18" charset="0"/>
            </a:endParaRPr>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noFill/>
          <a:ln/>
        </p:spPr>
        <p:txBody>
          <a:bodyPr/>
          <a:lstStyle/>
          <a:p>
            <a:pPr eaLnBrk="1" hangingPunct="1"/>
            <a:r>
              <a:rPr lang="en-US" b="1" dirty="0" smtClean="0"/>
              <a:t>Slide</a:t>
            </a:r>
            <a:r>
              <a:rPr lang="en-US" dirty="0" smtClean="0"/>
              <a:t>: Robot archetypes</a:t>
            </a:r>
            <a:endParaRPr lang="en-US" b="1" dirty="0" smtClean="0"/>
          </a:p>
          <a:p>
            <a:pPr eaLnBrk="1" hangingPunct="1"/>
            <a:r>
              <a:rPr lang="en-US" dirty="0" smtClean="0"/>
              <a:t>Similar</a:t>
            </a:r>
            <a:r>
              <a:rPr lang="en-US" baseline="0" dirty="0" smtClean="0"/>
              <a:t> diagram, focusing on the idea that each faction is actually a range of choices along a side, instead of one choice jammed into a corner.</a:t>
            </a:r>
          </a:p>
          <a:p>
            <a:pPr eaLnBrk="1" hangingPunct="1"/>
            <a:endParaRPr lang="en-US" dirty="0" smtClean="0"/>
          </a:p>
        </p:txBody>
      </p:sp>
    </p:spTree>
    <p:extLst>
      <p:ext uri="{BB962C8B-B14F-4D97-AF65-F5344CB8AC3E}">
        <p14:creationId xmlns:p14="http://schemas.microsoft.com/office/powerpoint/2010/main" val="2956235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5E564E9-1C40-42DD-A37A-3B51ADF25644}" type="slidenum">
              <a:rPr lang="en-US" smtClean="0"/>
              <a:pPr/>
              <a:t>71</a:t>
            </a:fld>
            <a:endParaRPr lang="en-US" smtClean="0"/>
          </a:p>
        </p:txBody>
      </p:sp>
      <p:sp>
        <p:nvSpPr>
          <p:cNvPr id="1679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ADB623-D66F-4A82-BE4B-7B1BF6C1B282}" type="slidenum">
              <a:rPr lang="en-US" sz="1200">
                <a:latin typeface="Times New Roman" pitchFamily="18" charset="0"/>
              </a:rPr>
              <a:pPr algn="r"/>
              <a:t>71</a:t>
            </a:fld>
            <a:endParaRPr lang="en-US" sz="1200">
              <a:latin typeface="Times New Roman" pitchFamily="18" charset="0"/>
            </a:endParaRPr>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p:spPr>
        <p:txBody>
          <a:bodyPr/>
          <a:lstStyle/>
          <a:p>
            <a:pPr eaLnBrk="1" hangingPunct="1"/>
            <a:r>
              <a:rPr lang="en-US" b="1" smtClean="0"/>
              <a:t>Matrices and tables</a:t>
            </a:r>
          </a:p>
          <a:p>
            <a:pPr eaLnBrk="1" hangingPunct="1"/>
            <a:r>
              <a:rPr lang="en-US" b="1" smtClean="0"/>
              <a:t>Slide</a:t>
            </a:r>
            <a:r>
              <a:rPr lang="en-US" smtClean="0"/>
              <a:t>: Empty grid</a:t>
            </a:r>
          </a:p>
          <a:p>
            <a:pPr eaLnBrk="1" hangingPunct="1"/>
            <a:r>
              <a:rPr lang="en-US" smtClean="0"/>
              <a:t>Thinking about a design as a matrix is a great way to breakdown a complex problem into an easy to manage whole.</a:t>
            </a:r>
          </a:p>
        </p:txBody>
      </p:sp>
    </p:spTree>
    <p:extLst>
      <p:ext uri="{BB962C8B-B14F-4D97-AF65-F5344CB8AC3E}">
        <p14:creationId xmlns:p14="http://schemas.microsoft.com/office/powerpoint/2010/main" val="297134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FBA64D5-FF92-43AA-871B-AC693ABB38A3}" type="slidenum">
              <a:rPr lang="en-US" smtClean="0"/>
              <a:pPr/>
              <a:t>7</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dirty="0" smtClean="0"/>
              <a:t>Industry Standard</a:t>
            </a:r>
          </a:p>
          <a:p>
            <a:pPr eaLnBrk="1" hangingPunct="1"/>
            <a:r>
              <a:rPr lang="en-US" dirty="0" smtClean="0"/>
              <a:t>Design</a:t>
            </a:r>
            <a:r>
              <a:rPr lang="en-US" baseline="0" dirty="0" smtClean="0"/>
              <a:t> bible for puzzle in Grim Fandango.</a:t>
            </a:r>
          </a:p>
          <a:p>
            <a:pPr eaLnBrk="1" hangingPunct="1"/>
            <a:endParaRPr lang="en-US" dirty="0" smtClean="0"/>
          </a:p>
        </p:txBody>
      </p:sp>
    </p:spTree>
    <p:extLst>
      <p:ext uri="{BB962C8B-B14F-4D97-AF65-F5344CB8AC3E}">
        <p14:creationId xmlns:p14="http://schemas.microsoft.com/office/powerpoint/2010/main" val="4074435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6333B47-43C2-4890-829F-F1CCEDBE7BF1}" type="slidenum">
              <a:rPr lang="en-US" smtClean="0"/>
              <a:pPr/>
              <a:t>72</a:t>
            </a:fld>
            <a:endParaRPr lang="en-US" smtClean="0"/>
          </a:p>
        </p:txBody>
      </p:sp>
      <p:sp>
        <p:nvSpPr>
          <p:cNvPr id="1689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B80136-3B98-41D6-AAFC-FFFCA1C6FD90}" type="slidenum">
              <a:rPr lang="en-US" sz="1200">
                <a:latin typeface="Times New Roman" pitchFamily="18" charset="0"/>
              </a:rPr>
              <a:pPr algn="r"/>
              <a:t>72</a:t>
            </a:fld>
            <a:endParaRPr lang="en-US" sz="1200">
              <a:latin typeface="Times New Roman" pitchFamily="18"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r>
              <a:rPr lang="en-US" b="1" smtClean="0"/>
              <a:t>Matrices and tables</a:t>
            </a:r>
          </a:p>
          <a:p>
            <a:pPr eaLnBrk="1" hangingPunct="1"/>
            <a:r>
              <a:rPr lang="en-US" b="1" smtClean="0"/>
              <a:t>Slide</a:t>
            </a:r>
            <a:r>
              <a:rPr lang="en-US" smtClean="0"/>
              <a:t>: Empty grid</a:t>
            </a:r>
          </a:p>
          <a:p>
            <a:pPr eaLnBrk="1" hangingPunct="1"/>
            <a:r>
              <a:rPr lang="en-US" smtClean="0"/>
              <a:t>Thinking about a design as a matrix is a great way to breakdown a complex problem into an easy to manage whole.</a:t>
            </a:r>
          </a:p>
        </p:txBody>
      </p:sp>
    </p:spTree>
    <p:extLst>
      <p:ext uri="{BB962C8B-B14F-4D97-AF65-F5344CB8AC3E}">
        <p14:creationId xmlns:p14="http://schemas.microsoft.com/office/powerpoint/2010/main" val="18374497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D6333B47-43C2-4890-829F-F1CCEDBE7BF1}" type="slidenum">
              <a:rPr lang="en-US" smtClean="0"/>
              <a:pPr/>
              <a:t>73</a:t>
            </a:fld>
            <a:endParaRPr lang="en-US" smtClean="0"/>
          </a:p>
        </p:txBody>
      </p:sp>
      <p:sp>
        <p:nvSpPr>
          <p:cNvPr id="1689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7B80136-3B98-41D6-AAFC-FFFCA1C6FD90}" type="slidenum">
              <a:rPr lang="en-US" sz="1200">
                <a:latin typeface="Times New Roman" pitchFamily="18" charset="0"/>
              </a:rPr>
              <a:pPr algn="r"/>
              <a:t>73</a:t>
            </a:fld>
            <a:endParaRPr lang="en-US" sz="1200">
              <a:latin typeface="Times New Roman" pitchFamily="18" charset="0"/>
            </a:endParaRPr>
          </a:p>
        </p:txBody>
      </p:sp>
      <p:sp>
        <p:nvSpPr>
          <p:cNvPr id="168964" name="Rectangle 2"/>
          <p:cNvSpPr>
            <a:spLocks noGrp="1" noRot="1" noChangeAspect="1" noChangeArrowheads="1" noTextEdit="1"/>
          </p:cNvSpPr>
          <p:nvPr>
            <p:ph type="sldImg"/>
          </p:nvPr>
        </p:nvSpPr>
        <p:spPr>
          <a:ln/>
        </p:spPr>
      </p:sp>
      <p:sp>
        <p:nvSpPr>
          <p:cNvPr id="168965" name="Rectangle 3"/>
          <p:cNvSpPr>
            <a:spLocks noGrp="1" noChangeArrowheads="1"/>
          </p:cNvSpPr>
          <p:nvPr>
            <p:ph type="body" idx="1"/>
          </p:nvPr>
        </p:nvSpPr>
        <p:spPr>
          <a:noFill/>
          <a:ln/>
        </p:spPr>
        <p:txBody>
          <a:bodyPr/>
          <a:lstStyle/>
          <a:p>
            <a:pPr eaLnBrk="1" hangingPunct="1"/>
            <a:r>
              <a:rPr lang="en-US" b="1" smtClean="0"/>
              <a:t>Matrices and tables</a:t>
            </a:r>
          </a:p>
          <a:p>
            <a:pPr eaLnBrk="1" hangingPunct="1"/>
            <a:r>
              <a:rPr lang="en-US" b="1" smtClean="0"/>
              <a:t>Slide</a:t>
            </a:r>
            <a:r>
              <a:rPr lang="en-US" smtClean="0"/>
              <a:t>: Empty grid</a:t>
            </a:r>
          </a:p>
          <a:p>
            <a:pPr eaLnBrk="1" hangingPunct="1"/>
            <a:r>
              <a:rPr lang="en-US" smtClean="0"/>
              <a:t>Thinking about a design as a matrix is a great way to breakdown a complex problem into an easy to manage whole.</a:t>
            </a:r>
          </a:p>
        </p:txBody>
      </p:sp>
    </p:spTree>
    <p:extLst>
      <p:ext uri="{BB962C8B-B14F-4D97-AF65-F5344CB8AC3E}">
        <p14:creationId xmlns:p14="http://schemas.microsoft.com/office/powerpoint/2010/main" val="8622796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3CB08CB-DEC3-431C-AF21-6BB88AF32A0A}" type="slidenum">
              <a:rPr lang="en-US" smtClean="0"/>
              <a:pPr/>
              <a:t>74</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b="1" smtClean="0"/>
              <a:t>Matrices and tables </a:t>
            </a:r>
          </a:p>
          <a:p>
            <a:pPr eaLnBrk="1" hangingPunct="1"/>
            <a:r>
              <a:rPr lang="en-US" b="1" smtClean="0"/>
              <a:t>Slide</a:t>
            </a:r>
            <a:r>
              <a:rPr lang="en-US" smtClean="0"/>
              <a:t>: Cell types</a:t>
            </a:r>
          </a:p>
          <a:p>
            <a:pPr eaLnBrk="1" hangingPunct="1"/>
            <a:r>
              <a:rPr lang="en-US" smtClean="0"/>
              <a:t>In Spore this cell chart shows all the NPC cells and is arranged by environment (time) and size.</a:t>
            </a:r>
          </a:p>
        </p:txBody>
      </p:sp>
    </p:spTree>
    <p:extLst>
      <p:ext uri="{BB962C8B-B14F-4D97-AF65-F5344CB8AC3E}">
        <p14:creationId xmlns:p14="http://schemas.microsoft.com/office/powerpoint/2010/main" val="28310112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A8CEC7B-251C-476F-B292-032A6C21F815}" type="slidenum">
              <a:rPr lang="en-US" smtClean="0"/>
              <a:pPr/>
              <a:t>75</a:t>
            </a:fld>
            <a:endParaRPr lang="en-US" smtClean="0"/>
          </a:p>
        </p:txBody>
      </p:sp>
      <p:sp>
        <p:nvSpPr>
          <p:cNvPr id="1720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CFEBBD2-C43E-4C6C-BE60-034F93352533}" type="slidenum">
              <a:rPr lang="en-US" sz="1200">
                <a:latin typeface="Times New Roman" pitchFamily="18" charset="0"/>
              </a:rPr>
              <a:pPr algn="r"/>
              <a:t>75</a:t>
            </a:fld>
            <a:endParaRPr lang="en-US" sz="1200">
              <a:latin typeface="Times New Roman" pitchFamily="18" charset="0"/>
            </a:endParaRPr>
          </a:p>
        </p:txBody>
      </p:sp>
      <p:sp>
        <p:nvSpPr>
          <p:cNvPr id="172036" name="Rectangle 2"/>
          <p:cNvSpPr>
            <a:spLocks noGrp="1" noRot="1" noChangeAspect="1" noChangeArrowheads="1" noTextEdit="1"/>
          </p:cNvSpPr>
          <p:nvPr>
            <p:ph type="sldImg"/>
          </p:nvPr>
        </p:nvSpPr>
        <p:spPr>
          <a:ln/>
        </p:spPr>
      </p:sp>
      <p:sp>
        <p:nvSpPr>
          <p:cNvPr id="172037" name="Rectangle 3"/>
          <p:cNvSpPr>
            <a:spLocks noGrp="1" noChangeArrowheads="1"/>
          </p:cNvSpPr>
          <p:nvPr>
            <p:ph type="body" idx="1"/>
          </p:nvPr>
        </p:nvSpPr>
        <p:spPr>
          <a:noFill/>
          <a:ln/>
        </p:spPr>
        <p:txBody>
          <a:bodyPr/>
          <a:lstStyle/>
          <a:p>
            <a:pPr eaLnBrk="1" hangingPunct="1"/>
            <a:r>
              <a:rPr lang="en-US" b="1" smtClean="0"/>
              <a:t>Matrices and tables </a:t>
            </a:r>
          </a:p>
          <a:p>
            <a:pPr eaLnBrk="1" hangingPunct="1"/>
            <a:r>
              <a:rPr lang="en-US" b="1" smtClean="0"/>
              <a:t>Slide</a:t>
            </a:r>
            <a:r>
              <a:rPr lang="en-US" smtClean="0"/>
              <a:t>: Cell part interactions</a:t>
            </a:r>
          </a:p>
          <a:p>
            <a:pPr eaLnBrk="1" hangingPunct="1"/>
            <a:r>
              <a:rPr lang="en-US" smtClean="0"/>
              <a:t>This diagram shows the different interactions between all the parts.</a:t>
            </a:r>
          </a:p>
        </p:txBody>
      </p:sp>
    </p:spTree>
    <p:extLst>
      <p:ext uri="{BB962C8B-B14F-4D97-AF65-F5344CB8AC3E}">
        <p14:creationId xmlns:p14="http://schemas.microsoft.com/office/powerpoint/2010/main" val="33738760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7A7ED8A-431C-40E4-8A7B-74F9E563DCAB}" type="slidenum">
              <a:rPr lang="en-US" smtClean="0"/>
              <a:pPr/>
              <a:t>76</a:t>
            </a:fld>
            <a:endParaRPr lang="en-US" smtClean="0"/>
          </a:p>
        </p:txBody>
      </p:sp>
      <p:sp>
        <p:nvSpPr>
          <p:cNvPr id="17305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9A50CA9-EDA0-4E6F-90B7-B4ACDEE293A8}" type="slidenum">
              <a:rPr lang="en-US" sz="1200">
                <a:latin typeface="Times New Roman" pitchFamily="18" charset="0"/>
              </a:rPr>
              <a:pPr algn="r"/>
              <a:t>76</a:t>
            </a:fld>
            <a:endParaRPr lang="en-US" sz="1200">
              <a:latin typeface="Times New Roman" pitchFamily="18" charset="0"/>
            </a:endParaRP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p:spPr>
        <p:txBody>
          <a:bodyPr/>
          <a:lstStyle/>
          <a:p>
            <a:pPr eaLnBrk="1" hangingPunct="1"/>
            <a:r>
              <a:rPr lang="en-US" b="1" smtClean="0"/>
              <a:t>Non-grid charts</a:t>
            </a:r>
          </a:p>
          <a:p>
            <a:pPr eaLnBrk="1" hangingPunct="1"/>
            <a:r>
              <a:rPr lang="en-US" b="1" smtClean="0"/>
              <a:t>Slide</a:t>
            </a:r>
            <a:r>
              <a:rPr lang="en-US" smtClean="0"/>
              <a:t>: Excel spreadsheet of space archetypes</a:t>
            </a:r>
            <a:endParaRPr lang="en-US" b="1" smtClean="0"/>
          </a:p>
        </p:txBody>
      </p:sp>
    </p:spTree>
    <p:extLst>
      <p:ext uri="{BB962C8B-B14F-4D97-AF65-F5344CB8AC3E}">
        <p14:creationId xmlns:p14="http://schemas.microsoft.com/office/powerpoint/2010/main" val="1967079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Expressing the spreadsheet as a graphic.</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77</a:t>
            </a:fld>
            <a:endParaRPr lang="en-US" dirty="0"/>
          </a:p>
        </p:txBody>
      </p:sp>
    </p:spTree>
    <p:extLst>
      <p:ext uri="{BB962C8B-B14F-4D97-AF65-F5344CB8AC3E}">
        <p14:creationId xmlns:p14="http://schemas.microsoft.com/office/powerpoint/2010/main" val="24687806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previous graphic, but</a:t>
            </a:r>
            <a:r>
              <a:rPr lang="en-US" baseline="0" dirty="0" smtClean="0"/>
              <a:t> compressed to highlight the differences between the extremes. (Warrior is aggressive, Trader is neutral, Shaman is peaceful.)</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78</a:t>
            </a:fld>
            <a:endParaRPr lang="en-US" dirty="0"/>
          </a:p>
        </p:txBody>
      </p:sp>
    </p:spTree>
    <p:extLst>
      <p:ext uri="{BB962C8B-B14F-4D97-AF65-F5344CB8AC3E}">
        <p14:creationId xmlns:p14="http://schemas.microsoft.com/office/powerpoint/2010/main" val="20335898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Expressing</a:t>
            </a:r>
            <a:r>
              <a:rPr lang="en-US" baseline="0" dirty="0" smtClean="0"/>
              <a:t> the previous diagram as an algorithm for the programmers.</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79</a:t>
            </a:fld>
            <a:endParaRPr lang="en-US" dirty="0"/>
          </a:p>
        </p:txBody>
      </p:sp>
    </p:spTree>
    <p:extLst>
      <p:ext uri="{BB962C8B-B14F-4D97-AF65-F5344CB8AC3E}">
        <p14:creationId xmlns:p14="http://schemas.microsoft.com/office/powerpoint/2010/main" val="588651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the possible vectors spread out.</a:t>
            </a:r>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80</a:t>
            </a:fld>
            <a:endParaRPr lang="en-US" dirty="0"/>
          </a:p>
        </p:txBody>
      </p:sp>
    </p:spTree>
    <p:extLst>
      <p:ext uri="{BB962C8B-B14F-4D97-AF65-F5344CB8AC3E}">
        <p14:creationId xmlns:p14="http://schemas.microsoft.com/office/powerpoint/2010/main" val="3840105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vectors from the previous slide aligned at the origin.</a:t>
            </a:r>
          </a:p>
          <a:p>
            <a:endParaRPr lang="en-US" dirty="0"/>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81</a:t>
            </a:fld>
            <a:endParaRPr lang="en-US" dirty="0"/>
          </a:p>
        </p:txBody>
      </p:sp>
    </p:spTree>
    <p:extLst>
      <p:ext uri="{BB962C8B-B14F-4D97-AF65-F5344CB8AC3E}">
        <p14:creationId xmlns:p14="http://schemas.microsoft.com/office/powerpoint/2010/main" val="272286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17AC508-389A-4440-A429-6E6AF8271DBC}" type="slidenum">
              <a:rPr lang="en-US" smtClean="0"/>
              <a:pPr/>
              <a:t>8</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b="1" smtClean="0"/>
              <a:t>Pros</a:t>
            </a:r>
          </a:p>
          <a:p>
            <a:pPr eaLnBrk="1" hangingPunct="1"/>
            <a:r>
              <a:rPr lang="en-US" smtClean="0"/>
              <a:t>Forces thoroughness</a:t>
            </a:r>
          </a:p>
          <a:p>
            <a:pPr eaLnBrk="1" hangingPunct="1"/>
            <a:r>
              <a:rPr lang="en-US" smtClean="0"/>
              <a:t>The designer must think about every aspect of the game.</a:t>
            </a:r>
          </a:p>
          <a:p>
            <a:pPr eaLnBrk="1" hangingPunct="1"/>
            <a:r>
              <a:rPr lang="en-US" smtClean="0"/>
              <a:t>The act of writing a sentence forces the designer to think through the implications.</a:t>
            </a:r>
            <a:endParaRPr lang="en-US" i="1" smtClean="0"/>
          </a:p>
          <a:p>
            <a:pPr eaLnBrk="1" hangingPunct="1"/>
            <a:r>
              <a:rPr lang="en-US" b="1" smtClean="0"/>
              <a:t>Cons</a:t>
            </a:r>
          </a:p>
          <a:p>
            <a:pPr eaLnBrk="1" hangingPunct="1"/>
            <a:r>
              <a:rPr lang="en-US" smtClean="0"/>
              <a:t>Most of the team won’t read it</a:t>
            </a:r>
          </a:p>
          <a:p>
            <a:pPr eaLnBrk="1" hangingPunct="1"/>
            <a:r>
              <a:rPr lang="en-US" smtClean="0"/>
              <a:t>Some of the team will skim the document, but most people would rather just ask me to tell them what it says when they need to know.</a:t>
            </a:r>
          </a:p>
          <a:p>
            <a:pPr eaLnBrk="1" hangingPunct="1"/>
            <a:r>
              <a:rPr lang="en-US" smtClean="0"/>
              <a:t>Hard to manage updates</a:t>
            </a:r>
          </a:p>
          <a:p>
            <a:pPr eaLnBrk="1" hangingPunct="1"/>
            <a:r>
              <a:rPr lang="en-US" smtClean="0"/>
              <a:t>Game design is about iteration. Since revisions happen so frequently it can hard to make sure all the changes are written down.</a:t>
            </a:r>
          </a:p>
          <a:p>
            <a:pPr eaLnBrk="1" hangingPunct="1"/>
            <a:r>
              <a:rPr lang="en-US" smtClean="0"/>
              <a:t>Even if you do write it down it is hard, if not impossible, for another team member to find out what’s changed.</a:t>
            </a:r>
          </a:p>
          <a:p>
            <a:pPr eaLnBrk="1" hangingPunct="1"/>
            <a:r>
              <a:rPr lang="en-US" smtClean="0"/>
              <a:t>Kills trees</a:t>
            </a:r>
          </a:p>
          <a:p>
            <a:pPr eaLnBrk="1" hangingPunct="1"/>
            <a:r>
              <a:rPr lang="en-US" smtClean="0"/>
              <a:t>Some of these documents can be over 100 pages long.</a:t>
            </a:r>
          </a:p>
        </p:txBody>
      </p:sp>
    </p:spTree>
    <p:extLst>
      <p:ext uri="{BB962C8B-B14F-4D97-AF65-F5344CB8AC3E}">
        <p14:creationId xmlns:p14="http://schemas.microsoft.com/office/powerpoint/2010/main" val="3897704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C428F3D9-F03C-4AF6-9A94-7A8A5C2DE107}" type="slidenum">
              <a:rPr lang="en-US" smtClean="0"/>
              <a:pPr/>
              <a:t>82</a:t>
            </a:fld>
            <a:endParaRPr lang="en-US" smtClean="0"/>
          </a:p>
        </p:txBody>
      </p:sp>
      <p:sp>
        <p:nvSpPr>
          <p:cNvPr id="17408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2B13454-84D0-469A-BE8C-49E4F47B38FA}" type="slidenum">
              <a:rPr lang="en-US" sz="1200">
                <a:latin typeface="Times New Roman" pitchFamily="18" charset="0"/>
              </a:rPr>
              <a:pPr algn="r"/>
              <a:t>82</a:t>
            </a:fld>
            <a:endParaRPr lang="en-US" sz="1200">
              <a:latin typeface="Times New Roman" pitchFamily="18" charset="0"/>
            </a:endParaRP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p:spPr>
        <p:txBody>
          <a:bodyPr/>
          <a:lstStyle/>
          <a:p>
            <a:pPr eaLnBrk="1" hangingPunct="1"/>
            <a:r>
              <a:rPr lang="en-US" b="1" dirty="0" smtClean="0"/>
              <a:t>Slide</a:t>
            </a:r>
            <a:r>
              <a:rPr lang="en-US" dirty="0" smtClean="0"/>
              <a:t>: Space archetypes pyramid</a:t>
            </a:r>
          </a:p>
          <a:p>
            <a:pPr eaLnBrk="1" hangingPunct="1"/>
            <a:r>
              <a:rPr lang="en-US" dirty="0" smtClean="0"/>
              <a:t>Sometimes the information doesn’t easily fit into a grid. If you find yourself forcing it, or the grid becomes too unwieldy, then think about other shapes. This chart is another way of looking at exactly the same information that was contained in the excel chart (in the </a:t>
            </a:r>
            <a:r>
              <a:rPr lang="en-US" dirty="0" smtClean="0"/>
              <a:t>earlier slide</a:t>
            </a:r>
            <a:r>
              <a:rPr lang="en-US" dirty="0" smtClean="0"/>
              <a:t>).</a:t>
            </a:r>
            <a:endParaRPr lang="en-US" b="1" dirty="0" smtClean="0"/>
          </a:p>
          <a:p>
            <a:pPr eaLnBrk="1" hangingPunct="1"/>
            <a:endParaRPr lang="en-US" b="1" dirty="0" smtClean="0"/>
          </a:p>
        </p:txBody>
      </p:sp>
    </p:spTree>
    <p:extLst>
      <p:ext uri="{BB962C8B-B14F-4D97-AF65-F5344CB8AC3E}">
        <p14:creationId xmlns:p14="http://schemas.microsoft.com/office/powerpoint/2010/main" val="19230551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When I started </a:t>
            </a:r>
            <a:r>
              <a:rPr lang="en-US" sz="1000" b="0" i="0" kern="1200" baseline="0" dirty="0" smtClean="0">
                <a:solidFill>
                  <a:schemeClr val="tx1"/>
                </a:solidFill>
                <a:latin typeface="Arial" pitchFamily="34" charset="0"/>
                <a:ea typeface="+mn-ea"/>
                <a:cs typeface="+mn-cs"/>
              </a:rPr>
              <a:t>SimCity I </a:t>
            </a:r>
            <a:r>
              <a:rPr lang="en-US" sz="1000" b="0" i="0" kern="1200" baseline="0" dirty="0" smtClean="0">
                <a:solidFill>
                  <a:schemeClr val="tx1"/>
                </a:solidFill>
                <a:latin typeface="Arial" pitchFamily="34" charset="0"/>
                <a:ea typeface="+mn-ea"/>
                <a:cs typeface="+mn-cs"/>
              </a:rPr>
              <a:t>didn’t think that I would be able to push the concept of one-page designs as far as I did. Was the effort worth it?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First of all, it was hard to keep up. The quality of the diagrams deteriorated a lot when we hit alpha. Most of the core design work was done at that point, but when a new design was needed, or an existing design was modified, I resorted to scribbling on the printout and had a difficult time getting the Illustrator versions updated.</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15019413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84</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Coal System</a:t>
            </a:r>
            <a:endParaRPr lang="en-US" b="1" i="1" baseline="0"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Done during preproduction when I had more time. Detail is good at selling an idea and making the implementation clear. But it takes time!</a:t>
            </a: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27181331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Electronics Specialization</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While in production the diagrams can be simpler. No sense in spending time on “selling”.</a:t>
            </a: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85</a:t>
            </a:fld>
            <a:endParaRPr lang="en-US" dirty="0"/>
          </a:p>
        </p:txBody>
      </p:sp>
    </p:spTree>
    <p:extLst>
      <p:ext uri="{BB962C8B-B14F-4D97-AF65-F5344CB8AC3E}">
        <p14:creationId xmlns:p14="http://schemas.microsoft.com/office/powerpoint/2010/main" val="30500753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Trading</a:t>
            </a:r>
            <a:r>
              <a:rPr lang="en-US" b="1" i="1" baseline="0" dirty="0" smtClean="0">
                <a:latin typeface="Arial" pitchFamily="34" charset="0"/>
              </a:rPr>
              <a:t> Specialization</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Near the end of the project some of the documents started looking like this. I hoped that I would have spare time to clean up these sketches, but I never got around to it. Fortunately, no one seemed to mind (or notice, since everyone on the team was scrambling and distracted by that time).</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It’s an obvious statement, but I recommend doing as much as possible in preproduction. Build up a library of icons and clipart that you can quickly reuse so you aren’t always starting from scratch. And don’t get hung up with the surface. As long as the core idea is sound then the design will still be of use.</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86</a:t>
            </a:fld>
            <a:endParaRPr lang="en-US" dirty="0"/>
          </a:p>
        </p:txBody>
      </p:sp>
    </p:spTree>
    <p:extLst>
      <p:ext uri="{BB962C8B-B14F-4D97-AF65-F5344CB8AC3E}">
        <p14:creationId xmlns:p14="http://schemas.microsoft.com/office/powerpoint/2010/main" val="38062065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87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made so many of these one-page designs that it was hard to keep them organized.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37884826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930C84EF-2D4D-408D-8623-6A9F88F96245}" type="slidenum">
              <a:rPr lang="en-US" smtClean="0"/>
              <a:pPr>
                <a:defRPr/>
              </a:pPr>
              <a:t>88</a:t>
            </a:fld>
            <a:endParaRPr lang="en-US" dirty="0" smtClean="0"/>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393219" name="Rectangle 3"/>
          <p:cNvSpPr>
            <a:spLocks noGrp="1" noChangeArrowheads="1"/>
          </p:cNvSpPr>
          <p:nvPr>
            <p:ph type="body" idx="1"/>
          </p:nvPr>
        </p:nvSpPr>
        <p:spPr/>
        <p:txBody>
          <a:bodyPr/>
          <a:lstStyle/>
          <a:p>
            <a:pPr eaLnBrk="1" hangingPunct="1">
              <a:defRPr/>
            </a:pPr>
            <a:r>
              <a:rPr lang="en-US" b="1" i="1" dirty="0" smtClean="0"/>
              <a:t>Miscellaneous </a:t>
            </a:r>
          </a:p>
          <a:p>
            <a:pPr algn="l" rtl="0" eaLnBrk="1" fontAlgn="base" hangingPunct="1">
              <a:spcBef>
                <a:spcPct val="30000"/>
              </a:spcBef>
              <a:spcAft>
                <a:spcPct val="0"/>
              </a:spcAft>
              <a:defRPr/>
            </a:pPr>
            <a:r>
              <a:rPr lang="en-US" sz="1000" b="0" i="0" kern="1200" baseline="0" dirty="0" smtClean="0">
                <a:solidFill>
                  <a:schemeClr val="tx1"/>
                </a:solidFill>
                <a:latin typeface="Arial" pitchFamily="34" charset="0"/>
                <a:ea typeface="+mn-ea"/>
                <a:cs typeface="+mn-cs"/>
              </a:rPr>
              <a:t>There were over 100 documents like these created for SimCity. There are many systems I don’t have time to talk about: fire spread, drawing curving roads, crime flow, education influence, airports, casinos, and great works like the space center.</a:t>
            </a:r>
          </a:p>
          <a:p>
            <a:pPr algn="l" rtl="0" eaLnBrk="1" fontAlgn="base" hangingPunct="1">
              <a:spcBef>
                <a:spcPct val="30000"/>
              </a:spcBef>
              <a:spcAft>
                <a:spcPct val="0"/>
              </a:spcAft>
              <a:defRPr/>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15920819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My Desk</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They were all piled up on my desk and I would have to dig through the stack to find the one I wanted. Often it was faster for me to load it up into Illustrator and print a new copy then it was for me to find the most recent version.</a:t>
            </a: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89</a:t>
            </a:fld>
            <a:endParaRPr lang="en-US" dirty="0"/>
          </a:p>
        </p:txBody>
      </p:sp>
    </p:spTree>
    <p:extLst>
      <p:ext uri="{BB962C8B-B14F-4D97-AF65-F5344CB8AC3E}">
        <p14:creationId xmlns:p14="http://schemas.microsoft.com/office/powerpoint/2010/main" val="31549976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It makes a lot of sense to hang them up on the wall where you can find a particular design easily. Essentially, at this point I was no longer making one-page designs, but what I started calling “one-wall” designs. (This is Chris Schmidt’s wall. He was in charge of tuning and needed to refer to these designs often.)</a:t>
            </a: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90</a:t>
            </a:fld>
            <a:endParaRPr lang="en-US" dirty="0"/>
          </a:p>
        </p:txBody>
      </p:sp>
    </p:spTree>
    <p:extLst>
      <p:ext uri="{BB962C8B-B14F-4D97-AF65-F5344CB8AC3E}">
        <p14:creationId xmlns:p14="http://schemas.microsoft.com/office/powerpoint/2010/main" val="21186661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One-Wall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Eventually the designs started spreading throughout the entire design area until we ran out of wall space. (This is Ross </a:t>
            </a:r>
            <a:r>
              <a:rPr lang="en-US" sz="1000" b="0" i="0" kern="1200" baseline="0" dirty="0" err="1" smtClean="0">
                <a:solidFill>
                  <a:schemeClr val="tx1"/>
                </a:solidFill>
                <a:latin typeface="Arial" pitchFamily="34" charset="0"/>
                <a:ea typeface="+mn-ea"/>
                <a:cs typeface="+mn-cs"/>
              </a:rPr>
              <a:t>Treyz’s</a:t>
            </a:r>
            <a:r>
              <a:rPr lang="en-US" sz="1000" b="0" i="0" kern="1200" baseline="0" dirty="0" smtClean="0">
                <a:solidFill>
                  <a:schemeClr val="tx1"/>
                </a:solidFill>
                <a:latin typeface="Arial" pitchFamily="34" charset="0"/>
                <a:ea typeface="+mn-ea"/>
                <a:cs typeface="+mn-cs"/>
              </a:rPr>
              <a:t> wall. He was also responsible for tuning.)</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 </a:t>
            </a: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91</a:t>
            </a:fld>
            <a:endParaRPr lang="en-US" dirty="0"/>
          </a:p>
        </p:txBody>
      </p:sp>
    </p:spTree>
    <p:extLst>
      <p:ext uri="{BB962C8B-B14F-4D97-AF65-F5344CB8AC3E}">
        <p14:creationId xmlns:p14="http://schemas.microsoft.com/office/powerpoint/2010/main" val="267544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D27F7C3-0C9B-4C23-A50C-B4A02DD01A64}" type="slidenum">
              <a:rPr lang="en-US" smtClean="0"/>
              <a:pPr/>
              <a:t>9</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b="1" i="1" dirty="0" smtClean="0"/>
              <a:t>Design</a:t>
            </a:r>
            <a:r>
              <a:rPr lang="en-US" b="1" i="1" baseline="0" dirty="0" smtClean="0"/>
              <a:t> Wiki</a:t>
            </a:r>
            <a:endParaRPr lang="en-US" b="1" i="1" dirty="0" smtClean="0"/>
          </a:p>
        </p:txBody>
      </p:sp>
    </p:spTree>
    <p:extLst>
      <p:ext uri="{BB962C8B-B14F-4D97-AF65-F5344CB8AC3E}">
        <p14:creationId xmlns:p14="http://schemas.microsoft.com/office/powerpoint/2010/main" val="3752619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One-Hall</a:t>
            </a:r>
            <a:r>
              <a:rPr lang="en-US" b="1" i="1" baseline="0" dirty="0" smtClean="0">
                <a:latin typeface="Arial" pitchFamily="34" charset="0"/>
              </a:rPr>
              <a:t> Design Docs</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Eventually I ended up taking over a main hallway. I call these “one-hall” designs.</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don’t have a picture of it, but for a while I filled up the walls of an entire conference room. I called it the “Design Gallery”. I would walk members of the press and new employees around the room talking about the </a:t>
            </a:r>
            <a:r>
              <a:rPr lang="en-US" sz="1000" b="0" i="0" kern="1200" baseline="0" dirty="0" smtClean="0">
                <a:solidFill>
                  <a:schemeClr val="tx1"/>
                </a:solidFill>
                <a:latin typeface="Arial" pitchFamily="34" charset="0"/>
                <a:ea typeface="+mn-ea"/>
                <a:cs typeface="+mn-cs"/>
              </a:rPr>
              <a:t>game.</a:t>
            </a: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92</a:t>
            </a:fld>
            <a:endParaRPr lang="en-US" dirty="0"/>
          </a:p>
        </p:txBody>
      </p:sp>
    </p:spTree>
    <p:extLst>
      <p:ext uri="{BB962C8B-B14F-4D97-AF65-F5344CB8AC3E}">
        <p14:creationId xmlns:p14="http://schemas.microsoft.com/office/powerpoint/2010/main" val="27780871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93</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Every document doesn’t need to be suited to everyone on the team. Think carefully about the intended audience. An exec is going to prefer high-level concepts while a programmer will need the details.</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And taking this idea more literally, don’t think that every design you make has to be printed out on as a giant poster and hung up in a main hallway.</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extLst>
      <p:ext uri="{BB962C8B-B14F-4D97-AF65-F5344CB8AC3E}">
        <p14:creationId xmlns:p14="http://schemas.microsoft.com/office/powerpoint/2010/main" val="17036992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Timing</a:t>
            </a:r>
            <a:r>
              <a:rPr lang="en-US" b="1" i="1" baseline="0" dirty="0" smtClean="0">
                <a:latin typeface="Arial" pitchFamily="34" charset="0"/>
              </a:rPr>
              <a:t> Chart</a:t>
            </a:r>
            <a:endParaRPr lang="en-US" b="1" i="1" dirty="0" smtClean="0">
              <a:latin typeface="Arial" pitchFamily="34" charset="0"/>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Here’s an example of a timing chart that is the size of a playing card. I referred to it frequently when I needed to convert game time into real time. It was so handy that I made several and handed them out to the tuners, animators, and effects artists. Technically, this isn’t a design document, but it is a way of communicating helpful information to the team, which is part of a designer’s job.</a:t>
            </a: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94</a:t>
            </a:fld>
            <a:endParaRPr lang="en-US" dirty="0"/>
          </a:p>
        </p:txBody>
      </p:sp>
    </p:spTree>
    <p:extLst>
      <p:ext uri="{BB962C8B-B14F-4D97-AF65-F5344CB8AC3E}">
        <p14:creationId xmlns:p14="http://schemas.microsoft.com/office/powerpoint/2010/main" val="38148225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95</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don’t want you going away from this talk thinking that one-page documents can replace writing. I still used the wiki daily. In many cases, writing can be much faster and precise than an illustration. The problem isn’t the writing—which I find incredibly important part of the design process—but the reading. It is difficult to get people to read a long page filled with text.</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a:p>
            <a:pPr eaLnBrk="1" hangingPunct="1"/>
            <a:endParaRPr lang="en-US" b="0" i="0" baseline="0" dirty="0" smtClean="0">
              <a:latin typeface="Arial" pitchFamily="34" charset="0"/>
            </a:endParaRPr>
          </a:p>
        </p:txBody>
      </p:sp>
    </p:spTree>
    <p:extLst>
      <p:ext uri="{BB962C8B-B14F-4D97-AF65-F5344CB8AC3E}">
        <p14:creationId xmlns:p14="http://schemas.microsoft.com/office/powerpoint/2010/main" val="272103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smtClean="0">
                <a:latin typeface="Arial" pitchFamily="34" charset="0"/>
              </a:rPr>
              <a:t>Wiki Page</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I usually start off with a wiki page and write down all the important parts in an outline form. Once I have a good understanding of the concepts then I’ll convert it into a one-page design that is more suitable for public consumption.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The process is not one-way. The illustration informs the text just as often as the text informs the illustration.</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0AE47231-13CF-4769-AA48-3A0AAE099A16}" type="slidenum">
              <a:rPr lang="en-US" smtClean="0"/>
              <a:pPr>
                <a:defRPr/>
              </a:pPr>
              <a:t>96</a:t>
            </a:fld>
            <a:endParaRPr lang="en-US" dirty="0"/>
          </a:p>
        </p:txBody>
      </p:sp>
    </p:spTree>
    <p:extLst>
      <p:ext uri="{BB962C8B-B14F-4D97-AF65-F5344CB8AC3E}">
        <p14:creationId xmlns:p14="http://schemas.microsoft.com/office/powerpoint/2010/main" val="21336040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5F7ED165-75C3-49DF-8F79-6209F31CEE85}" type="slidenum">
              <a:rPr lang="en-US" smtClean="0"/>
              <a:pPr>
                <a:defRPr/>
              </a:pPr>
              <a:t>97</a:t>
            </a:fld>
            <a:endParaRPr lang="en-US" dirty="0" smtClean="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r>
              <a:rPr lang="en-US" b="1" i="1" dirty="0" smtClean="0">
                <a:latin typeface="Arial" pitchFamily="34" charset="0"/>
              </a:rPr>
              <a:t>Final Thoughts</a:t>
            </a: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So is all the effort worth it? Yes! The act of creating a one-page design forces you to thoroughly understand the design. And once a design is easy to understand then the dev team members (and ultimately, your players) benefit greatly. </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Consider that this presentation was about an hour long and you now know, at least at a surface level, all the main features of SimCity. Most of our new hires received a similar lecture from me.</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r>
              <a:rPr lang="en-US" sz="1000" b="0" i="0" kern="1200" baseline="0" dirty="0" smtClean="0">
                <a:solidFill>
                  <a:schemeClr val="tx1"/>
                </a:solidFill>
                <a:latin typeface="Arial" pitchFamily="34" charset="0"/>
                <a:ea typeface="+mn-ea"/>
                <a:cs typeface="+mn-cs"/>
              </a:rPr>
              <a:t>Compare that to an alternative process: the Lead Designer tells a new employee, “Sit down and read this wiki. When you are finished let me know if you have any questions.”</a:t>
            </a: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a:p>
            <a:pPr algn="l" rtl="0" eaLnBrk="1" fontAlgn="base" hangingPunct="1">
              <a:spcBef>
                <a:spcPct val="30000"/>
              </a:spcBef>
              <a:spcAft>
                <a:spcPct val="0"/>
              </a:spcAft>
            </a:pPr>
            <a:endParaRPr lang="en-US" sz="1000" b="0" i="0" kern="1200" baseline="0" dirty="0" smtClean="0">
              <a:solidFill>
                <a:schemeClr val="tx1"/>
              </a:solidFill>
              <a:latin typeface="Arial" pitchFamily="34" charset="0"/>
              <a:ea typeface="+mn-ea"/>
              <a:cs typeface="+mn-cs"/>
            </a:endParaRPr>
          </a:p>
        </p:txBody>
      </p:sp>
    </p:spTree>
    <p:extLst>
      <p:ext uri="{BB962C8B-B14F-4D97-AF65-F5344CB8AC3E}">
        <p14:creationId xmlns:p14="http://schemas.microsoft.com/office/powerpoint/2010/main" val="20324276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B20AB150-E705-46FA-9B4B-5BD3539A7940}" type="slidenum">
              <a:rPr lang="en-US" smtClean="0"/>
              <a:pPr/>
              <a:t>98</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dirty="0" smtClean="0"/>
              <a:t>You might have a specific person or group that needs the information, but if you do it right then everyone on the team will benefit. (Level designers, programmers, artists, marketing, testing.)</a:t>
            </a:r>
            <a:endParaRPr lang="en-US" b="1" dirty="0" smtClean="0"/>
          </a:p>
          <a:p>
            <a:pPr eaLnBrk="1" hangingPunct="1"/>
            <a:endParaRPr lang="en-US" dirty="0" smtClean="0"/>
          </a:p>
          <a:p>
            <a:pPr eaLnBrk="1" hangingPunct="1"/>
            <a:r>
              <a:rPr lang="en-US" dirty="0" smtClean="0"/>
              <a:t>Encourage </a:t>
            </a:r>
            <a:r>
              <a:rPr lang="en-US" dirty="0" smtClean="0"/>
              <a:t>them to draw on it and give it back to you. (“Battle map” meetings.)</a:t>
            </a:r>
          </a:p>
          <a:p>
            <a:pPr eaLnBrk="1" hangingPunct="1"/>
            <a:r>
              <a:rPr lang="en-US" dirty="0" smtClean="0"/>
              <a:t>Make sure it gets seen. Hang it up on the wall. Print it out and put one on key team members’ desks. (Take old ones back.) Put thumbnail versions on wiki pages and link to a printable PDF.</a:t>
            </a:r>
          </a:p>
        </p:txBody>
      </p:sp>
    </p:spTree>
    <p:extLst>
      <p:ext uri="{BB962C8B-B14F-4D97-AF65-F5344CB8AC3E}">
        <p14:creationId xmlns:p14="http://schemas.microsoft.com/office/powerpoint/2010/main" val="10060506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42027D1-928C-4582-993D-73B06BBED209}" type="slidenum">
              <a:rPr lang="en-US" smtClean="0"/>
              <a:pPr/>
              <a:t>99</a:t>
            </a:fld>
            <a:endParaRPr lang="en-US" smtClean="0"/>
          </a:p>
        </p:txBody>
      </p:sp>
      <p:sp>
        <p:nvSpPr>
          <p:cNvPr id="1771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96E968-B675-418F-B1D9-9A36E0BC36F7}" type="slidenum">
              <a:rPr lang="en-US" sz="1200">
                <a:latin typeface="Times New Roman" pitchFamily="18" charset="0"/>
              </a:rPr>
              <a:pPr algn="r"/>
              <a:t>99</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ln/>
        </p:spPr>
      </p:sp>
      <p:sp>
        <p:nvSpPr>
          <p:cNvPr id="177157" name="Rectangle 3"/>
          <p:cNvSpPr>
            <a:spLocks noGrp="1" noChangeArrowheads="1"/>
          </p:cNvSpPr>
          <p:nvPr>
            <p:ph type="body" idx="1"/>
          </p:nvPr>
        </p:nvSpPr>
        <p:spPr>
          <a:noFill/>
          <a:ln/>
        </p:spPr>
        <p:txBody>
          <a:bodyPr/>
          <a:lstStyle/>
          <a:p>
            <a:pPr eaLnBrk="1" hangingPunct="1"/>
            <a:r>
              <a:rPr lang="en-US" smtClean="0"/>
              <a:t>The design as it came off the printer…</a:t>
            </a:r>
          </a:p>
        </p:txBody>
      </p:sp>
    </p:spTree>
    <p:extLst>
      <p:ext uri="{BB962C8B-B14F-4D97-AF65-F5344CB8AC3E}">
        <p14:creationId xmlns:p14="http://schemas.microsoft.com/office/powerpoint/2010/main" val="14634310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2BF2B5F2-73FB-4272-A27E-64543F60B913}" type="slidenum">
              <a:rPr lang="en-US" smtClean="0"/>
              <a:pPr/>
              <a:t>100</a:t>
            </a:fld>
            <a:endParaRPr lang="en-US" smtClean="0"/>
          </a:p>
        </p:txBody>
      </p:sp>
      <p:sp>
        <p:nvSpPr>
          <p:cNvPr id="1781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59F0561-1D48-4290-9610-D98A186AEFA3}" type="slidenum">
              <a:rPr lang="en-US" sz="1200">
                <a:latin typeface="Times New Roman" pitchFamily="18" charset="0"/>
              </a:rPr>
              <a:pPr algn="r"/>
              <a:t>100</a:t>
            </a:fld>
            <a:endParaRPr lang="en-US" sz="1200">
              <a:latin typeface="Times New Roman" pitchFamily="18" charset="0"/>
            </a:endParaRP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p:spPr>
        <p:txBody>
          <a:bodyPr/>
          <a:lstStyle/>
          <a:p>
            <a:pPr eaLnBrk="1" hangingPunct="1"/>
            <a:r>
              <a:rPr lang="en-US" smtClean="0"/>
              <a:t>…and after the level designer had it for a day.</a:t>
            </a:r>
          </a:p>
        </p:txBody>
      </p:sp>
    </p:spTree>
    <p:extLst>
      <p:ext uri="{BB962C8B-B14F-4D97-AF65-F5344CB8AC3E}">
        <p14:creationId xmlns:p14="http://schemas.microsoft.com/office/powerpoint/2010/main" val="37241049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B78A3DD-9BDB-42DB-8B1D-D45070AC23AC}" type="slidenum">
              <a:rPr lang="en-US" smtClean="0"/>
              <a:pPr/>
              <a:t>101</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n-US" smtClean="0"/>
              <a:t>To make a diagram like the ones I’ve been showing involves a lot of thought about the game.</a:t>
            </a:r>
          </a:p>
          <a:p>
            <a:pPr eaLnBrk="1" hangingPunct="1"/>
            <a:r>
              <a:rPr lang="en-US" smtClean="0"/>
              <a:t>What is important enough to put on this diagram?</a:t>
            </a:r>
          </a:p>
          <a:p>
            <a:pPr eaLnBrk="1" hangingPunct="1"/>
            <a:r>
              <a:rPr lang="en-US" smtClean="0"/>
              <a:t>Forces concise design: How can I simplify the core design? What is the essence?</a:t>
            </a:r>
          </a:p>
          <a:p>
            <a:pPr eaLnBrk="1" hangingPunct="1"/>
            <a:r>
              <a:rPr lang="en-US" smtClean="0"/>
              <a:t>Highlights relationships between modules: How do all the systems fit together?</a:t>
            </a:r>
          </a:p>
          <a:p>
            <a:pPr eaLnBrk="1" hangingPunct="1"/>
            <a:r>
              <a:rPr lang="en-US" smtClean="0"/>
              <a:t>Aids problem solving: Complex problems are broken down into simpler chunks.</a:t>
            </a:r>
          </a:p>
        </p:txBody>
      </p:sp>
    </p:spTree>
    <p:extLst>
      <p:ext uri="{BB962C8B-B14F-4D97-AF65-F5344CB8AC3E}">
        <p14:creationId xmlns:p14="http://schemas.microsoft.com/office/powerpoint/2010/main" val="4218749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2" y="893"/>
            <a:ext cx="12172317" cy="6856214"/>
          </a:xfrm>
          <a:prstGeom prst="rect">
            <a:avLst/>
          </a:prstGeom>
        </p:spPr>
      </p:pic>
    </p:spTree>
    <p:extLst>
      <p:ext uri="{BB962C8B-B14F-4D97-AF65-F5344CB8AC3E}">
        <p14:creationId xmlns:p14="http://schemas.microsoft.com/office/powerpoint/2010/main" val="28122335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1842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Main">
    <p:spTree>
      <p:nvGrpSpPr>
        <p:cNvPr id="1" name=""/>
        <p:cNvGrpSpPr/>
        <p:nvPr/>
      </p:nvGrpSpPr>
      <p:grpSpPr>
        <a:xfrm>
          <a:off x="0" y="0"/>
          <a:ext cx="0" cy="0"/>
          <a:chOff x="0" y="0"/>
          <a:chExt cx="0" cy="0"/>
        </a:xfrm>
      </p:grpSpPr>
      <p:sp>
        <p:nvSpPr>
          <p:cNvPr id="2" name="Title 1"/>
          <p:cNvSpPr>
            <a:spLocks noGrp="1"/>
          </p:cNvSpPr>
          <p:nvPr>
            <p:ph type="title"/>
          </p:nvPr>
        </p:nvSpPr>
        <p:spPr>
          <a:xfrm>
            <a:off x="1117600" y="685800"/>
            <a:ext cx="9753600" cy="914400"/>
          </a:xfrm>
          <a:prstGeom prst="rect">
            <a:avLst/>
          </a:prstGeom>
        </p:spPr>
        <p:txBody>
          <a:bodyPr lIns="121874" tIns="60936" rIns="121874" bIns="60936"/>
          <a:lstStyle>
            <a:lvl1pPr>
              <a:defRPr>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2285" y="1905000"/>
            <a:ext cx="9753600" cy="3962400"/>
          </a:xfrm>
          <a:prstGeom prst="rect">
            <a:avLst/>
          </a:prstGeom>
        </p:spPr>
        <p:txBody>
          <a:bodyPr lIns="121874" tIns="60936" rIns="121874" bIns="60936"/>
          <a:lstStyle>
            <a:lvl1pPr>
              <a:buClr>
                <a:srgbClr val="990000"/>
              </a:buClr>
              <a:defRPr>
                <a:latin typeface="Candara" pitchFamily="34" charset="0"/>
              </a:defRPr>
            </a:lvl1pPr>
            <a:lvl2pPr>
              <a:spcBef>
                <a:spcPts val="800"/>
              </a:spcBef>
              <a:buClr>
                <a:srgbClr val="C00000"/>
              </a:buClr>
              <a:defRPr sz="3200">
                <a:latin typeface="Candara"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2" y="1339"/>
            <a:ext cx="12172317" cy="6856214"/>
          </a:xfrm>
          <a:prstGeom prst="rect">
            <a:avLst/>
          </a:prstGeom>
        </p:spPr>
      </p:pic>
    </p:spTree>
    <p:extLst>
      <p:ext uri="{BB962C8B-B14F-4D97-AF65-F5344CB8AC3E}">
        <p14:creationId xmlns:p14="http://schemas.microsoft.com/office/powerpoint/2010/main" val="20086228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111450"/>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9" r:id="rId3"/>
  </p:sldLayoutIdLst>
  <p:timing>
    <p:tnLst>
      <p:par>
        <p:cTn id="1" dur="indefinite" restart="never" nodeType="tmRoot"/>
      </p:par>
    </p:tnLst>
  </p:timing>
  <p:txStyles>
    <p:titleStyle>
      <a:lvl1pPr algn="l" defTabSz="91467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69" indent="-228669" algn="l" defTabSz="914674"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6006" indent="-228669" algn="l" defTabSz="914674"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343" indent="-228669" algn="l" defTabSz="914674"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600680"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8017"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5354"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692"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30029"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7366" indent="-228669" algn="l" defTabSz="91467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674" rtl="0" eaLnBrk="1" latinLnBrk="0" hangingPunct="1">
        <a:defRPr sz="1801" kern="1200">
          <a:solidFill>
            <a:schemeClr val="tx1"/>
          </a:solidFill>
          <a:latin typeface="+mn-lt"/>
          <a:ea typeface="+mn-ea"/>
          <a:cs typeface="+mn-cs"/>
        </a:defRPr>
      </a:lvl1pPr>
      <a:lvl2pPr marL="457337" algn="l" defTabSz="914674" rtl="0" eaLnBrk="1" latinLnBrk="0" hangingPunct="1">
        <a:defRPr sz="1801" kern="1200">
          <a:solidFill>
            <a:schemeClr val="tx1"/>
          </a:solidFill>
          <a:latin typeface="+mn-lt"/>
          <a:ea typeface="+mn-ea"/>
          <a:cs typeface="+mn-cs"/>
        </a:defRPr>
      </a:lvl2pPr>
      <a:lvl3pPr marL="914674" algn="l" defTabSz="914674" rtl="0" eaLnBrk="1" latinLnBrk="0" hangingPunct="1">
        <a:defRPr sz="1801" kern="1200">
          <a:solidFill>
            <a:schemeClr val="tx1"/>
          </a:solidFill>
          <a:latin typeface="+mn-lt"/>
          <a:ea typeface="+mn-ea"/>
          <a:cs typeface="+mn-cs"/>
        </a:defRPr>
      </a:lvl3pPr>
      <a:lvl4pPr marL="1372011" algn="l" defTabSz="914674" rtl="0" eaLnBrk="1" latinLnBrk="0" hangingPunct="1">
        <a:defRPr sz="1801" kern="1200">
          <a:solidFill>
            <a:schemeClr val="tx1"/>
          </a:solidFill>
          <a:latin typeface="+mn-lt"/>
          <a:ea typeface="+mn-ea"/>
          <a:cs typeface="+mn-cs"/>
        </a:defRPr>
      </a:lvl4pPr>
      <a:lvl5pPr marL="1829349" algn="l" defTabSz="914674" rtl="0" eaLnBrk="1" latinLnBrk="0" hangingPunct="1">
        <a:defRPr sz="1801" kern="1200">
          <a:solidFill>
            <a:schemeClr val="tx1"/>
          </a:solidFill>
          <a:latin typeface="+mn-lt"/>
          <a:ea typeface="+mn-ea"/>
          <a:cs typeface="+mn-cs"/>
        </a:defRPr>
      </a:lvl5pPr>
      <a:lvl6pPr marL="2286686" algn="l" defTabSz="914674" rtl="0" eaLnBrk="1" latinLnBrk="0" hangingPunct="1">
        <a:defRPr sz="1801" kern="1200">
          <a:solidFill>
            <a:schemeClr val="tx1"/>
          </a:solidFill>
          <a:latin typeface="+mn-lt"/>
          <a:ea typeface="+mn-ea"/>
          <a:cs typeface="+mn-cs"/>
        </a:defRPr>
      </a:lvl6pPr>
      <a:lvl7pPr marL="2744023" algn="l" defTabSz="914674" rtl="0" eaLnBrk="1" latinLnBrk="0" hangingPunct="1">
        <a:defRPr sz="1801" kern="1200">
          <a:solidFill>
            <a:schemeClr val="tx1"/>
          </a:solidFill>
          <a:latin typeface="+mn-lt"/>
          <a:ea typeface="+mn-ea"/>
          <a:cs typeface="+mn-cs"/>
        </a:defRPr>
      </a:lvl7pPr>
      <a:lvl8pPr marL="3201360" algn="l" defTabSz="914674" rtl="0" eaLnBrk="1" latinLnBrk="0" hangingPunct="1">
        <a:defRPr sz="1801" kern="1200">
          <a:solidFill>
            <a:schemeClr val="tx1"/>
          </a:solidFill>
          <a:latin typeface="+mn-lt"/>
          <a:ea typeface="+mn-ea"/>
          <a:cs typeface="+mn-cs"/>
        </a:defRPr>
      </a:lvl8pPr>
      <a:lvl9pPr marL="3658697" algn="l" defTabSz="91467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5.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jpeg"/></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per-bg.png"/>
          <p:cNvPicPr>
            <a:picLocks noChangeAspect="1"/>
          </p:cNvPicPr>
          <p:nvPr/>
        </p:nvPicPr>
        <p:blipFill>
          <a:blip r:embed="rId3"/>
          <a:stretch>
            <a:fillRect/>
          </a:stretch>
        </p:blipFill>
        <p:spPr>
          <a:xfrm>
            <a:off x="2180900" y="448300"/>
            <a:ext cx="7877702" cy="5486400"/>
          </a:xfrm>
          <a:prstGeom prst="rect">
            <a:avLst/>
          </a:prstGeom>
        </p:spPr>
      </p:pic>
      <p:sp>
        <p:nvSpPr>
          <p:cNvPr id="3" name="Rectangle 2"/>
          <p:cNvSpPr txBox="1">
            <a:spLocks noChangeArrowheads="1"/>
          </p:cNvSpPr>
          <p:nvPr/>
        </p:nvSpPr>
        <p:spPr>
          <a:xfrm>
            <a:off x="2900561" y="2380383"/>
            <a:ext cx="6438379" cy="1202061"/>
          </a:xfrm>
          <a:prstGeom prst="rect">
            <a:avLst/>
          </a:prstGeom>
        </p:spPr>
        <p:txBody>
          <a:bodyPr/>
          <a:lstStyle/>
          <a:p>
            <a:pPr algn="ctr">
              <a:defRPr/>
            </a:pPr>
            <a:r>
              <a:rPr lang="en-US" sz="4800" b="1" kern="0" dirty="0" smtClean="0">
                <a:solidFill>
                  <a:schemeClr val="tx1">
                    <a:lumMod val="50000"/>
                    <a:lumOff val="50000"/>
                  </a:schemeClr>
                </a:solidFill>
                <a:latin typeface="Trebuchet MS" pitchFamily="34" charset="0"/>
                <a:ea typeface="+mj-ea"/>
                <a:cs typeface="+mj-cs"/>
              </a:rPr>
              <a:t>One Page Designs</a:t>
            </a:r>
            <a:endParaRPr lang="en-US" sz="4800" b="1" kern="0" dirty="0">
              <a:solidFill>
                <a:schemeClr val="tx1">
                  <a:lumMod val="50000"/>
                  <a:lumOff val="50000"/>
                </a:schemeClr>
              </a:solidFill>
              <a:latin typeface="Trebuchet MS" pitchFamily="34" charset="0"/>
              <a:ea typeface="+mj-ea"/>
              <a:cs typeface="+mj-cs"/>
            </a:endParaRPr>
          </a:p>
        </p:txBody>
      </p:sp>
      <p:sp>
        <p:nvSpPr>
          <p:cNvPr id="4" name="Rectangle 3"/>
          <p:cNvSpPr/>
          <p:nvPr/>
        </p:nvSpPr>
        <p:spPr>
          <a:xfrm>
            <a:off x="8029575" y="5420142"/>
            <a:ext cx="1662635" cy="338554"/>
          </a:xfrm>
          <a:prstGeom prst="rect">
            <a:avLst/>
          </a:prstGeom>
        </p:spPr>
        <p:txBody>
          <a:bodyPr wrap="none">
            <a:spAutoFit/>
          </a:bodyPr>
          <a:lstStyle/>
          <a:p>
            <a:r>
              <a:rPr lang="en-US" sz="1600" dirty="0" smtClean="0">
                <a:effectLst>
                  <a:outerShdw blurRad="38100" dist="38100" dir="2700000" algn="tl">
                    <a:srgbClr val="C0C0C0"/>
                  </a:outerShdw>
                </a:effectLst>
                <a:latin typeface="Candara" pitchFamily="34" charset="0"/>
                <a:cs typeface="+mn-cs"/>
              </a:rPr>
              <a:t>@</a:t>
            </a:r>
            <a:r>
              <a:rPr lang="en-US" sz="1600" dirty="0" err="1" smtClean="0">
                <a:effectLst>
                  <a:outerShdw blurRad="38100" dist="38100" dir="2700000" algn="tl">
                    <a:srgbClr val="C0C0C0"/>
                  </a:outerShdw>
                </a:effectLst>
                <a:latin typeface="Candara" pitchFamily="34" charset="0"/>
                <a:cs typeface="+mn-cs"/>
              </a:rPr>
              <a:t>StoneLibrande</a:t>
            </a:r>
            <a:endParaRPr lang="en-US" sz="1600" dirty="0">
              <a:effectLst>
                <a:outerShdw blurRad="38100" dist="38100" dir="2700000" algn="tl">
                  <a:srgbClr val="C0C0C0"/>
                </a:outerShdw>
              </a:effectLst>
              <a:latin typeface="Candara" pitchFamily="34" charset="0"/>
              <a:cs typeface="+mn-cs"/>
            </a:endParaRPr>
          </a:p>
        </p:txBody>
      </p:sp>
      <p:pic>
        <p:nvPicPr>
          <p:cNvPr id="5" name="Picture 4"/>
          <p:cNvPicPr>
            <a:picLocks noChangeAspect="1"/>
          </p:cNvPicPr>
          <p:nvPr/>
        </p:nvPicPr>
        <p:blipFill>
          <a:blip r:embed="rId4"/>
          <a:stretch>
            <a:fillRect/>
          </a:stretch>
        </p:blipFill>
        <p:spPr>
          <a:xfrm>
            <a:off x="2778124" y="3990975"/>
            <a:ext cx="6632576" cy="1141750"/>
          </a:xfrm>
          <a:prstGeom prst="rect">
            <a:avLst/>
          </a:prstGeom>
        </p:spPr>
      </p:pic>
    </p:spTree>
    <p:extLst>
      <p:ext uri="{BB962C8B-B14F-4D97-AF65-F5344CB8AC3E}">
        <p14:creationId xmlns:p14="http://schemas.microsoft.com/office/powerpoint/2010/main" val="391466259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6" name="Picture 4" descr="spore-wiki-hero"/>
          <p:cNvPicPr>
            <a:picLocks noChangeAspect="1" noChangeArrowheads="1"/>
          </p:cNvPicPr>
          <p:nvPr/>
        </p:nvPicPr>
        <p:blipFill>
          <a:blip r:embed="rId3" cstate="print"/>
          <a:stretch>
            <a:fillRect/>
          </a:stretch>
        </p:blipFill>
        <p:spPr bwMode="auto">
          <a:xfrm>
            <a:off x="2229162" y="252248"/>
            <a:ext cx="8051543" cy="5855668"/>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8340406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llamaman"/>
          <p:cNvPicPr>
            <a:picLocks noChangeAspect="1" noChangeArrowheads="1"/>
          </p:cNvPicPr>
          <p:nvPr/>
        </p:nvPicPr>
        <p:blipFill>
          <a:blip r:embed="rId3" cstate="print"/>
          <a:stretch>
            <a:fillRect/>
          </a:stretch>
        </p:blipFill>
        <p:spPr bwMode="auto">
          <a:xfrm>
            <a:off x="2191404" y="400377"/>
            <a:ext cx="7620000" cy="5962650"/>
          </a:xfrm>
          <a:prstGeom prst="rect">
            <a:avLst/>
          </a:prstGeom>
          <a:noFill/>
          <a:ln w="9525">
            <a:noFill/>
            <a:miter lim="800000"/>
            <a:headEnd/>
            <a:tailEnd/>
          </a:ln>
        </p:spPr>
      </p:pic>
    </p:spTree>
    <p:extLst>
      <p:ext uri="{BB962C8B-B14F-4D97-AF65-F5344CB8AC3E}">
        <p14:creationId xmlns:p14="http://schemas.microsoft.com/office/powerpoint/2010/main" val="322176004"/>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3"/>
          <p:cNvSpPr>
            <a:spLocks noGrp="1" noChangeArrowheads="1"/>
          </p:cNvSpPr>
          <p:nvPr>
            <p:ph type="body" idx="4294967295"/>
          </p:nvPr>
        </p:nvSpPr>
        <p:spPr bwMode="auto">
          <a:xfrm>
            <a:off x="2439988" y="1554163"/>
            <a:ext cx="9752012" cy="3667125"/>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457029" lvl="1" indent="-457029">
              <a:spcBef>
                <a:spcPts val="2400"/>
              </a:spcBef>
              <a:buClr>
                <a:srgbClr val="990000"/>
              </a:buClr>
              <a:buFontTx/>
              <a:buChar char="•"/>
              <a:defRPr/>
            </a:pPr>
            <a:r>
              <a:rPr lang="en-US" sz="3700" dirty="0">
                <a:cs typeface="Arial" pitchFamily="34" charset="0"/>
              </a:rPr>
              <a:t>Forces a complete understanding</a:t>
            </a:r>
          </a:p>
          <a:p>
            <a:pPr marL="457029" lvl="1" indent="-457029">
              <a:spcBef>
                <a:spcPts val="2400"/>
              </a:spcBef>
              <a:buClr>
                <a:srgbClr val="990000"/>
              </a:buClr>
              <a:buFontTx/>
              <a:buChar char="•"/>
              <a:defRPr/>
            </a:pPr>
            <a:r>
              <a:rPr lang="en-US" sz="3700" dirty="0">
                <a:cs typeface="Arial" pitchFamily="34" charset="0"/>
              </a:rPr>
              <a:t>Forces concise design </a:t>
            </a:r>
          </a:p>
          <a:p>
            <a:pPr marL="457029" lvl="1" indent="-457029">
              <a:spcBef>
                <a:spcPts val="2400"/>
              </a:spcBef>
              <a:buClr>
                <a:srgbClr val="990000"/>
              </a:buClr>
              <a:buFontTx/>
              <a:buChar char="•"/>
              <a:defRPr/>
            </a:pPr>
            <a:r>
              <a:rPr lang="en-US" sz="3700" dirty="0">
                <a:cs typeface="Arial" pitchFamily="34" charset="0"/>
              </a:rPr>
              <a:t>Highlights relationships in the system</a:t>
            </a:r>
          </a:p>
          <a:p>
            <a:pPr marL="457029" lvl="1" indent="-457029">
              <a:spcBef>
                <a:spcPts val="2400"/>
              </a:spcBef>
              <a:buClr>
                <a:srgbClr val="990000"/>
              </a:buClr>
              <a:buFontTx/>
              <a:buChar char="•"/>
              <a:defRPr/>
            </a:pPr>
            <a:r>
              <a:rPr lang="en-US" sz="3700" dirty="0">
                <a:cs typeface="Arial" pitchFamily="34" charset="0"/>
              </a:rPr>
              <a:t>Aids problem solving</a:t>
            </a:r>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Personal Benefits</a:t>
            </a:r>
          </a:p>
        </p:txBody>
      </p:sp>
    </p:spTree>
    <p:extLst>
      <p:ext uri="{BB962C8B-B14F-4D97-AF65-F5344CB8AC3E}">
        <p14:creationId xmlns:p14="http://schemas.microsoft.com/office/powerpoint/2010/main" val="17892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1" name="Rectangle 3"/>
          <p:cNvSpPr>
            <a:spLocks noGrp="1" noChangeArrowheads="1"/>
          </p:cNvSpPr>
          <p:nvPr>
            <p:ph type="body" idx="4294967295"/>
          </p:nvPr>
        </p:nvSpPr>
        <p:spPr bwMode="auto">
          <a:xfrm>
            <a:off x="762000" y="1422400"/>
            <a:ext cx="11430000" cy="415925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sz="3600" dirty="0"/>
              <a:t>The goal of design is to efficiently communicate ideas.</a:t>
            </a:r>
          </a:p>
          <a:p>
            <a:pPr eaLnBrk="1" hangingPunct="1">
              <a:lnSpc>
                <a:spcPct val="90000"/>
              </a:lnSpc>
              <a:defRPr/>
            </a:pPr>
            <a:endParaRPr lang="en-US" sz="3600" dirty="0"/>
          </a:p>
          <a:p>
            <a:pPr eaLnBrk="1" hangingPunct="1">
              <a:lnSpc>
                <a:spcPct val="90000"/>
              </a:lnSpc>
              <a:defRPr/>
            </a:pPr>
            <a:r>
              <a:rPr lang="en-US" sz="3600" dirty="0"/>
              <a:t>It can take a lot of time and effort, but isn’t that what you are getting paid for?</a:t>
            </a:r>
          </a:p>
          <a:p>
            <a:pPr eaLnBrk="1" hangingPunct="1">
              <a:lnSpc>
                <a:spcPct val="90000"/>
              </a:lnSpc>
              <a:defRPr/>
            </a:pPr>
            <a:endParaRPr lang="en-US" sz="3600" dirty="0"/>
          </a:p>
          <a:p>
            <a:pPr eaLnBrk="1" hangingPunct="1">
              <a:lnSpc>
                <a:spcPct val="90000"/>
              </a:lnSpc>
              <a:defRPr/>
            </a:pPr>
            <a:r>
              <a:rPr lang="en-US" sz="3600" dirty="0"/>
              <a:t>People will read your designs!</a:t>
            </a:r>
          </a:p>
          <a:p>
            <a:pPr eaLnBrk="1" hangingPunct="1">
              <a:lnSpc>
                <a:spcPct val="90000"/>
              </a:lnSpc>
              <a:defRPr/>
            </a:pPr>
            <a:endParaRPr lang="en-US" sz="3600" dirty="0"/>
          </a:p>
        </p:txBody>
      </p:sp>
    </p:spTree>
    <p:extLst>
      <p:ext uri="{BB962C8B-B14F-4D97-AF65-F5344CB8AC3E}">
        <p14:creationId xmlns:p14="http://schemas.microsoft.com/office/powerpoint/2010/main" val="33592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3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build="p" bldLvl="2"/>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magnet-1.jpg"/>
          <p:cNvPicPr>
            <a:picLocks noChangeAspect="1"/>
          </p:cNvPicPr>
          <p:nvPr/>
        </p:nvPicPr>
        <p:blipFill>
          <a:blip r:embed="rId3"/>
          <a:stretch>
            <a:fillRect/>
          </a:stretch>
        </p:blipFill>
        <p:spPr>
          <a:xfrm>
            <a:off x="563456" y="165554"/>
            <a:ext cx="11252494" cy="595888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7704482"/>
      </p:ext>
    </p:extLst>
  </p:cSld>
  <p:clrMapOvr>
    <a:masterClrMapping/>
  </p:clrMapOvr>
  <p:transition spd="med"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4368814" y="1625600"/>
            <a:ext cx="3352800" cy="685800"/>
          </a:xfrm>
          <a:prstGeom prst="rect">
            <a:avLst/>
          </a:prstGeom>
        </p:spPr>
        <p:txBody>
          <a:bodyPr anchor="ctr" anchorCtr="1"/>
          <a:lstStyle/>
          <a:p>
            <a:pPr eaLnBrk="1" hangingPunct="1">
              <a:defRPr/>
            </a:pPr>
            <a:r>
              <a:rPr lang="en-US" b="0" i="1" dirty="0" smtClean="0"/>
              <a:t>Thank you!</a:t>
            </a:r>
          </a:p>
        </p:txBody>
      </p:sp>
      <p:sp>
        <p:nvSpPr>
          <p:cNvPr id="14" name="Rectangle 3"/>
          <p:cNvSpPr txBox="1">
            <a:spLocks noChangeArrowheads="1"/>
          </p:cNvSpPr>
          <p:nvPr/>
        </p:nvSpPr>
        <p:spPr bwMode="auto">
          <a:xfrm>
            <a:off x="1728339" y="4241589"/>
            <a:ext cx="8633751" cy="1929897"/>
          </a:xfrm>
          <a:prstGeom prst="rect">
            <a:avLst/>
          </a:prstGeom>
          <a:noFill/>
          <a:ln w="9525">
            <a:noFill/>
            <a:miter lim="800000"/>
            <a:headEnd/>
            <a:tailEnd/>
          </a:ln>
          <a:effectLst/>
        </p:spPr>
        <p:txBody>
          <a:bodyPr anchor="ctr" anchorCtr="1"/>
          <a:lstStyle/>
          <a:p>
            <a:pPr marL="457086" indent="-457086" algn="ctr">
              <a:spcBef>
                <a:spcPts val="1600"/>
              </a:spcBef>
              <a:buClr>
                <a:srgbClr val="606FAE"/>
              </a:buClr>
              <a:defRPr/>
            </a:pPr>
            <a:r>
              <a:rPr lang="en-US" sz="3700" dirty="0">
                <a:effectLst>
                  <a:outerShdw blurRad="38100" dist="38100" dir="2700000" algn="tl">
                    <a:srgbClr val="C0C0C0"/>
                  </a:outerShdw>
                </a:effectLst>
                <a:latin typeface="Candara" pitchFamily="34" charset="0"/>
              </a:rPr>
              <a:t>www.stonetronix.com</a:t>
            </a:r>
          </a:p>
        </p:txBody>
      </p:sp>
      <p:sp>
        <p:nvSpPr>
          <p:cNvPr id="4" name="Rectangle 3"/>
          <p:cNvSpPr/>
          <p:nvPr/>
        </p:nvSpPr>
        <p:spPr>
          <a:xfrm>
            <a:off x="4859421" y="5562046"/>
            <a:ext cx="2404826" cy="461665"/>
          </a:xfrm>
          <a:prstGeom prst="rect">
            <a:avLst/>
          </a:prstGeom>
        </p:spPr>
        <p:txBody>
          <a:bodyPr wrap="none">
            <a:spAutoFit/>
          </a:bodyPr>
          <a:lstStyle/>
          <a:p>
            <a:pPr marL="457086" indent="-457086" algn="ctr">
              <a:spcBef>
                <a:spcPts val="1600"/>
              </a:spcBef>
              <a:buClr>
                <a:srgbClr val="606FAE"/>
              </a:buClr>
              <a:defRPr/>
            </a:pPr>
            <a:r>
              <a:rPr lang="en-US" sz="2400" dirty="0">
                <a:effectLst>
                  <a:outerShdw blurRad="38100" dist="38100" dir="2700000" algn="tl">
                    <a:srgbClr val="C0C0C0"/>
                  </a:outerShdw>
                </a:effectLst>
                <a:latin typeface="Candara" pitchFamily="34" charset="0"/>
              </a:rPr>
              <a:t>@</a:t>
            </a:r>
            <a:r>
              <a:rPr lang="en-US" sz="2400" dirty="0" err="1">
                <a:effectLst>
                  <a:outerShdw blurRad="38100" dist="38100" dir="2700000" algn="tl">
                    <a:srgbClr val="C0C0C0"/>
                  </a:outerShdw>
                </a:effectLst>
                <a:latin typeface="Candara" pitchFamily="34" charset="0"/>
              </a:rPr>
              <a:t>StoneLibrande</a:t>
            </a:r>
            <a:endParaRPr lang="en-US" sz="2400" dirty="0">
              <a:effectLst>
                <a:outerShdw blurRad="38100" dist="38100" dir="2700000" algn="tl">
                  <a:srgbClr val="C0C0C0"/>
                </a:outerShdw>
              </a:effectLst>
              <a:latin typeface="Candara" pitchFamily="34" charset="0"/>
            </a:endParaRPr>
          </a:p>
        </p:txBody>
      </p:sp>
    </p:spTree>
    <p:extLst>
      <p:ext uri="{BB962C8B-B14F-4D97-AF65-F5344CB8AC3E}">
        <p14:creationId xmlns:p14="http://schemas.microsoft.com/office/powerpoint/2010/main" val="2638321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2" name="Picture 4" descr="spore-wiki"/>
          <p:cNvPicPr>
            <a:picLocks noChangeAspect="1" noChangeArrowheads="1"/>
          </p:cNvPicPr>
          <p:nvPr/>
        </p:nvPicPr>
        <p:blipFill>
          <a:blip r:embed="rId3" cstate="print"/>
          <a:stretch>
            <a:fillRect/>
          </a:stretch>
        </p:blipFill>
        <p:spPr bwMode="auto">
          <a:xfrm>
            <a:off x="3059625" y="315306"/>
            <a:ext cx="6267450" cy="5715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155339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5" name="Picture 3" descr="simpsons-wiki"/>
          <p:cNvPicPr>
            <a:picLocks noChangeAspect="1" noChangeArrowheads="1"/>
          </p:cNvPicPr>
          <p:nvPr/>
        </p:nvPicPr>
        <p:blipFill>
          <a:blip r:embed="rId3" cstate="print"/>
          <a:stretch>
            <a:fillRect/>
          </a:stretch>
        </p:blipFill>
        <p:spPr bwMode="auto">
          <a:xfrm>
            <a:off x="1921829" y="291662"/>
            <a:ext cx="8343531" cy="6274676"/>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2082886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impson-wiki-cooking"/>
          <p:cNvPicPr>
            <a:picLocks noChangeAspect="1" noChangeArrowheads="1"/>
          </p:cNvPicPr>
          <p:nvPr/>
        </p:nvPicPr>
        <p:blipFill>
          <a:blip r:embed="rId3" cstate="print"/>
          <a:stretch>
            <a:fillRect/>
          </a:stretch>
        </p:blipFill>
        <p:spPr bwMode="auto">
          <a:xfrm>
            <a:off x="1921829" y="291662"/>
            <a:ext cx="8343531" cy="6274677"/>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626710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3" name="Rectangle 3"/>
          <p:cNvSpPr>
            <a:spLocks noChangeArrowheads="1"/>
          </p:cNvSpPr>
          <p:nvPr/>
        </p:nvSpPr>
        <p:spPr bwMode="auto">
          <a:xfrm>
            <a:off x="2099745" y="1040528"/>
            <a:ext cx="8430604" cy="25146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Easy access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Easy to update</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Bite-sized chunks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Team contributions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History tracking and accountability</a:t>
            </a:r>
          </a:p>
        </p:txBody>
      </p:sp>
      <p:sp>
        <p:nvSpPr>
          <p:cNvPr id="445445" name="Rectangle 5"/>
          <p:cNvSpPr>
            <a:spLocks noChangeArrowheads="1"/>
          </p:cNvSpPr>
          <p:nvPr/>
        </p:nvSpPr>
        <p:spPr bwMode="auto">
          <a:xfrm>
            <a:off x="2099746" y="4204136"/>
            <a:ext cx="6635940" cy="20574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Requires constant maintenance</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Hides design relationships</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Low resolution</a:t>
            </a:r>
          </a:p>
          <a:p>
            <a:pPr marL="342900" indent="-342900">
              <a:lnSpc>
                <a:spcPct val="90000"/>
              </a:lnSpc>
              <a:spcBef>
                <a:spcPct val="20000"/>
              </a:spcBef>
              <a:buClr>
                <a:srgbClr val="606FAE"/>
              </a:buClr>
              <a:buFontTx/>
              <a:buChar char="•"/>
              <a:defRPr/>
            </a:pPr>
            <a:r>
              <a:rPr lang="en-US" sz="2800" dirty="0">
                <a:effectLst>
                  <a:outerShdw blurRad="38100" dist="38100" dir="2700000" algn="tl">
                    <a:srgbClr val="C0C0C0"/>
                  </a:outerShdw>
                </a:effectLst>
                <a:latin typeface="Trebuchet MS" pitchFamily="34" charset="0"/>
              </a:rPr>
              <a:t>Frustrating viewport limitations</a:t>
            </a:r>
          </a:p>
        </p:txBody>
      </p:sp>
      <p:sp>
        <p:nvSpPr>
          <p:cNvPr id="8"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Pros</a:t>
            </a:r>
          </a:p>
        </p:txBody>
      </p:sp>
      <p:sp>
        <p:nvSpPr>
          <p:cNvPr id="9" name="Rectangle 6"/>
          <p:cNvSpPr>
            <a:spLocks noChangeArrowheads="1"/>
          </p:cNvSpPr>
          <p:nvPr/>
        </p:nvSpPr>
        <p:spPr bwMode="auto">
          <a:xfrm>
            <a:off x="915988" y="3631328"/>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Cons</a:t>
            </a:r>
          </a:p>
        </p:txBody>
      </p:sp>
    </p:spTree>
    <p:extLst>
      <p:ext uri="{BB962C8B-B14F-4D97-AF65-F5344CB8AC3E}">
        <p14:creationId xmlns:p14="http://schemas.microsoft.com/office/powerpoint/2010/main" val="4142591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5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5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5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544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544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544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4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p:bldP spid="44544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1" name="Rectangle 3"/>
          <p:cNvSpPr>
            <a:spLocks noChangeArrowheads="1"/>
          </p:cNvSpPr>
          <p:nvPr/>
        </p:nvSpPr>
        <p:spPr bwMode="auto">
          <a:xfrm>
            <a:off x="1626766" y="2362200"/>
            <a:ext cx="9040283" cy="2714297"/>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600" i="1" dirty="0">
                <a:effectLst>
                  <a:outerShdw blurRad="38100" dist="38100" dir="2700000" algn="tl">
                    <a:srgbClr val="C0C0C0"/>
                  </a:outerShdw>
                </a:effectLst>
                <a:latin typeface="Trebuchet MS" pitchFamily="34" charset="0"/>
              </a:rPr>
              <a:t>Problem</a:t>
            </a:r>
            <a:r>
              <a:rPr lang="en-US" sz="3600" dirty="0">
                <a:effectLst>
                  <a:outerShdw blurRad="38100" dist="38100" dir="2700000" algn="tl">
                    <a:srgbClr val="C0C0C0"/>
                  </a:outerShdw>
                </a:effectLst>
                <a:latin typeface="Trebuchet MS" pitchFamily="34" charset="0"/>
              </a:rPr>
              <a:t>: Most people don’t read past the first page or screen.</a:t>
            </a:r>
          </a:p>
          <a:p>
            <a:pPr marL="342900" indent="-342900">
              <a:lnSpc>
                <a:spcPct val="90000"/>
              </a:lnSpc>
              <a:spcBef>
                <a:spcPct val="20000"/>
              </a:spcBef>
              <a:buClr>
                <a:srgbClr val="606FAE"/>
              </a:buClr>
              <a:buFontTx/>
              <a:buChar char="•"/>
              <a:defRPr/>
            </a:pPr>
            <a:endParaRPr lang="en-US" sz="3600" dirty="0">
              <a:effectLst>
                <a:outerShdw blurRad="38100" dist="38100" dir="2700000" algn="tl">
                  <a:srgbClr val="C0C0C0"/>
                </a:outerShdw>
              </a:effectLst>
              <a:latin typeface="Trebuchet MS" pitchFamily="34" charset="0"/>
            </a:endParaRPr>
          </a:p>
          <a:p>
            <a:pPr marL="342900" indent="-342900">
              <a:lnSpc>
                <a:spcPct val="90000"/>
              </a:lnSpc>
              <a:spcBef>
                <a:spcPct val="20000"/>
              </a:spcBef>
              <a:buClr>
                <a:srgbClr val="606FAE"/>
              </a:buClr>
              <a:buFontTx/>
              <a:buChar char="•"/>
              <a:defRPr/>
            </a:pPr>
            <a:r>
              <a:rPr lang="en-US" sz="3600" i="1" dirty="0">
                <a:effectLst>
                  <a:outerShdw blurRad="38100" dist="38100" dir="2700000" algn="tl">
                    <a:srgbClr val="C0C0C0"/>
                  </a:outerShdw>
                </a:effectLst>
                <a:latin typeface="Trebuchet MS" pitchFamily="34" charset="0"/>
              </a:rPr>
              <a:t>Solution</a:t>
            </a:r>
            <a:r>
              <a:rPr lang="en-US" sz="3600" dirty="0">
                <a:effectLst>
                  <a:outerShdw blurRad="38100" dist="38100" dir="2700000" algn="tl">
                    <a:srgbClr val="C0C0C0"/>
                  </a:outerShdw>
                </a:effectLst>
                <a:latin typeface="Trebuchet MS" pitchFamily="34" charset="0"/>
              </a:rPr>
              <a:t>: Only use one page.</a:t>
            </a:r>
          </a:p>
          <a:p>
            <a:pPr marL="342900" indent="-342900">
              <a:lnSpc>
                <a:spcPct val="90000"/>
              </a:lnSpc>
              <a:spcBef>
                <a:spcPct val="20000"/>
              </a:spcBef>
              <a:buClr>
                <a:srgbClr val="606FAE"/>
              </a:buClr>
              <a:defRPr/>
            </a:pPr>
            <a:endParaRPr lang="en-US" sz="3600" dirty="0">
              <a:effectLst>
                <a:outerShdw blurRad="38100" dist="38100" dir="2700000" algn="tl">
                  <a:srgbClr val="C0C0C0"/>
                </a:outerShdw>
              </a:effectLst>
              <a:latin typeface="Trebuchet MS" pitchFamily="34" charset="0"/>
            </a:endParaRPr>
          </a:p>
        </p:txBody>
      </p:sp>
      <p:sp>
        <p:nvSpPr>
          <p:cNvPr id="6"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Observation</a:t>
            </a:r>
          </a:p>
        </p:txBody>
      </p:sp>
    </p:spTree>
    <p:extLst>
      <p:ext uri="{BB962C8B-B14F-4D97-AF65-F5344CB8AC3E}">
        <p14:creationId xmlns:p14="http://schemas.microsoft.com/office/powerpoint/2010/main" val="373979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4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Inspirations</a:t>
            </a:r>
          </a:p>
        </p:txBody>
      </p:sp>
    </p:spTree>
    <p:extLst>
      <p:ext uri="{BB962C8B-B14F-4D97-AF65-F5344CB8AC3E}">
        <p14:creationId xmlns:p14="http://schemas.microsoft.com/office/powerpoint/2010/main" val="4204876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21" name="Picture 9" descr="floor%20plans%202d%20cad"/>
          <p:cNvPicPr>
            <a:picLocks noChangeAspect="1" noChangeArrowheads="1"/>
          </p:cNvPicPr>
          <p:nvPr/>
        </p:nvPicPr>
        <p:blipFill>
          <a:blip r:embed="rId3" cstate="print"/>
          <a:srcRect/>
          <a:stretch>
            <a:fillRect/>
          </a:stretch>
        </p:blipFill>
        <p:spPr bwMode="auto">
          <a:xfrm>
            <a:off x="1017323" y="152400"/>
            <a:ext cx="9751060" cy="4876800"/>
          </a:xfrm>
          <a:prstGeom prst="rect">
            <a:avLst/>
          </a:prstGeom>
          <a:noFill/>
          <a:ln w="15875" algn="ctr">
            <a:solidFill>
              <a:srgbClr val="606FAE"/>
            </a:solidFill>
            <a:miter lim="800000"/>
            <a:headEnd/>
            <a:tailEnd/>
          </a:ln>
          <a:effectLst>
            <a:outerShdw dist="71842" dir="2700000" algn="ctr" rotWithShape="0">
              <a:srgbClr val="808080">
                <a:alpha val="50000"/>
              </a:srgbClr>
            </a:outerShdw>
          </a:effectLst>
        </p:spPr>
      </p:pic>
      <p:pic>
        <p:nvPicPr>
          <p:cNvPr id="397322" name="Picture 10" descr="architect-front"/>
          <p:cNvPicPr>
            <a:picLocks noChangeAspect="1" noChangeArrowheads="1"/>
          </p:cNvPicPr>
          <p:nvPr/>
        </p:nvPicPr>
        <p:blipFill>
          <a:blip r:embed="rId4" cstate="print"/>
          <a:srcRect/>
          <a:stretch>
            <a:fillRect/>
          </a:stretch>
        </p:blipFill>
        <p:spPr bwMode="auto">
          <a:xfrm>
            <a:off x="4470824" y="3429000"/>
            <a:ext cx="6602280" cy="2749550"/>
          </a:xfrm>
          <a:prstGeom prst="rect">
            <a:avLst/>
          </a:prstGeom>
          <a:noFill/>
          <a:ln w="15875">
            <a:solidFill>
              <a:srgbClr val="606FAE"/>
            </a:solidFill>
            <a:miter lim="800000"/>
            <a:headEnd/>
            <a:tailEnd/>
          </a:ln>
          <a:effectLst>
            <a:outerShdw dist="71842" dir="2700000" algn="ctr" rotWithShape="0">
              <a:srgbClr val="808080">
                <a:alpha val="50000"/>
              </a:srgbClr>
            </a:outerShdw>
          </a:effectLst>
        </p:spPr>
      </p:pic>
    </p:spTree>
    <p:extLst>
      <p:ext uri="{BB962C8B-B14F-4D97-AF65-F5344CB8AC3E}">
        <p14:creationId xmlns:p14="http://schemas.microsoft.com/office/powerpoint/2010/main" val="22264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1" name="Picture 5" descr="lego-jetski"/>
          <p:cNvPicPr>
            <a:picLocks noChangeAspect="1" noChangeArrowheads="1"/>
          </p:cNvPicPr>
          <p:nvPr/>
        </p:nvPicPr>
        <p:blipFill>
          <a:blip r:embed="rId3" cstate="print"/>
          <a:stretch>
            <a:fillRect/>
          </a:stretch>
        </p:blipFill>
        <p:spPr bwMode="auto">
          <a:xfrm>
            <a:off x="1583690" y="190500"/>
            <a:ext cx="9024620" cy="6477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344867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R-R-Merlin-64-supercharger"/>
          <p:cNvPicPr>
            <a:picLocks noChangeAspect="1" noChangeArrowheads="1"/>
          </p:cNvPicPr>
          <p:nvPr/>
        </p:nvPicPr>
        <p:blipFill>
          <a:blip r:embed="rId3" cstate="print"/>
          <a:stretch>
            <a:fillRect/>
          </a:stretch>
        </p:blipFill>
        <p:spPr bwMode="auto">
          <a:xfrm>
            <a:off x="918067" y="160464"/>
            <a:ext cx="10355866" cy="6537075"/>
          </a:xfrm>
          <a:prstGeom prst="rect">
            <a:avLst/>
          </a:prstGeom>
          <a:noFill/>
          <a:ln w="9525">
            <a:noFill/>
            <a:miter lim="800000"/>
            <a:headEnd/>
            <a:tailEnd/>
          </a:ln>
        </p:spPr>
      </p:pic>
    </p:spTree>
    <p:extLst>
      <p:ext uri="{BB962C8B-B14F-4D97-AF65-F5344CB8AC3E}">
        <p14:creationId xmlns:p14="http://schemas.microsoft.com/office/powerpoint/2010/main" val="4226960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Rectangle 2"/>
          <p:cNvSpPr>
            <a:spLocks noGrp="1" noChangeArrowheads="1"/>
          </p:cNvSpPr>
          <p:nvPr>
            <p:ph type="title" idx="4294967295"/>
          </p:nvPr>
        </p:nvSpPr>
        <p:spPr bwMode="auto">
          <a:xfrm>
            <a:off x="826718" y="685800"/>
            <a:ext cx="6025019" cy="914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fontAlgn="base" hangingPunct="1">
              <a:spcAft>
                <a:spcPct val="0"/>
              </a:spcAft>
              <a:defRPr/>
            </a:pPr>
            <a:r>
              <a:rPr lang="en-US" sz="4800" b="1" dirty="0">
                <a:solidFill>
                  <a:schemeClr val="tx2"/>
                </a:solidFill>
                <a:effectLst>
                  <a:outerShdw blurRad="38100" dist="38100" dir="2700000" algn="tl">
                    <a:srgbClr val="C0C0C0"/>
                  </a:outerShdw>
                </a:effectLst>
                <a:latin typeface="Trebuchet MS" pitchFamily="34" charset="0"/>
                <a:ea typeface="+mn-ea"/>
                <a:cs typeface="Arial" pitchFamily="34" charset="0"/>
              </a:rPr>
              <a:t>Overview</a:t>
            </a:r>
          </a:p>
        </p:txBody>
      </p:sp>
      <p:sp>
        <p:nvSpPr>
          <p:cNvPr id="370691" name="Rectangle 3"/>
          <p:cNvSpPr>
            <a:spLocks noGrp="1" noChangeArrowheads="1"/>
          </p:cNvSpPr>
          <p:nvPr>
            <p:ph idx="4294967295"/>
          </p:nvPr>
        </p:nvSpPr>
        <p:spPr bwMode="auto">
          <a:xfrm>
            <a:off x="1778696" y="1843414"/>
            <a:ext cx="9294312" cy="2966581"/>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marL="342900" indent="-342900" eaLnBrk="1" fontAlgn="base" hangingPunct="1">
              <a:spcBef>
                <a:spcPct val="20000"/>
              </a:spcBef>
              <a:spcAft>
                <a:spcPct val="0"/>
              </a:spcAft>
              <a:buClr>
                <a:srgbClr val="606FAE"/>
              </a:buClr>
              <a:buFontTx/>
              <a:buChar char="•"/>
              <a:defRPr/>
            </a:pPr>
            <a:r>
              <a:rPr lang="en-US" sz="3600" dirty="0">
                <a:effectLst>
                  <a:outerShdw blurRad="38100" dist="38100" dir="2700000" algn="tl">
                    <a:srgbClr val="C0C0C0"/>
                  </a:outerShdw>
                </a:effectLst>
                <a:latin typeface="Trebuchet MS" pitchFamily="34" charset="0"/>
                <a:cs typeface="Arial" pitchFamily="34" charset="0"/>
              </a:rPr>
              <a:t>Standard design documentation </a:t>
            </a:r>
          </a:p>
          <a:p>
            <a:pPr marL="342900" indent="-342900" eaLnBrk="1" fontAlgn="base" hangingPunct="1">
              <a:spcBef>
                <a:spcPct val="20000"/>
              </a:spcBef>
              <a:spcAft>
                <a:spcPct val="0"/>
              </a:spcAft>
              <a:buClr>
                <a:srgbClr val="606FAE"/>
              </a:buClr>
              <a:buFontTx/>
              <a:buChar char="•"/>
              <a:defRPr/>
            </a:pPr>
            <a:r>
              <a:rPr lang="en-US" sz="3600" dirty="0">
                <a:effectLst>
                  <a:outerShdw blurRad="38100" dist="38100" dir="2700000" algn="tl">
                    <a:srgbClr val="C0C0C0"/>
                  </a:outerShdw>
                </a:effectLst>
                <a:latin typeface="Trebuchet MS" pitchFamily="34" charset="0"/>
                <a:cs typeface="Arial" pitchFamily="34" charset="0"/>
              </a:rPr>
              <a:t>What are one-page designs?</a:t>
            </a:r>
          </a:p>
          <a:p>
            <a:pPr marL="342900" indent="-342900" eaLnBrk="1" fontAlgn="base" hangingPunct="1">
              <a:spcBef>
                <a:spcPct val="20000"/>
              </a:spcBef>
              <a:spcAft>
                <a:spcPct val="0"/>
              </a:spcAft>
              <a:buClr>
                <a:srgbClr val="606FAE"/>
              </a:buClr>
              <a:buFontTx/>
              <a:buChar char="•"/>
              <a:defRPr/>
            </a:pPr>
            <a:r>
              <a:rPr lang="en-US" sz="3600" dirty="0">
                <a:effectLst>
                  <a:outerShdw blurRad="38100" dist="38100" dir="2700000" algn="tl">
                    <a:srgbClr val="C0C0C0"/>
                  </a:outerShdw>
                </a:effectLst>
                <a:latin typeface="Trebuchet MS" pitchFamily="34" charset="0"/>
                <a:cs typeface="Arial" pitchFamily="34" charset="0"/>
              </a:rPr>
              <a:t>Creating your own one-page designs</a:t>
            </a:r>
          </a:p>
          <a:p>
            <a:pPr marL="342900" indent="-342900" eaLnBrk="1" fontAlgn="base" hangingPunct="1">
              <a:spcBef>
                <a:spcPct val="20000"/>
              </a:spcBef>
              <a:spcAft>
                <a:spcPct val="0"/>
              </a:spcAft>
              <a:buClr>
                <a:srgbClr val="606FAE"/>
              </a:buClr>
              <a:buFontTx/>
              <a:buChar char="•"/>
              <a:defRPr/>
            </a:pPr>
            <a:r>
              <a:rPr lang="en-US" sz="3600" dirty="0">
                <a:effectLst>
                  <a:outerShdw blurRad="38100" dist="38100" dir="2700000" algn="tl">
                    <a:srgbClr val="C0C0C0"/>
                  </a:outerShdw>
                </a:effectLst>
                <a:latin typeface="Trebuchet MS" pitchFamily="34" charset="0"/>
                <a:cs typeface="Arial" pitchFamily="34" charset="0"/>
              </a:rPr>
              <a:t>Benefits</a:t>
            </a:r>
          </a:p>
        </p:txBody>
      </p:sp>
    </p:spTree>
    <p:extLst>
      <p:ext uri="{BB962C8B-B14F-4D97-AF65-F5344CB8AC3E}">
        <p14:creationId xmlns:p14="http://schemas.microsoft.com/office/powerpoint/2010/main" val="178145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0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placemat-dino"/>
          <p:cNvPicPr>
            <a:picLocks noChangeAspect="1" noChangeArrowheads="1"/>
          </p:cNvPicPr>
          <p:nvPr/>
        </p:nvPicPr>
        <p:blipFill>
          <a:blip r:embed="rId3" cstate="print"/>
          <a:stretch>
            <a:fillRect/>
          </a:stretch>
        </p:blipFill>
        <p:spPr bwMode="auto">
          <a:xfrm>
            <a:off x="349250" y="0"/>
            <a:ext cx="11493500" cy="6858000"/>
          </a:xfrm>
          <a:prstGeom prst="rect">
            <a:avLst/>
          </a:prstGeom>
          <a:noFill/>
          <a:ln w="9525">
            <a:noFill/>
            <a:miter lim="800000"/>
            <a:headEnd/>
            <a:tailEnd/>
          </a:ln>
        </p:spPr>
      </p:pic>
    </p:spTree>
    <p:extLst>
      <p:ext uri="{BB962C8B-B14F-4D97-AF65-F5344CB8AC3E}">
        <p14:creationId xmlns:p14="http://schemas.microsoft.com/office/powerpoint/2010/main" val="9662449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Minard-small"/>
          <p:cNvPicPr>
            <a:picLocks noChangeAspect="1" noChangeArrowheads="1"/>
          </p:cNvPicPr>
          <p:nvPr/>
        </p:nvPicPr>
        <p:blipFill>
          <a:blip r:embed="rId3" cstate="print"/>
          <a:stretch>
            <a:fillRect/>
          </a:stretch>
        </p:blipFill>
        <p:spPr bwMode="auto">
          <a:xfrm>
            <a:off x="159004" y="118240"/>
            <a:ext cx="11867582" cy="6645164"/>
          </a:xfrm>
          <a:prstGeom prst="rect">
            <a:avLst/>
          </a:prstGeom>
          <a:noFill/>
          <a:ln w="9525">
            <a:noFill/>
            <a:miter lim="800000"/>
            <a:headEnd/>
            <a:tailEnd/>
          </a:ln>
        </p:spPr>
      </p:pic>
    </p:spTree>
    <p:extLst>
      <p:ext uri="{BB962C8B-B14F-4D97-AF65-F5344CB8AC3E}">
        <p14:creationId xmlns:p14="http://schemas.microsoft.com/office/powerpoint/2010/main" val="4263116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descr="http://danielpipitonedesign.com/wp-content/uploads/2009/10/IMG_4386.jpg"/>
          <p:cNvPicPr>
            <a:picLocks noChangeAspect="1" noChangeArrowheads="1"/>
          </p:cNvPicPr>
          <p:nvPr/>
        </p:nvPicPr>
        <p:blipFill>
          <a:blip r:embed="rId3" cstate="print"/>
          <a:stretch>
            <a:fillRect/>
          </a:stretch>
        </p:blipFill>
        <p:spPr bwMode="auto">
          <a:xfrm>
            <a:off x="742566" y="507579"/>
            <a:ext cx="10562898" cy="6050876"/>
          </a:xfrm>
          <a:prstGeom prst="rect">
            <a:avLst/>
          </a:prstGeom>
          <a:noFill/>
          <a:ln w="9525">
            <a:noFill/>
            <a:miter lim="800000"/>
            <a:headEnd/>
            <a:tailEnd/>
          </a:ln>
        </p:spPr>
      </p:pic>
      <p:pic>
        <p:nvPicPr>
          <p:cNvPr id="23555" name="Picture 16" descr="http://byfiles.storage.msn.com/y1p5d5vyngJBVdg4OFJRZXSR1CUpghG1KQx3uPGJneQOTZLiFOrbqPG-qPnNuwWEJl_"/>
          <p:cNvPicPr>
            <a:picLocks noChangeAspect="1" noChangeArrowheads="1"/>
          </p:cNvPicPr>
          <p:nvPr/>
        </p:nvPicPr>
        <p:blipFill>
          <a:blip r:embed="rId4" cstate="print"/>
          <a:stretch>
            <a:fillRect/>
          </a:stretch>
        </p:blipFill>
        <p:spPr bwMode="auto">
          <a:xfrm>
            <a:off x="8408697" y="304801"/>
            <a:ext cx="3227996" cy="2343806"/>
          </a:xfrm>
          <a:prstGeom prst="rect">
            <a:avLst/>
          </a:prstGeom>
          <a:noFill/>
          <a:ln w="9525">
            <a:noFill/>
            <a:miter lim="800000"/>
            <a:headEnd/>
            <a:tailEnd/>
          </a:ln>
        </p:spPr>
      </p:pic>
    </p:spTree>
    <p:extLst>
      <p:ext uri="{BB962C8B-B14F-4D97-AF65-F5344CB8AC3E}">
        <p14:creationId xmlns:p14="http://schemas.microsoft.com/office/powerpoint/2010/main" val="3338221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One Page Design Examples</a:t>
            </a:r>
          </a:p>
        </p:txBody>
      </p:sp>
    </p:spTree>
    <p:extLst>
      <p:ext uri="{BB962C8B-B14F-4D97-AF65-F5344CB8AC3E}">
        <p14:creationId xmlns:p14="http://schemas.microsoft.com/office/powerpoint/2010/main" val="997098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5" name="Picture 5" descr="battlenet_entry"/>
          <p:cNvPicPr>
            <a:picLocks noChangeAspect="1" noChangeArrowheads="1"/>
          </p:cNvPicPr>
          <p:nvPr/>
        </p:nvPicPr>
        <p:blipFill>
          <a:blip r:embed="rId3" cstate="print"/>
          <a:srcRect/>
          <a:stretch>
            <a:fillRect/>
          </a:stretch>
        </p:blipFill>
        <p:spPr bwMode="auto">
          <a:xfrm>
            <a:off x="2407613" y="381000"/>
            <a:ext cx="7376778" cy="9601200"/>
          </a:xfrm>
          <a:prstGeom prst="rect">
            <a:avLst/>
          </a:prstGeom>
          <a:noFill/>
          <a:ln w="25400" algn="ctr">
            <a:solidFill>
              <a:schemeClr val="tx1"/>
            </a:solidFill>
            <a:miter lim="800000"/>
            <a:headEnd/>
            <a:tailEnd/>
          </a:ln>
          <a:effectLst>
            <a:outerShdw dist="89803" dir="2700000" algn="ctr" rotWithShape="0">
              <a:schemeClr val="folHlink">
                <a:alpha val="50000"/>
              </a:schemeClr>
            </a:outerShdw>
          </a:effectLst>
        </p:spPr>
      </p:pic>
    </p:spTree>
    <p:extLst>
      <p:ext uri="{BB962C8B-B14F-4D97-AF65-F5344CB8AC3E}">
        <p14:creationId xmlns:p14="http://schemas.microsoft.com/office/powerpoint/2010/main" val="4928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 4.44444E-6 L 0.0 -0.6 " pathEditMode="relative" rAng="0" ptsTypes="AA">
                                      <p:cBhvr>
                                        <p:cTn id="6" dur="10000" fill="hold"/>
                                        <p:tgtEl>
                                          <p:spTgt spid="486405"/>
                                        </p:tgtEl>
                                        <p:attrNameLst>
                                          <p:attrName>ppt_x</p:attrName>
                                          <p:attrName>ppt_y</p:attrName>
                                        </p:attrNameLst>
                                      </p:cBhvr>
                                      <p:rCtr x="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3-dhack"/>
          <p:cNvPicPr>
            <a:picLocks noChangeAspect="1" noChangeArrowheads="1"/>
          </p:cNvPicPr>
          <p:nvPr/>
        </p:nvPicPr>
        <p:blipFill>
          <a:blip r:embed="rId3" cstate="print"/>
          <a:stretch>
            <a:fillRect/>
          </a:stretch>
        </p:blipFill>
        <p:spPr bwMode="auto">
          <a:xfrm>
            <a:off x="2569326" y="60434"/>
            <a:ext cx="6953250" cy="6191250"/>
          </a:xfrm>
          <a:prstGeom prst="rect">
            <a:avLst/>
          </a:prstGeom>
          <a:noFill/>
          <a:ln w="9525">
            <a:noFill/>
            <a:miter lim="800000"/>
            <a:headEnd/>
            <a:tailEnd/>
          </a:ln>
        </p:spPr>
      </p:pic>
    </p:spTree>
    <p:extLst>
      <p:ext uri="{BB962C8B-B14F-4D97-AF65-F5344CB8AC3E}">
        <p14:creationId xmlns:p14="http://schemas.microsoft.com/office/powerpoint/2010/main" val="2481944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3-act1"/>
          <p:cNvPicPr>
            <a:picLocks noChangeAspect="1" noChangeArrowheads="1"/>
          </p:cNvPicPr>
          <p:nvPr/>
        </p:nvPicPr>
        <p:blipFill>
          <a:blip r:embed="rId3" cstate="print"/>
          <a:stretch>
            <a:fillRect/>
          </a:stretch>
        </p:blipFill>
        <p:spPr bwMode="auto">
          <a:xfrm>
            <a:off x="1589" y="649011"/>
            <a:ext cx="12188825" cy="5715000"/>
          </a:xfrm>
          <a:prstGeom prst="rect">
            <a:avLst/>
          </a:prstGeom>
          <a:noFill/>
          <a:ln w="9525">
            <a:noFill/>
            <a:miter lim="800000"/>
            <a:headEnd/>
            <a:tailEnd/>
          </a:ln>
        </p:spPr>
      </p:pic>
    </p:spTree>
    <p:extLst>
      <p:ext uri="{BB962C8B-B14F-4D97-AF65-F5344CB8AC3E}">
        <p14:creationId xmlns:p14="http://schemas.microsoft.com/office/powerpoint/2010/main" val="690665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6" name="Picture 8" descr="d3-rondahar"/>
          <p:cNvPicPr>
            <a:picLocks noChangeAspect="1" noChangeArrowheads="1"/>
          </p:cNvPicPr>
          <p:nvPr/>
        </p:nvPicPr>
        <p:blipFill>
          <a:blip r:embed="rId3" cstate="print"/>
          <a:stretch>
            <a:fillRect/>
          </a:stretch>
        </p:blipFill>
        <p:spPr bwMode="auto">
          <a:xfrm>
            <a:off x="1588" y="0"/>
            <a:ext cx="12188825" cy="6858000"/>
          </a:xfrm>
          <a:prstGeom prst="rect">
            <a:avLst/>
          </a:prstGeom>
          <a:noFill/>
          <a:ln w="25400" algn="ctr">
            <a:solidFill>
              <a:schemeClr val="tx1"/>
            </a:solidFill>
            <a:miter lim="800000"/>
            <a:headEnd/>
            <a:tailEnd/>
          </a:ln>
          <a:effectLst/>
        </p:spPr>
      </p:pic>
    </p:spTree>
    <p:extLst>
      <p:ext uri="{BB962C8B-B14F-4D97-AF65-F5344CB8AC3E}">
        <p14:creationId xmlns:p14="http://schemas.microsoft.com/office/powerpoint/2010/main" val="165692368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d3-closeup-small"/>
          <p:cNvPicPr>
            <a:picLocks noChangeAspect="1" noChangeArrowheads="1"/>
          </p:cNvPicPr>
          <p:nvPr/>
        </p:nvPicPr>
        <p:blipFill>
          <a:blip r:embed="rId3" cstate="print"/>
          <a:srcRect/>
          <a:stretch>
            <a:fillRect/>
          </a:stretch>
        </p:blipFill>
        <p:spPr bwMode="auto">
          <a:xfrm>
            <a:off x="1589" y="0"/>
            <a:ext cx="12188825" cy="6858000"/>
          </a:xfrm>
          <a:prstGeom prst="rect">
            <a:avLst/>
          </a:prstGeom>
          <a:noFill/>
          <a:ln w="9525">
            <a:noFill/>
            <a:miter lim="800000"/>
            <a:headEnd/>
            <a:tailEnd/>
          </a:ln>
          <a:effectLst/>
        </p:spPr>
      </p:pic>
    </p:spTree>
    <p:extLst>
      <p:ext uri="{BB962C8B-B14F-4D97-AF65-F5344CB8AC3E}">
        <p14:creationId xmlns:p14="http://schemas.microsoft.com/office/powerpoint/2010/main" val="389733659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d3-guild"/>
          <p:cNvPicPr>
            <a:picLocks noChangeAspect="1" noChangeArrowheads="1"/>
          </p:cNvPicPr>
          <p:nvPr/>
        </p:nvPicPr>
        <p:blipFill>
          <a:blip r:embed="rId3" cstate="print"/>
          <a:stretch>
            <a:fillRect/>
          </a:stretch>
        </p:blipFill>
        <p:spPr bwMode="auto">
          <a:xfrm>
            <a:off x="893381" y="81453"/>
            <a:ext cx="10405238" cy="6691770"/>
          </a:xfrm>
          <a:prstGeom prst="rect">
            <a:avLst/>
          </a:prstGeom>
          <a:noFill/>
          <a:ln w="25400" algn="ctr">
            <a:solidFill>
              <a:schemeClr val="tx1"/>
            </a:solidFill>
            <a:miter lim="800000"/>
            <a:headEnd/>
            <a:tailEnd/>
          </a:ln>
          <a:effectLst/>
        </p:spPr>
      </p:pic>
    </p:spTree>
    <p:extLst>
      <p:ext uri="{BB962C8B-B14F-4D97-AF65-F5344CB8AC3E}">
        <p14:creationId xmlns:p14="http://schemas.microsoft.com/office/powerpoint/2010/main" val="34341232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9"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Design Bibles</a:t>
            </a:r>
          </a:p>
        </p:txBody>
      </p:sp>
    </p:spTree>
    <p:extLst>
      <p:ext uri="{BB962C8B-B14F-4D97-AF65-F5344CB8AC3E}">
        <p14:creationId xmlns:p14="http://schemas.microsoft.com/office/powerpoint/2010/main" val="1256238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iablo-2-fantasy-small"/>
          <p:cNvPicPr>
            <a:picLocks noChangeAspect="1" noChangeArrowheads="1"/>
          </p:cNvPicPr>
          <p:nvPr/>
        </p:nvPicPr>
        <p:blipFill>
          <a:blip r:embed="rId3" cstate="print"/>
          <a:stretch>
            <a:fillRect/>
          </a:stretch>
        </p:blipFill>
        <p:spPr bwMode="auto">
          <a:xfrm>
            <a:off x="1588" y="0"/>
            <a:ext cx="12188825" cy="6858000"/>
          </a:xfrm>
          <a:prstGeom prst="rect">
            <a:avLst/>
          </a:prstGeom>
          <a:noFill/>
          <a:ln w="9525">
            <a:noFill/>
            <a:miter lim="800000"/>
            <a:headEnd/>
            <a:tailEnd/>
          </a:ln>
        </p:spPr>
      </p:pic>
    </p:spTree>
    <p:extLst>
      <p:ext uri="{BB962C8B-B14F-4D97-AF65-F5344CB8AC3E}">
        <p14:creationId xmlns:p14="http://schemas.microsoft.com/office/powerpoint/2010/main" val="129770793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attack-chart"/>
          <p:cNvPicPr>
            <a:picLocks noChangeAspect="1" noChangeArrowheads="1"/>
          </p:cNvPicPr>
          <p:nvPr/>
        </p:nvPicPr>
        <p:blipFill>
          <a:blip r:embed="rId3" cstate="print"/>
          <a:stretch>
            <a:fillRect/>
          </a:stretch>
        </p:blipFill>
        <p:spPr bwMode="auto">
          <a:xfrm>
            <a:off x="802063" y="174734"/>
            <a:ext cx="5570775" cy="5958048"/>
          </a:xfrm>
          <a:prstGeom prst="rect">
            <a:avLst/>
          </a:prstGeom>
          <a:noFill/>
          <a:effectLst>
            <a:outerShdw dist="53882" dir="2700000" algn="ctr" rotWithShape="0">
              <a:srgbClr val="C0C0C0"/>
            </a:outerShdw>
          </a:effectLst>
        </p:spPr>
      </p:pic>
      <p:pic>
        <p:nvPicPr>
          <p:cNvPr id="5" name="Picture 3" descr="d3-warlock-skill"/>
          <p:cNvPicPr>
            <a:picLocks noChangeAspect="1" noChangeArrowheads="1"/>
          </p:cNvPicPr>
          <p:nvPr/>
        </p:nvPicPr>
        <p:blipFill>
          <a:blip r:embed="rId4" cstate="print"/>
          <a:stretch>
            <a:fillRect/>
          </a:stretch>
        </p:blipFill>
        <p:spPr bwMode="auto">
          <a:xfrm>
            <a:off x="7162123" y="237798"/>
            <a:ext cx="4319393" cy="5737334"/>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356342790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Picture 2" descr="police_map"/>
          <p:cNvPicPr>
            <a:picLocks noChangeAspect="1" noChangeArrowheads="1"/>
          </p:cNvPicPr>
          <p:nvPr/>
        </p:nvPicPr>
        <p:blipFill>
          <a:blip r:embed="rId3" cstate="print"/>
          <a:srcRect/>
          <a:stretch>
            <a:fillRect/>
          </a:stretch>
        </p:blipFill>
        <p:spPr bwMode="auto">
          <a:xfrm>
            <a:off x="1588" y="-1"/>
            <a:ext cx="12166416" cy="6858001"/>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399995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ringfield-drawing"/>
          <p:cNvPicPr>
            <a:picLocks noChangeAspect="1" noChangeArrowheads="1"/>
          </p:cNvPicPr>
          <p:nvPr/>
        </p:nvPicPr>
        <p:blipFill>
          <a:blip r:embed="rId3" cstate="print"/>
          <a:stretch>
            <a:fillRect/>
          </a:stretch>
        </p:blipFill>
        <p:spPr bwMode="auto">
          <a:xfrm>
            <a:off x="1588" y="1"/>
            <a:ext cx="12188825" cy="6843693"/>
          </a:xfrm>
          <a:prstGeom prst="rect">
            <a:avLst/>
          </a:prstGeom>
          <a:solidFill>
            <a:srgbClr val="606FAE"/>
          </a:solidFill>
          <a:ln w="19050" algn="ctr">
            <a:noFill/>
            <a:miter lim="800000"/>
            <a:headEnd/>
            <a:tailEnd/>
          </a:ln>
          <a:effectLst/>
        </p:spPr>
      </p:pic>
    </p:spTree>
    <p:extLst>
      <p:ext uri="{BB962C8B-B14F-4D97-AF65-F5344CB8AC3E}">
        <p14:creationId xmlns:p14="http://schemas.microsoft.com/office/powerpoint/2010/main" val="3526263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964107" y="283779"/>
            <a:ext cx="10374335" cy="5811291"/>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2374472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dboard_map"/>
          <p:cNvPicPr>
            <a:picLocks noChangeAspect="1" noChangeArrowheads="1"/>
          </p:cNvPicPr>
          <p:nvPr/>
        </p:nvPicPr>
        <p:blipFill>
          <a:blip r:embed="rId3" cstate="print"/>
          <a:srcRect/>
          <a:stretch>
            <a:fillRect/>
          </a:stretch>
        </p:blipFill>
        <p:spPr bwMode="auto">
          <a:xfrm>
            <a:off x="964107" y="283778"/>
            <a:ext cx="10374335" cy="5837084"/>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3245760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pringfield_overview"/>
          <p:cNvPicPr>
            <a:picLocks noChangeAspect="1" noChangeArrowheads="1"/>
          </p:cNvPicPr>
          <p:nvPr/>
        </p:nvPicPr>
        <p:blipFill>
          <a:blip r:embed="rId3" cstate="print"/>
          <a:stretch>
            <a:fillRect/>
          </a:stretch>
        </p:blipFill>
        <p:spPr bwMode="auto">
          <a:xfrm>
            <a:off x="1372959" y="94597"/>
            <a:ext cx="9664500" cy="6040313"/>
          </a:xfrm>
          <a:prstGeom prst="rect">
            <a:avLst/>
          </a:prstGeom>
          <a:noFill/>
          <a:ln w="9525">
            <a:noFill/>
            <a:miter lim="800000"/>
            <a:headEnd/>
            <a:tailEnd/>
          </a:ln>
        </p:spPr>
      </p:pic>
    </p:spTree>
    <p:extLst>
      <p:ext uri="{BB962C8B-B14F-4D97-AF65-F5344CB8AC3E}">
        <p14:creationId xmlns:p14="http://schemas.microsoft.com/office/powerpoint/2010/main" val="3594507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descr="springfield"/>
          <p:cNvPicPr>
            <a:picLocks noChangeAspect="1" noChangeArrowheads="1"/>
          </p:cNvPicPr>
          <p:nvPr/>
        </p:nvPicPr>
        <p:blipFill>
          <a:blip r:embed="rId3" cstate="print"/>
          <a:stretch>
            <a:fillRect/>
          </a:stretch>
        </p:blipFill>
        <p:spPr bwMode="auto">
          <a:xfrm>
            <a:off x="1492094" y="268008"/>
            <a:ext cx="9356171" cy="5715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1474137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2" descr="version-3-lard"/>
          <p:cNvPicPr>
            <a:picLocks noChangeAspect="1" noChangeArrowheads="1"/>
          </p:cNvPicPr>
          <p:nvPr/>
        </p:nvPicPr>
        <p:blipFill>
          <a:blip r:embed="rId3" cstate="print"/>
          <a:stretch>
            <a:fillRect/>
          </a:stretch>
        </p:blipFill>
        <p:spPr bwMode="auto">
          <a:xfrm>
            <a:off x="2180053" y="89904"/>
            <a:ext cx="8195246" cy="6018384"/>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2467726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descr="version-3-beer"/>
          <p:cNvPicPr>
            <a:picLocks noChangeAspect="1" noChangeArrowheads="1"/>
          </p:cNvPicPr>
          <p:nvPr/>
        </p:nvPicPr>
        <p:blipFill>
          <a:blip r:embed="rId3" cstate="print"/>
          <a:stretch>
            <a:fillRect/>
          </a:stretch>
        </p:blipFill>
        <p:spPr bwMode="auto">
          <a:xfrm>
            <a:off x="2177860" y="91440"/>
            <a:ext cx="8192000" cy="6016000"/>
          </a:xfrm>
          <a:prstGeom prst="rect">
            <a:avLst/>
          </a:prstGeom>
          <a:solidFill>
            <a:srgbClr val="606FAE"/>
          </a:solidFill>
          <a:ln w="19050" algn="ctr">
            <a:solidFill>
              <a:schemeClr val="tx1"/>
            </a:solidFill>
            <a:miter lim="800000"/>
            <a:headEnd/>
            <a:tailEnd/>
          </a:ln>
          <a:effectLst>
            <a:outerShdw dist="107763" dir="2700000" algn="ctr" rotWithShape="0">
              <a:schemeClr val="bg2">
                <a:alpha val="50000"/>
              </a:schemeClr>
            </a:outerShdw>
          </a:effectLst>
        </p:spPr>
      </p:pic>
    </p:spTree>
    <p:extLst>
      <p:ext uri="{BB962C8B-B14F-4D97-AF65-F5344CB8AC3E}">
        <p14:creationId xmlns:p14="http://schemas.microsoft.com/office/powerpoint/2010/main" val="238015965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6318116" y="228600"/>
            <a:ext cx="4773956" cy="6096000"/>
          </a:xfrm>
          <a:prstGeom prst="rect">
            <a:avLst/>
          </a:prstGeom>
          <a:noFill/>
          <a:ln w="9525" algn="ctr">
            <a:noFill/>
            <a:miter lim="800000"/>
            <a:headEnd/>
            <a:tailEnd/>
          </a:ln>
        </p:spPr>
        <p:txBody>
          <a:bodyPr/>
          <a:lstStyle/>
          <a:p>
            <a:pPr algn="l">
              <a:spcBef>
                <a:spcPct val="50000"/>
              </a:spcBef>
            </a:pPr>
            <a:r>
              <a:rPr lang="en-US" sz="1600"/>
              <a:t>4. Sound and Music</a:t>
            </a:r>
          </a:p>
          <a:p>
            <a:pPr lvl="1" algn="l">
              <a:spcBef>
                <a:spcPct val="50000"/>
              </a:spcBef>
            </a:pPr>
            <a:r>
              <a:rPr lang="en-US" sz="1200"/>
              <a:t>4.1. Goals, style, format</a:t>
            </a:r>
          </a:p>
          <a:p>
            <a:pPr lvl="1" algn="l">
              <a:spcBef>
                <a:spcPct val="50000"/>
              </a:spcBef>
            </a:pPr>
            <a:r>
              <a:rPr lang="en-US" sz="1200"/>
              <a:t>4.2. Sound effects</a:t>
            </a:r>
          </a:p>
          <a:p>
            <a:pPr lvl="2" algn="l">
              <a:spcBef>
                <a:spcPct val="50000"/>
              </a:spcBef>
            </a:pPr>
            <a:r>
              <a:rPr lang="en-US" sz="1200"/>
              <a:t>4.2.1 GUI</a:t>
            </a:r>
          </a:p>
          <a:p>
            <a:pPr lvl="2" algn="l">
              <a:spcBef>
                <a:spcPct val="50000"/>
              </a:spcBef>
            </a:pPr>
            <a:r>
              <a:rPr lang="en-US" sz="1200"/>
              <a:t>4.2.2.Special effects</a:t>
            </a:r>
          </a:p>
          <a:p>
            <a:pPr lvl="2" algn="l">
              <a:spcBef>
                <a:spcPct val="50000"/>
              </a:spcBef>
            </a:pPr>
            <a:r>
              <a:rPr lang="en-US" sz="1200"/>
              <a:t>4.2.3.Environment</a:t>
            </a:r>
          </a:p>
          <a:p>
            <a:pPr lvl="1" algn="l">
              <a:spcBef>
                <a:spcPct val="50000"/>
              </a:spcBef>
            </a:pPr>
            <a:r>
              <a:rPr lang="en-US" sz="1200"/>
              <a:t>4.3. Music</a:t>
            </a:r>
          </a:p>
          <a:p>
            <a:pPr lvl="2" algn="l">
              <a:spcBef>
                <a:spcPct val="50000"/>
              </a:spcBef>
            </a:pPr>
            <a:r>
              <a:rPr lang="en-US" sz="1200"/>
              <a:t>4.3.1. Events</a:t>
            </a:r>
          </a:p>
          <a:p>
            <a:pPr lvl="2" algn="l">
              <a:spcBef>
                <a:spcPct val="50000"/>
              </a:spcBef>
            </a:pPr>
            <a:r>
              <a:rPr lang="en-US" sz="1200"/>
              <a:t>4.3.2. System screens</a:t>
            </a:r>
          </a:p>
          <a:p>
            <a:pPr lvl="2" algn="l">
              <a:spcBef>
                <a:spcPct val="50000"/>
              </a:spcBef>
            </a:pPr>
            <a:r>
              <a:rPr lang="en-US" sz="1200"/>
              <a:t>4.3.3. Level theme</a:t>
            </a:r>
          </a:p>
          <a:p>
            <a:pPr lvl="2" algn="l">
              <a:spcBef>
                <a:spcPct val="50000"/>
              </a:spcBef>
            </a:pPr>
            <a:r>
              <a:rPr lang="en-US" sz="1200"/>
              <a:t>4.3.4. Situations</a:t>
            </a:r>
          </a:p>
          <a:p>
            <a:pPr lvl="2" algn="l">
              <a:spcBef>
                <a:spcPct val="50000"/>
              </a:spcBef>
            </a:pPr>
            <a:r>
              <a:rPr lang="en-US" sz="1200"/>
              <a:t>4.3.5. Cinematic soundtrack</a:t>
            </a:r>
          </a:p>
          <a:p>
            <a:pPr algn="l">
              <a:spcBef>
                <a:spcPct val="50000"/>
              </a:spcBef>
            </a:pPr>
            <a:r>
              <a:rPr lang="en-US" sz="1600"/>
              <a:t>5. Story</a:t>
            </a:r>
          </a:p>
          <a:p>
            <a:pPr lvl="1" algn="l">
              <a:spcBef>
                <a:spcPct val="50000"/>
              </a:spcBef>
            </a:pPr>
            <a:r>
              <a:rPr lang="en-US" sz="1200"/>
              <a:t>5.1 Backstory and world</a:t>
            </a:r>
          </a:p>
          <a:p>
            <a:pPr lvl="1" algn="l">
              <a:spcBef>
                <a:spcPct val="50000"/>
              </a:spcBef>
            </a:pPr>
            <a:r>
              <a:rPr lang="en-US" sz="1200"/>
              <a:t>5.2. Character descriptions</a:t>
            </a:r>
          </a:p>
          <a:p>
            <a:pPr lvl="1" algn="l">
              <a:spcBef>
                <a:spcPct val="50000"/>
              </a:spcBef>
            </a:pPr>
            <a:r>
              <a:rPr lang="en-US" sz="1200"/>
              <a:t>5.3. Game text, dialog requirements</a:t>
            </a:r>
          </a:p>
          <a:p>
            <a:pPr lvl="1" algn="l">
              <a:spcBef>
                <a:spcPct val="50000"/>
              </a:spcBef>
            </a:pPr>
            <a:r>
              <a:rPr lang="en-US" sz="1200"/>
              <a:t>5.4. Sample scripts</a:t>
            </a:r>
          </a:p>
          <a:p>
            <a:pPr algn="l">
              <a:spcBef>
                <a:spcPct val="50000"/>
              </a:spcBef>
            </a:pPr>
            <a:r>
              <a:rPr lang="en-US" sz="1600"/>
              <a:t>6. Level Requirements</a:t>
            </a:r>
          </a:p>
          <a:p>
            <a:pPr lvl="1" algn="l">
              <a:spcBef>
                <a:spcPct val="50000"/>
              </a:spcBef>
            </a:pPr>
            <a:r>
              <a:rPr lang="en-US" sz="1200"/>
              <a:t>6.1. Level Diagrams</a:t>
            </a:r>
          </a:p>
          <a:p>
            <a:pPr lvl="2" algn="l">
              <a:spcBef>
                <a:spcPct val="50000"/>
              </a:spcBef>
            </a:pPr>
            <a:r>
              <a:rPr lang="en-US" sz="1200"/>
              <a:t>6.1.1. Flow diagrams</a:t>
            </a:r>
          </a:p>
          <a:p>
            <a:pPr lvl="1" algn="l">
              <a:spcBef>
                <a:spcPct val="50000"/>
              </a:spcBef>
            </a:pPr>
            <a:r>
              <a:rPr lang="en-US" sz="1200"/>
              <a:t>6.2. Asset revelation schedule</a:t>
            </a:r>
            <a:endParaRPr lang="en-US" sz="1600"/>
          </a:p>
        </p:txBody>
      </p:sp>
      <p:sp>
        <p:nvSpPr>
          <p:cNvPr id="5123" name="Text Box 6"/>
          <p:cNvSpPr txBox="1">
            <a:spLocks noChangeArrowheads="1"/>
          </p:cNvSpPr>
          <p:nvPr/>
        </p:nvSpPr>
        <p:spPr bwMode="auto">
          <a:xfrm>
            <a:off x="1112472" y="228600"/>
            <a:ext cx="4773956" cy="6172200"/>
          </a:xfrm>
          <a:prstGeom prst="rect">
            <a:avLst/>
          </a:prstGeom>
          <a:noFill/>
          <a:ln w="9525" algn="ctr">
            <a:noFill/>
            <a:miter lim="800000"/>
            <a:headEnd/>
            <a:tailEnd/>
          </a:ln>
        </p:spPr>
        <p:txBody>
          <a:bodyPr/>
          <a:lstStyle/>
          <a:p>
            <a:pPr algn="l">
              <a:spcBef>
                <a:spcPct val="50000"/>
              </a:spcBef>
            </a:pPr>
            <a:r>
              <a:rPr lang="en-US" sz="1600" dirty="0"/>
              <a:t>1. Game Mechanics</a:t>
            </a:r>
          </a:p>
          <a:p>
            <a:pPr lvl="1" algn="l">
              <a:spcBef>
                <a:spcPct val="50000"/>
              </a:spcBef>
            </a:pPr>
            <a:r>
              <a:rPr lang="en-US" sz="1200" dirty="0"/>
              <a:t>1.1. Core </a:t>
            </a:r>
            <a:r>
              <a:rPr lang="en-US" sz="1200" dirty="0" err="1"/>
              <a:t>Gameplay</a:t>
            </a:r>
            <a:endParaRPr lang="en-US" sz="1200" dirty="0"/>
          </a:p>
          <a:p>
            <a:pPr lvl="1" algn="l">
              <a:spcBef>
                <a:spcPct val="50000"/>
              </a:spcBef>
            </a:pPr>
            <a:r>
              <a:rPr lang="en-US" sz="1200" dirty="0"/>
              <a:t>1.2. Game Flow</a:t>
            </a:r>
          </a:p>
          <a:p>
            <a:pPr lvl="1" algn="l">
              <a:spcBef>
                <a:spcPct val="50000"/>
              </a:spcBef>
            </a:pPr>
            <a:r>
              <a:rPr lang="en-US" sz="1200" dirty="0"/>
              <a:t>1.3. Characters/Units</a:t>
            </a:r>
          </a:p>
          <a:p>
            <a:pPr lvl="1" algn="l">
              <a:spcBef>
                <a:spcPct val="50000"/>
              </a:spcBef>
            </a:pPr>
            <a:r>
              <a:rPr lang="en-US" sz="1200" dirty="0"/>
              <a:t>1.4. </a:t>
            </a:r>
            <a:r>
              <a:rPr lang="en-US" sz="1200" dirty="0" err="1"/>
              <a:t>Gameplay</a:t>
            </a:r>
            <a:r>
              <a:rPr lang="en-US" sz="1200" dirty="0"/>
              <a:t> Elements</a:t>
            </a:r>
          </a:p>
          <a:p>
            <a:pPr lvl="1" algn="l">
              <a:spcBef>
                <a:spcPct val="50000"/>
              </a:spcBef>
            </a:pPr>
            <a:r>
              <a:rPr lang="en-US" sz="1200" dirty="0"/>
              <a:t>1.5. Game Physics</a:t>
            </a:r>
          </a:p>
          <a:p>
            <a:pPr lvl="1" algn="l">
              <a:spcBef>
                <a:spcPct val="50000"/>
              </a:spcBef>
            </a:pPr>
            <a:r>
              <a:rPr lang="en-US" sz="1200" dirty="0"/>
              <a:t>1.6. Statistics</a:t>
            </a:r>
          </a:p>
          <a:p>
            <a:pPr lvl="1" algn="l">
              <a:spcBef>
                <a:spcPct val="50000"/>
              </a:spcBef>
            </a:pPr>
            <a:r>
              <a:rPr lang="en-US" sz="1200" dirty="0"/>
              <a:t>1.7. AI</a:t>
            </a:r>
          </a:p>
          <a:p>
            <a:pPr lvl="1" algn="l">
              <a:spcBef>
                <a:spcPct val="50000"/>
              </a:spcBef>
            </a:pPr>
            <a:r>
              <a:rPr lang="en-US" sz="1200" dirty="0"/>
              <a:t>1.8. Multiplayer</a:t>
            </a:r>
          </a:p>
          <a:p>
            <a:pPr algn="l">
              <a:spcBef>
                <a:spcPct val="50000"/>
              </a:spcBef>
            </a:pPr>
            <a:r>
              <a:rPr lang="en-US" sz="1600" dirty="0"/>
              <a:t>2. User Interface</a:t>
            </a:r>
          </a:p>
          <a:p>
            <a:pPr lvl="1" algn="l">
              <a:spcBef>
                <a:spcPct val="50000"/>
              </a:spcBef>
            </a:pPr>
            <a:r>
              <a:rPr lang="en-US" sz="1200" dirty="0"/>
              <a:t>2.1. Flow chart</a:t>
            </a:r>
          </a:p>
          <a:p>
            <a:pPr lvl="1" algn="l">
              <a:spcBef>
                <a:spcPct val="50000"/>
              </a:spcBef>
            </a:pPr>
            <a:r>
              <a:rPr lang="en-US" sz="1200" dirty="0"/>
              <a:t>2.2. Functional Requirements</a:t>
            </a:r>
          </a:p>
          <a:p>
            <a:pPr lvl="1" algn="l">
              <a:spcBef>
                <a:spcPct val="50000"/>
              </a:spcBef>
            </a:pPr>
            <a:r>
              <a:rPr lang="en-US" sz="1200" dirty="0"/>
              <a:t>2.3. Mock-up</a:t>
            </a:r>
          </a:p>
          <a:p>
            <a:pPr lvl="1" algn="l">
              <a:spcBef>
                <a:spcPct val="50000"/>
              </a:spcBef>
            </a:pPr>
            <a:r>
              <a:rPr lang="en-US" sz="1200" dirty="0"/>
              <a:t>2.4. Buttons, icons, pointers</a:t>
            </a:r>
          </a:p>
          <a:p>
            <a:pPr algn="l">
              <a:spcBef>
                <a:spcPct val="50000"/>
              </a:spcBef>
            </a:pPr>
            <a:r>
              <a:rPr lang="en-US" sz="1600" dirty="0"/>
              <a:t>3. Art and Video</a:t>
            </a:r>
          </a:p>
          <a:p>
            <a:pPr lvl="1" algn="l">
              <a:spcBef>
                <a:spcPct val="50000"/>
              </a:spcBef>
            </a:pPr>
            <a:r>
              <a:rPr lang="en-US" sz="1200" dirty="0"/>
              <a:t>3.1. Goals, style, mood</a:t>
            </a:r>
          </a:p>
          <a:p>
            <a:pPr lvl="1" algn="l">
              <a:spcBef>
                <a:spcPct val="50000"/>
              </a:spcBef>
            </a:pPr>
            <a:r>
              <a:rPr lang="en-US" sz="1200" dirty="0"/>
              <a:t>3.2. 2D art and animation</a:t>
            </a:r>
          </a:p>
          <a:p>
            <a:pPr lvl="2" algn="l">
              <a:spcBef>
                <a:spcPct val="50000"/>
              </a:spcBef>
            </a:pPr>
            <a:r>
              <a:rPr lang="en-US" sz="1200" dirty="0"/>
              <a:t>3.2.1. GUI</a:t>
            </a:r>
          </a:p>
          <a:p>
            <a:pPr lvl="2" algn="l">
              <a:spcBef>
                <a:spcPct val="50000"/>
              </a:spcBef>
            </a:pPr>
            <a:r>
              <a:rPr lang="en-US" sz="1200" dirty="0"/>
              <a:t>3.2.2. Special Effects</a:t>
            </a:r>
          </a:p>
          <a:p>
            <a:pPr lvl="1" algn="l">
              <a:spcBef>
                <a:spcPct val="50000"/>
              </a:spcBef>
            </a:pPr>
            <a:r>
              <a:rPr lang="en-US" sz="1200" dirty="0"/>
              <a:t>3.3. 3D art and animation</a:t>
            </a:r>
          </a:p>
          <a:p>
            <a:pPr lvl="1" algn="l">
              <a:spcBef>
                <a:spcPct val="50000"/>
              </a:spcBef>
            </a:pPr>
            <a:r>
              <a:rPr lang="en-US" sz="1200" dirty="0"/>
              <a:t>3.4. </a:t>
            </a:r>
            <a:r>
              <a:rPr lang="en-US" sz="1200" dirty="0" err="1"/>
              <a:t>Cinematics</a:t>
            </a:r>
            <a:endParaRPr lang="en-US" sz="1400" dirty="0"/>
          </a:p>
        </p:txBody>
      </p:sp>
    </p:spTree>
    <p:extLst>
      <p:ext uri="{BB962C8B-B14F-4D97-AF65-F5344CB8AC3E}">
        <p14:creationId xmlns:p14="http://schemas.microsoft.com/office/powerpoint/2010/main" val="1547160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2D-springfield-1"/>
          <p:cNvPicPr>
            <a:picLocks noChangeAspect="1" noChangeArrowheads="1"/>
          </p:cNvPicPr>
          <p:nvPr/>
        </p:nvPicPr>
        <p:blipFill>
          <a:blip r:embed="rId3" cstate="print"/>
          <a:stretch>
            <a:fillRect/>
          </a:stretch>
        </p:blipFill>
        <p:spPr bwMode="auto">
          <a:xfrm>
            <a:off x="2219836" y="0"/>
            <a:ext cx="8229600" cy="6858000"/>
          </a:xfrm>
          <a:prstGeom prst="rect">
            <a:avLst/>
          </a:prstGeom>
          <a:noFill/>
          <a:ln w="9525">
            <a:noFill/>
            <a:miter lim="800000"/>
            <a:headEnd/>
            <a:tailEnd/>
          </a:ln>
        </p:spPr>
      </p:pic>
    </p:spTree>
    <p:extLst>
      <p:ext uri="{BB962C8B-B14F-4D97-AF65-F5344CB8AC3E}">
        <p14:creationId xmlns:p14="http://schemas.microsoft.com/office/powerpoint/2010/main" val="28531214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pringfield_overview"/>
          <p:cNvPicPr>
            <a:picLocks noChangeAspect="1" noChangeArrowheads="1"/>
          </p:cNvPicPr>
          <p:nvPr/>
        </p:nvPicPr>
        <p:blipFill>
          <a:blip r:embed="rId3" cstate="print"/>
          <a:stretch>
            <a:fillRect/>
          </a:stretch>
        </p:blipFill>
        <p:spPr bwMode="auto">
          <a:xfrm>
            <a:off x="1263750" y="408845"/>
            <a:ext cx="9664500" cy="6040313"/>
          </a:xfrm>
          <a:prstGeom prst="rect">
            <a:avLst/>
          </a:prstGeom>
          <a:noFill/>
          <a:ln w="9525">
            <a:noFill/>
            <a:miter lim="800000"/>
            <a:headEnd/>
            <a:tailEnd/>
          </a:ln>
        </p:spPr>
      </p:pic>
    </p:spTree>
    <p:extLst>
      <p:ext uri="{BB962C8B-B14F-4D97-AF65-F5344CB8AC3E}">
        <p14:creationId xmlns:p14="http://schemas.microsoft.com/office/powerpoint/2010/main" val="1169206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2D-springfield-1"/>
          <p:cNvPicPr>
            <a:picLocks noChangeAspect="1" noChangeArrowheads="1"/>
          </p:cNvPicPr>
          <p:nvPr/>
        </p:nvPicPr>
        <p:blipFill>
          <a:blip r:embed="rId3" cstate="print"/>
          <a:stretch>
            <a:fillRect/>
          </a:stretch>
        </p:blipFill>
        <p:spPr bwMode="auto">
          <a:xfrm>
            <a:off x="2219836" y="0"/>
            <a:ext cx="8229600" cy="6858000"/>
          </a:xfrm>
          <a:prstGeom prst="rect">
            <a:avLst/>
          </a:prstGeom>
          <a:noFill/>
          <a:ln w="9525">
            <a:noFill/>
            <a:miter lim="800000"/>
            <a:headEnd/>
            <a:tailEnd/>
          </a:ln>
        </p:spPr>
      </p:pic>
    </p:spTree>
    <p:extLst>
      <p:ext uri="{BB962C8B-B14F-4D97-AF65-F5344CB8AC3E}">
        <p14:creationId xmlns:p14="http://schemas.microsoft.com/office/powerpoint/2010/main" val="667469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springfield-map-2"/>
          <p:cNvPicPr>
            <a:picLocks noChangeAspect="1" noChangeArrowheads="1"/>
          </p:cNvPicPr>
          <p:nvPr/>
        </p:nvPicPr>
        <p:blipFill>
          <a:blip r:embed="rId3" cstate="print"/>
          <a:stretch>
            <a:fillRect/>
          </a:stretch>
        </p:blipFill>
        <p:spPr bwMode="auto">
          <a:xfrm>
            <a:off x="374400" y="488735"/>
            <a:ext cx="5765765" cy="5273566"/>
          </a:xfrm>
          <a:prstGeom prst="rect">
            <a:avLst/>
          </a:prstGeom>
          <a:noFill/>
          <a:ln w="9525">
            <a:noFill/>
            <a:miter lim="800000"/>
            <a:headEnd/>
            <a:tailEnd/>
          </a:ln>
        </p:spPr>
      </p:pic>
      <p:pic>
        <p:nvPicPr>
          <p:cNvPr id="3" name="Picture 5" descr="springfield-moe"/>
          <p:cNvPicPr>
            <a:picLocks noChangeAspect="1" noChangeArrowheads="1"/>
          </p:cNvPicPr>
          <p:nvPr/>
        </p:nvPicPr>
        <p:blipFill>
          <a:blip r:embed="rId4" cstate="print"/>
          <a:stretch>
            <a:fillRect/>
          </a:stretch>
        </p:blipFill>
        <p:spPr bwMode="auto">
          <a:xfrm>
            <a:off x="6233369" y="488735"/>
            <a:ext cx="5862448" cy="5273566"/>
          </a:xfrm>
          <a:prstGeom prst="rect">
            <a:avLst/>
          </a:prstGeom>
          <a:noFill/>
          <a:ln w="9525">
            <a:noFill/>
            <a:miter lim="800000"/>
            <a:headEnd/>
            <a:tailEnd/>
          </a:ln>
        </p:spPr>
      </p:pic>
    </p:spTree>
    <p:extLst>
      <p:ext uri="{BB962C8B-B14F-4D97-AF65-F5344CB8AC3E}">
        <p14:creationId xmlns:p14="http://schemas.microsoft.com/office/powerpoint/2010/main" val="325975048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pringfield-kwike"/>
          <p:cNvPicPr>
            <a:picLocks noChangeAspect="1" noChangeArrowheads="1"/>
          </p:cNvPicPr>
          <p:nvPr/>
        </p:nvPicPr>
        <p:blipFill>
          <a:blip r:embed="rId2" cstate="print"/>
          <a:stretch>
            <a:fillRect/>
          </a:stretch>
        </p:blipFill>
        <p:spPr bwMode="auto">
          <a:xfrm>
            <a:off x="1523625" y="303264"/>
            <a:ext cx="9382125" cy="5715000"/>
          </a:xfrm>
          <a:prstGeom prst="rect">
            <a:avLst/>
          </a:prstGeom>
          <a:noFill/>
          <a:ln w="9525">
            <a:noFill/>
            <a:miter lim="800000"/>
            <a:headEnd/>
            <a:tailEnd/>
          </a:ln>
        </p:spPr>
      </p:pic>
    </p:spTree>
    <p:extLst>
      <p:ext uri="{BB962C8B-B14F-4D97-AF65-F5344CB8AC3E}">
        <p14:creationId xmlns:p14="http://schemas.microsoft.com/office/powerpoint/2010/main" val="328336491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pringfield-school"/>
          <p:cNvPicPr>
            <a:picLocks noChangeAspect="1" noChangeArrowheads="1"/>
          </p:cNvPicPr>
          <p:nvPr/>
        </p:nvPicPr>
        <p:blipFill>
          <a:blip r:embed="rId2" cstate="print"/>
          <a:stretch>
            <a:fillRect/>
          </a:stretch>
        </p:blipFill>
        <p:spPr bwMode="auto">
          <a:xfrm>
            <a:off x="2944086" y="78823"/>
            <a:ext cx="7093589" cy="6132786"/>
          </a:xfrm>
          <a:prstGeom prst="rect">
            <a:avLst/>
          </a:prstGeom>
          <a:noFill/>
          <a:ln w="9525">
            <a:noFill/>
            <a:miter lim="800000"/>
            <a:headEnd/>
            <a:tailEnd/>
          </a:ln>
        </p:spPr>
      </p:pic>
    </p:spTree>
    <p:extLst>
      <p:ext uri="{BB962C8B-B14F-4D97-AF65-F5344CB8AC3E}">
        <p14:creationId xmlns:p14="http://schemas.microsoft.com/office/powerpoint/2010/main" val="229138722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pringfield-map"/>
          <p:cNvPicPr>
            <a:picLocks noChangeAspect="1" noChangeArrowheads="1"/>
          </p:cNvPicPr>
          <p:nvPr/>
        </p:nvPicPr>
        <p:blipFill>
          <a:blip r:embed="rId3" cstate="print"/>
          <a:stretch>
            <a:fillRect/>
          </a:stretch>
        </p:blipFill>
        <p:spPr bwMode="auto">
          <a:xfrm>
            <a:off x="536123" y="0"/>
            <a:ext cx="11119757" cy="6858000"/>
          </a:xfrm>
          <a:prstGeom prst="rect">
            <a:avLst/>
          </a:prstGeom>
          <a:noFill/>
          <a:ln w="9525">
            <a:noFill/>
            <a:miter lim="800000"/>
            <a:headEnd/>
            <a:tailEnd/>
          </a:ln>
        </p:spPr>
      </p:pic>
    </p:spTree>
    <p:extLst>
      <p:ext uri="{BB962C8B-B14F-4D97-AF65-F5344CB8AC3E}">
        <p14:creationId xmlns:p14="http://schemas.microsoft.com/office/powerpoint/2010/main" val="79055206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4" descr="springfield-map-1"/>
          <p:cNvPicPr>
            <a:picLocks noChangeAspect="1" noChangeArrowheads="1"/>
          </p:cNvPicPr>
          <p:nvPr/>
        </p:nvPicPr>
        <p:blipFill>
          <a:blip r:embed="rId3" cstate="print"/>
          <a:stretch>
            <a:fillRect/>
          </a:stretch>
        </p:blipFill>
        <p:spPr bwMode="auto">
          <a:xfrm>
            <a:off x="2943417" y="58738"/>
            <a:ext cx="9246996" cy="6799262"/>
          </a:xfrm>
          <a:prstGeom prst="rect">
            <a:avLst/>
          </a:prstGeom>
          <a:noFill/>
          <a:ln w="9525">
            <a:noFill/>
            <a:miter lim="800000"/>
            <a:headEnd/>
            <a:tailEnd/>
          </a:ln>
        </p:spPr>
      </p:pic>
    </p:spTree>
    <p:extLst>
      <p:ext uri="{BB962C8B-B14F-4D97-AF65-F5344CB8AC3E}">
        <p14:creationId xmlns:p14="http://schemas.microsoft.com/office/powerpoint/2010/main" val="424174062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Creating a One Page Design</a:t>
            </a:r>
          </a:p>
        </p:txBody>
      </p:sp>
    </p:spTree>
    <p:extLst>
      <p:ext uri="{BB962C8B-B14F-4D97-AF65-F5344CB8AC3E}">
        <p14:creationId xmlns:p14="http://schemas.microsoft.com/office/powerpoint/2010/main" val="2390716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designer-02"/>
          <p:cNvPicPr>
            <a:picLocks noChangeAspect="1" noChangeArrowheads="1"/>
          </p:cNvPicPr>
          <p:nvPr/>
        </p:nvPicPr>
        <p:blipFill>
          <a:blip r:embed="rId3" cstate="print"/>
          <a:stretch>
            <a:fillRect/>
          </a:stretch>
        </p:blipFill>
        <p:spPr bwMode="auto">
          <a:xfrm>
            <a:off x="2294338" y="251917"/>
            <a:ext cx="7620000" cy="5838825"/>
          </a:xfrm>
          <a:prstGeom prst="rect">
            <a:avLst/>
          </a:prstGeom>
          <a:noFill/>
          <a:ln w="9525">
            <a:noFill/>
            <a:miter lim="800000"/>
            <a:headEnd/>
            <a:tailEnd/>
          </a:ln>
        </p:spPr>
      </p:pic>
    </p:spTree>
    <p:extLst>
      <p:ext uri="{BB962C8B-B14F-4D97-AF65-F5344CB8AC3E}">
        <p14:creationId xmlns:p14="http://schemas.microsoft.com/office/powerpoint/2010/main" val="33431775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304" name="Picture 16" descr="creatureball-title"/>
          <p:cNvPicPr>
            <a:picLocks noChangeAspect="1" noChangeArrowheads="1"/>
          </p:cNvPicPr>
          <p:nvPr/>
        </p:nvPicPr>
        <p:blipFill>
          <a:blip r:embed="rId3" cstate="print"/>
          <a:stretch>
            <a:fillRect/>
          </a:stretch>
        </p:blipFill>
        <p:spPr bwMode="auto">
          <a:xfrm>
            <a:off x="509458" y="304800"/>
            <a:ext cx="4966663" cy="6247375"/>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pic>
        <p:nvPicPr>
          <p:cNvPr id="396290" name="Picture 8" descr="page01"/>
          <p:cNvPicPr>
            <a:picLocks noChangeAspect="1" noChangeArrowheads="1"/>
          </p:cNvPicPr>
          <p:nvPr/>
        </p:nvPicPr>
        <p:blipFill>
          <a:blip r:embed="rId4" cstate="print"/>
          <a:stretch>
            <a:fillRect/>
          </a:stretch>
        </p:blipFill>
        <p:spPr bwMode="auto">
          <a:xfrm>
            <a:off x="92182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3" name="Picture 9" descr="page02"/>
          <p:cNvPicPr>
            <a:picLocks noChangeAspect="1" noChangeArrowheads="1"/>
          </p:cNvPicPr>
          <p:nvPr/>
        </p:nvPicPr>
        <p:blipFill>
          <a:blip r:embed="rId5" cstate="print"/>
          <a:stretch>
            <a:fillRect/>
          </a:stretch>
        </p:blipFill>
        <p:spPr bwMode="auto">
          <a:xfrm>
            <a:off x="133419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4" name="Picture 10" descr="page03"/>
          <p:cNvPicPr>
            <a:picLocks noChangeAspect="1" noChangeArrowheads="1"/>
          </p:cNvPicPr>
          <p:nvPr/>
        </p:nvPicPr>
        <p:blipFill>
          <a:blip r:embed="rId6" cstate="print"/>
          <a:stretch>
            <a:fillRect/>
          </a:stretch>
        </p:blipFill>
        <p:spPr bwMode="auto">
          <a:xfrm>
            <a:off x="174656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5" name="Picture 11" descr="page04"/>
          <p:cNvPicPr>
            <a:picLocks noChangeAspect="1" noChangeArrowheads="1"/>
          </p:cNvPicPr>
          <p:nvPr/>
        </p:nvPicPr>
        <p:blipFill>
          <a:blip r:embed="rId7" cstate="print"/>
          <a:stretch>
            <a:fillRect/>
          </a:stretch>
        </p:blipFill>
        <p:spPr bwMode="auto">
          <a:xfrm>
            <a:off x="215893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6" name="Picture 12" descr="page05"/>
          <p:cNvPicPr>
            <a:picLocks noChangeAspect="1" noChangeArrowheads="1"/>
          </p:cNvPicPr>
          <p:nvPr/>
        </p:nvPicPr>
        <p:blipFill>
          <a:blip r:embed="rId8" cstate="print"/>
          <a:stretch>
            <a:fillRect/>
          </a:stretch>
        </p:blipFill>
        <p:spPr bwMode="auto">
          <a:xfrm>
            <a:off x="257130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7" name="Picture 13" descr="page06"/>
          <p:cNvPicPr>
            <a:picLocks noChangeAspect="1" noChangeArrowheads="1"/>
          </p:cNvPicPr>
          <p:nvPr/>
        </p:nvPicPr>
        <p:blipFill>
          <a:blip r:embed="rId9" cstate="print"/>
          <a:stretch>
            <a:fillRect/>
          </a:stretch>
        </p:blipFill>
        <p:spPr bwMode="auto">
          <a:xfrm>
            <a:off x="298367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8" name="Picture 14" descr="page07"/>
          <p:cNvPicPr>
            <a:picLocks noChangeAspect="1" noChangeArrowheads="1"/>
          </p:cNvPicPr>
          <p:nvPr/>
        </p:nvPicPr>
        <p:blipFill>
          <a:blip r:embed="rId10" cstate="print"/>
          <a:stretch>
            <a:fillRect/>
          </a:stretch>
        </p:blipFill>
        <p:spPr bwMode="auto">
          <a:xfrm>
            <a:off x="339604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79" name="Picture 15" descr="page08"/>
          <p:cNvPicPr>
            <a:picLocks noChangeAspect="1" noChangeArrowheads="1"/>
          </p:cNvPicPr>
          <p:nvPr/>
        </p:nvPicPr>
        <p:blipFill>
          <a:blip r:embed="rId11" cstate="print"/>
          <a:stretch>
            <a:fillRect/>
          </a:stretch>
        </p:blipFill>
        <p:spPr bwMode="auto">
          <a:xfrm>
            <a:off x="380841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80" name="Picture 16" descr="page09"/>
          <p:cNvPicPr>
            <a:picLocks noChangeAspect="1" noChangeArrowheads="1"/>
          </p:cNvPicPr>
          <p:nvPr/>
        </p:nvPicPr>
        <p:blipFill>
          <a:blip r:embed="rId12" cstate="print"/>
          <a:stretch>
            <a:fillRect/>
          </a:stretch>
        </p:blipFill>
        <p:spPr bwMode="auto">
          <a:xfrm>
            <a:off x="422078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81" name="Picture 17" descr="page10"/>
          <p:cNvPicPr>
            <a:picLocks noChangeAspect="1" noChangeArrowheads="1"/>
          </p:cNvPicPr>
          <p:nvPr/>
        </p:nvPicPr>
        <p:blipFill>
          <a:blip r:embed="rId13" cstate="print"/>
          <a:stretch>
            <a:fillRect/>
          </a:stretch>
        </p:blipFill>
        <p:spPr bwMode="auto">
          <a:xfrm>
            <a:off x="463315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82" name="Picture 18" descr="page11"/>
          <p:cNvPicPr>
            <a:picLocks noChangeAspect="1" noChangeArrowheads="1"/>
          </p:cNvPicPr>
          <p:nvPr/>
        </p:nvPicPr>
        <p:blipFill>
          <a:blip r:embed="rId14" cstate="print"/>
          <a:stretch>
            <a:fillRect/>
          </a:stretch>
        </p:blipFill>
        <p:spPr bwMode="auto">
          <a:xfrm>
            <a:off x="504552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83" name="Picture 19" descr="page12"/>
          <p:cNvPicPr>
            <a:picLocks noChangeAspect="1" noChangeArrowheads="1"/>
          </p:cNvPicPr>
          <p:nvPr/>
        </p:nvPicPr>
        <p:blipFill>
          <a:blip r:embed="rId15" cstate="print"/>
          <a:stretch>
            <a:fillRect/>
          </a:stretch>
        </p:blipFill>
        <p:spPr bwMode="auto">
          <a:xfrm>
            <a:off x="545789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84" name="Picture 20" descr="page13"/>
          <p:cNvPicPr>
            <a:picLocks noChangeAspect="1" noChangeArrowheads="1"/>
          </p:cNvPicPr>
          <p:nvPr/>
        </p:nvPicPr>
        <p:blipFill>
          <a:blip r:embed="rId16" cstate="print"/>
          <a:stretch>
            <a:fillRect/>
          </a:stretch>
        </p:blipFill>
        <p:spPr bwMode="auto">
          <a:xfrm>
            <a:off x="5870268" y="4572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44085" name="Picture 21" descr="page14"/>
          <p:cNvPicPr>
            <a:picLocks noChangeAspect="1" noChangeArrowheads="1"/>
          </p:cNvPicPr>
          <p:nvPr/>
        </p:nvPicPr>
        <p:blipFill>
          <a:blip r:embed="rId17" cstate="print"/>
          <a:stretch>
            <a:fillRect/>
          </a:stretch>
        </p:blipFill>
        <p:spPr bwMode="auto">
          <a:xfrm>
            <a:off x="6282638" y="304800"/>
            <a:ext cx="4966663" cy="6247375"/>
          </a:xfrm>
          <a:prstGeom prst="rect">
            <a:avLst/>
          </a:prstGeom>
          <a:noFill/>
          <a:ln w="9525">
            <a:solidFill>
              <a:schemeClr val="bg2"/>
            </a:solidFill>
            <a:miter lim="800000"/>
            <a:headEnd/>
            <a:tailEnd/>
          </a:ln>
          <a:effectLst>
            <a:outerShdw dist="45791" dir="7421404" algn="ctr" rotWithShape="0">
              <a:srgbClr val="C0C0C0">
                <a:alpha val="50000"/>
              </a:srgbClr>
            </a:outerShdw>
          </a:effectLst>
        </p:spPr>
      </p:pic>
      <p:pic>
        <p:nvPicPr>
          <p:cNvPr id="396305" name="Picture 17" descr="creatureball-vectors"/>
          <p:cNvPicPr>
            <a:picLocks noChangeAspect="1" noChangeArrowheads="1"/>
          </p:cNvPicPr>
          <p:nvPr/>
        </p:nvPicPr>
        <p:blipFill>
          <a:blip r:embed="rId18" cstate="print"/>
          <a:stretch>
            <a:fillRect/>
          </a:stretch>
        </p:blipFill>
        <p:spPr bwMode="auto">
          <a:xfrm>
            <a:off x="6695003" y="446788"/>
            <a:ext cx="4977075" cy="6257787"/>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spTree>
    <p:extLst>
      <p:ext uri="{BB962C8B-B14F-4D97-AF65-F5344CB8AC3E}">
        <p14:creationId xmlns:p14="http://schemas.microsoft.com/office/powerpoint/2010/main" val="327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4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40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0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40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40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40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40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40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40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40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6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descr="ga-ui"/>
          <p:cNvPicPr>
            <a:picLocks noChangeAspect="1" noChangeArrowheads="1"/>
          </p:cNvPicPr>
          <p:nvPr/>
        </p:nvPicPr>
        <p:blipFill>
          <a:blip r:embed="rId3" cstate="print"/>
          <a:stretch>
            <a:fillRect/>
          </a:stretch>
        </p:blipFill>
        <p:spPr bwMode="auto">
          <a:xfrm>
            <a:off x="1572729" y="328449"/>
            <a:ext cx="8991759" cy="5743486"/>
          </a:xfrm>
          <a:prstGeom prst="rect">
            <a:avLst/>
          </a:prstGeom>
          <a:noFill/>
          <a:ln w="19050" algn="ctr">
            <a:solidFill>
              <a:srgbClr val="606FAE"/>
            </a:solidFill>
            <a:miter lim="800000"/>
            <a:headEnd/>
            <a:tailEnd/>
          </a:ln>
          <a:effectLst>
            <a:outerShdw dist="89803" dir="2700000" algn="ctr" rotWithShape="0">
              <a:srgbClr val="B2B2B2">
                <a:alpha val="50000"/>
              </a:srgbClr>
            </a:outerShdw>
          </a:effectLst>
        </p:spPr>
      </p:pic>
    </p:spTree>
    <p:extLst>
      <p:ext uri="{BB962C8B-B14F-4D97-AF65-F5344CB8AC3E}">
        <p14:creationId xmlns:p14="http://schemas.microsoft.com/office/powerpoint/2010/main" val="201225481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adventure_flow-02"/>
          <p:cNvPicPr>
            <a:picLocks noChangeAspect="1" noChangeArrowheads="1"/>
          </p:cNvPicPr>
          <p:nvPr/>
        </p:nvPicPr>
        <p:blipFill>
          <a:blip r:embed="rId3" cstate="print"/>
          <a:stretch>
            <a:fillRect/>
          </a:stretch>
        </p:blipFill>
        <p:spPr bwMode="auto">
          <a:xfrm>
            <a:off x="3845863" y="123493"/>
            <a:ext cx="4621808" cy="60153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051174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errain-trader-03"/>
          <p:cNvPicPr>
            <a:picLocks noChangeAspect="1" noChangeArrowheads="1"/>
          </p:cNvPicPr>
          <p:nvPr/>
        </p:nvPicPr>
        <p:blipFill>
          <a:blip r:embed="rId3" cstate="print"/>
          <a:stretch>
            <a:fillRect/>
          </a:stretch>
        </p:blipFill>
        <p:spPr bwMode="auto">
          <a:xfrm>
            <a:off x="2501085" y="283776"/>
            <a:ext cx="7620000" cy="58388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60840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dventures.jpg"/>
          <p:cNvPicPr>
            <a:picLocks noChangeAspect="1"/>
          </p:cNvPicPr>
          <p:nvPr/>
        </p:nvPicPr>
        <p:blipFill>
          <a:blip r:embed="rId3" cstate="print"/>
          <a:stretch>
            <a:fillRect/>
          </a:stretch>
        </p:blipFill>
        <p:spPr bwMode="auto">
          <a:xfrm>
            <a:off x="2461003" y="0"/>
            <a:ext cx="7620000" cy="6858000"/>
          </a:xfrm>
          <a:prstGeom prst="rect">
            <a:avLst/>
          </a:prstGeom>
          <a:noFill/>
          <a:ln w="9525">
            <a:noFill/>
            <a:miter lim="800000"/>
            <a:headEnd/>
            <a:tailEnd/>
          </a:ln>
        </p:spPr>
      </p:pic>
    </p:spTree>
    <p:extLst>
      <p:ext uri="{BB962C8B-B14F-4D97-AF65-F5344CB8AC3E}">
        <p14:creationId xmlns:p14="http://schemas.microsoft.com/office/powerpoint/2010/main" val="223238450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layout-diagram"/>
          <p:cNvPicPr>
            <a:picLocks noChangeAspect="1" noChangeArrowheads="1"/>
          </p:cNvPicPr>
          <p:nvPr/>
        </p:nvPicPr>
        <p:blipFill>
          <a:blip r:embed="rId3" cstate="print"/>
          <a:stretch>
            <a:fillRect/>
          </a:stretch>
        </p:blipFill>
        <p:spPr bwMode="auto">
          <a:xfrm>
            <a:off x="1791637" y="283779"/>
            <a:ext cx="8946267" cy="5759159"/>
          </a:xfrm>
          <a:prstGeom prst="rect">
            <a:avLst/>
          </a:prstGeom>
          <a:noFill/>
          <a:ln w="9525">
            <a:noFill/>
            <a:miter lim="800000"/>
            <a:headEnd/>
            <a:tailEnd/>
          </a:ln>
        </p:spPr>
      </p:pic>
    </p:spTree>
    <p:extLst>
      <p:ext uri="{BB962C8B-B14F-4D97-AF65-F5344CB8AC3E}">
        <p14:creationId xmlns:p14="http://schemas.microsoft.com/office/powerpoint/2010/main" val="55715367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adobe-illustrator"/>
          <p:cNvPicPr>
            <a:picLocks noChangeAspect="1" noChangeArrowheads="1"/>
          </p:cNvPicPr>
          <p:nvPr/>
        </p:nvPicPr>
        <p:blipFill>
          <a:blip r:embed="rId3" cstate="print"/>
          <a:stretch>
            <a:fillRect/>
          </a:stretch>
        </p:blipFill>
        <p:spPr bwMode="auto">
          <a:xfrm>
            <a:off x="2562349" y="204952"/>
            <a:ext cx="7174593" cy="5883166"/>
          </a:xfrm>
          <a:prstGeom prst="rect">
            <a:avLst/>
          </a:prstGeom>
          <a:noFill/>
          <a:ln w="9525">
            <a:noFill/>
            <a:miter lim="800000"/>
            <a:headEnd/>
            <a:tailEnd/>
          </a:ln>
        </p:spPr>
      </p:pic>
    </p:spTree>
    <p:extLst>
      <p:ext uri="{BB962C8B-B14F-4D97-AF65-F5344CB8AC3E}">
        <p14:creationId xmlns:p14="http://schemas.microsoft.com/office/powerpoint/2010/main" val="251978455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terr-traits"/>
          <p:cNvPicPr>
            <a:picLocks noChangeAspect="1" noChangeArrowheads="1"/>
          </p:cNvPicPr>
          <p:nvPr/>
        </p:nvPicPr>
        <p:blipFill>
          <a:blip r:embed="rId3" cstate="print"/>
          <a:stretch>
            <a:fillRect/>
          </a:stretch>
        </p:blipFill>
        <p:spPr bwMode="auto">
          <a:xfrm>
            <a:off x="2751537" y="141890"/>
            <a:ext cx="7135037" cy="5993431"/>
          </a:xfrm>
          <a:prstGeom prst="rect">
            <a:avLst/>
          </a:prstGeom>
          <a:noFill/>
          <a:ln w="9525">
            <a:noFill/>
            <a:miter lim="800000"/>
            <a:headEnd/>
            <a:tailEnd/>
          </a:ln>
        </p:spPr>
      </p:pic>
    </p:spTree>
    <p:extLst>
      <p:ext uri="{BB962C8B-B14F-4D97-AF65-F5344CB8AC3E}">
        <p14:creationId xmlns:p14="http://schemas.microsoft.com/office/powerpoint/2010/main" val="36159913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err-flowchart"/>
          <p:cNvPicPr>
            <a:picLocks noChangeAspect="1" noChangeArrowheads="1"/>
          </p:cNvPicPr>
          <p:nvPr/>
        </p:nvPicPr>
        <p:blipFill>
          <a:blip r:embed="rId3" cstate="print"/>
          <a:stretch>
            <a:fillRect/>
          </a:stretch>
        </p:blipFill>
        <p:spPr bwMode="auto">
          <a:xfrm>
            <a:off x="861405" y="895019"/>
            <a:ext cx="10375343" cy="5174702"/>
          </a:xfrm>
          <a:prstGeom prst="rect">
            <a:avLst/>
          </a:prstGeom>
          <a:noFill/>
          <a:ln w="9525">
            <a:noFill/>
            <a:miter lim="800000"/>
            <a:headEnd/>
            <a:tailEnd/>
          </a:ln>
        </p:spPr>
      </p:pic>
      <p:sp>
        <p:nvSpPr>
          <p:cNvPr id="478212"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157536873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source-agent-sink.jpg"/>
          <p:cNvPicPr>
            <a:picLocks noChangeAspect="1"/>
          </p:cNvPicPr>
          <p:nvPr/>
        </p:nvPicPr>
        <p:blipFill>
          <a:blip r:embed="rId3" cstate="print"/>
          <a:stretch>
            <a:fillRect/>
          </a:stretch>
        </p:blipFill>
        <p:spPr>
          <a:xfrm>
            <a:off x="1190148" y="2083329"/>
            <a:ext cx="9954207" cy="2311400"/>
          </a:xfrm>
          <a:prstGeom prst="rect">
            <a:avLst/>
          </a:prstGeom>
        </p:spPr>
      </p:pic>
      <p:sp>
        <p:nvSpPr>
          <p:cNvPr id="6" name="TextBox 5"/>
          <p:cNvSpPr txBox="1"/>
          <p:nvPr/>
        </p:nvSpPr>
        <p:spPr>
          <a:xfrm>
            <a:off x="4635333" y="4393875"/>
            <a:ext cx="3135087" cy="461665"/>
          </a:xfrm>
          <a:prstGeom prst="rect">
            <a:avLst/>
          </a:prstGeom>
          <a:noFill/>
        </p:spPr>
        <p:txBody>
          <a:bodyPr wrap="square" rtlCol="0">
            <a:spAutoFit/>
          </a:bodyPr>
          <a:lstStyle/>
          <a:p>
            <a:pPr algn="ctr"/>
            <a:r>
              <a:rPr lang="en-US" sz="2400" i="1" dirty="0">
                <a:effectLst>
                  <a:outerShdw blurRad="38100" dist="38100" dir="2700000" algn="tl">
                    <a:srgbClr val="C0C0C0"/>
                  </a:outerShdw>
                </a:effectLst>
                <a:latin typeface="Candara" pitchFamily="34" charset="0"/>
                <a:cs typeface="+mn-cs"/>
              </a:rPr>
              <a:t>Carries information</a:t>
            </a:r>
          </a:p>
        </p:txBody>
      </p:sp>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332428031"/>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m-flow-full.png"/>
          <p:cNvPicPr>
            <a:picLocks noChangeAspect="1"/>
          </p:cNvPicPr>
          <p:nvPr/>
        </p:nvPicPr>
        <p:blipFill>
          <a:blip r:embed="rId3"/>
          <a:stretch>
            <a:fillRect/>
          </a:stretch>
        </p:blipFill>
        <p:spPr>
          <a:xfrm>
            <a:off x="360363" y="0"/>
            <a:ext cx="11830050" cy="6172200"/>
          </a:xfrm>
          <a:prstGeom prst="rect">
            <a:avLst/>
          </a:prstGeom>
        </p:spPr>
      </p:pic>
      <p:sp>
        <p:nvSpPr>
          <p:cNvPr id="6" name="Rectangle 5"/>
          <p:cNvSpPr/>
          <p:nvPr/>
        </p:nvSpPr>
        <p:spPr bwMode="auto">
          <a:xfrm>
            <a:off x="724602" y="228600"/>
            <a:ext cx="2126512" cy="457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3200">
              <a:latin typeface="Arial" charset="0"/>
            </a:endParaRPr>
          </a:p>
        </p:txBody>
      </p:sp>
      <p:sp>
        <p:nvSpPr>
          <p:cNvPr id="5" name="Rectangle 4"/>
          <p:cNvSpPr>
            <a:spLocks noChangeArrowheads="1"/>
          </p:cNvSpPr>
          <p:nvPr/>
        </p:nvSpPr>
        <p:spPr bwMode="auto">
          <a:xfrm>
            <a:off x="915988" y="228600"/>
            <a:ext cx="3349256"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Flow Charts</a:t>
            </a:r>
          </a:p>
        </p:txBody>
      </p:sp>
    </p:spTree>
    <p:extLst>
      <p:ext uri="{BB962C8B-B14F-4D97-AF65-F5344CB8AC3E}">
        <p14:creationId xmlns:p14="http://schemas.microsoft.com/office/powerpoint/2010/main" val="835233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6" name="Picture 10" descr="larry-title"/>
          <p:cNvPicPr>
            <a:picLocks noChangeAspect="1" noChangeArrowheads="1"/>
          </p:cNvPicPr>
          <p:nvPr/>
        </p:nvPicPr>
        <p:blipFill>
          <a:blip r:embed="rId3" cstate="print"/>
          <a:stretch>
            <a:fillRect/>
          </a:stretch>
        </p:blipFill>
        <p:spPr bwMode="auto">
          <a:xfrm>
            <a:off x="611030" y="381000"/>
            <a:ext cx="4468246" cy="5970930"/>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pic>
        <p:nvPicPr>
          <p:cNvPr id="398343" name="Picture 7" descr="larry-p1"/>
          <p:cNvPicPr>
            <a:picLocks noChangeAspect="1" noChangeArrowheads="1"/>
          </p:cNvPicPr>
          <p:nvPr/>
        </p:nvPicPr>
        <p:blipFill>
          <a:blip r:embed="rId4" cstate="print"/>
          <a:stretch>
            <a:fillRect/>
          </a:stretch>
        </p:blipFill>
        <p:spPr bwMode="auto">
          <a:xfrm>
            <a:off x="2185173" y="533400"/>
            <a:ext cx="4468246" cy="5970930"/>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pic>
        <p:nvPicPr>
          <p:cNvPr id="398344" name="Picture 8" descr="larry-p2"/>
          <p:cNvPicPr>
            <a:picLocks noChangeAspect="1" noChangeArrowheads="1"/>
          </p:cNvPicPr>
          <p:nvPr/>
        </p:nvPicPr>
        <p:blipFill>
          <a:blip r:embed="rId5" cstate="print"/>
          <a:stretch>
            <a:fillRect/>
          </a:stretch>
        </p:blipFill>
        <p:spPr bwMode="auto">
          <a:xfrm>
            <a:off x="3759316" y="304800"/>
            <a:ext cx="4468246" cy="5970930"/>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pic>
        <p:nvPicPr>
          <p:cNvPr id="398347" name="Picture 11" descr="larry-p4"/>
          <p:cNvPicPr>
            <a:picLocks noChangeAspect="1" noChangeArrowheads="1"/>
          </p:cNvPicPr>
          <p:nvPr/>
        </p:nvPicPr>
        <p:blipFill>
          <a:blip r:embed="rId6" cstate="print"/>
          <a:stretch>
            <a:fillRect/>
          </a:stretch>
        </p:blipFill>
        <p:spPr bwMode="auto">
          <a:xfrm>
            <a:off x="5333459" y="457200"/>
            <a:ext cx="4468246" cy="5970930"/>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pic>
        <p:nvPicPr>
          <p:cNvPr id="398345" name="Picture 9" descr="larry-p3"/>
          <p:cNvPicPr>
            <a:picLocks noChangeAspect="1" noChangeArrowheads="1"/>
          </p:cNvPicPr>
          <p:nvPr/>
        </p:nvPicPr>
        <p:blipFill>
          <a:blip r:embed="rId7" cstate="print"/>
          <a:stretch>
            <a:fillRect/>
          </a:stretch>
        </p:blipFill>
        <p:spPr bwMode="auto">
          <a:xfrm>
            <a:off x="6907600" y="381000"/>
            <a:ext cx="4468246" cy="5970930"/>
          </a:xfrm>
          <a:prstGeom prst="rect">
            <a:avLst/>
          </a:prstGeom>
          <a:noFill/>
          <a:ln w="9525" algn="ctr">
            <a:solidFill>
              <a:schemeClr val="bg2"/>
            </a:solidFill>
            <a:miter lim="800000"/>
            <a:headEnd/>
            <a:tailEnd/>
          </a:ln>
          <a:effectLst>
            <a:outerShdw dist="45791" dir="7421404" algn="ctr" rotWithShape="0">
              <a:srgbClr val="C0C0C0">
                <a:alpha val="50000"/>
              </a:srgbClr>
            </a:outerShdw>
          </a:effectLst>
        </p:spPr>
      </p:pic>
    </p:spTree>
    <p:extLst>
      <p:ext uri="{BB962C8B-B14F-4D97-AF65-F5344CB8AC3E}">
        <p14:creationId xmlns:p14="http://schemas.microsoft.com/office/powerpoint/2010/main" val="11441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83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8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8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err-timeline"/>
          <p:cNvPicPr>
            <a:picLocks noChangeAspect="1" noChangeArrowheads="1"/>
          </p:cNvPicPr>
          <p:nvPr/>
        </p:nvPicPr>
        <p:blipFill>
          <a:blip r:embed="rId3" cstate="print"/>
          <a:stretch>
            <a:fillRect/>
          </a:stretch>
        </p:blipFill>
        <p:spPr bwMode="auto">
          <a:xfrm>
            <a:off x="1477318" y="911770"/>
            <a:ext cx="9189730" cy="5743581"/>
          </a:xfrm>
          <a:prstGeom prst="rect">
            <a:avLst/>
          </a:prstGeom>
          <a:noFill/>
          <a:ln w="9525">
            <a:noFill/>
            <a:miter lim="800000"/>
            <a:headEnd/>
            <a:tailEnd/>
          </a:ln>
        </p:spPr>
      </p:pic>
      <p:sp>
        <p:nvSpPr>
          <p:cNvPr id="76804" name="Rectangle 4"/>
          <p:cNvSpPr>
            <a:spLocks noChangeArrowheads="1"/>
          </p:cNvSpPr>
          <p:nvPr/>
        </p:nvSpPr>
        <p:spPr bwMode="auto">
          <a:xfrm>
            <a:off x="9143208" y="5105400"/>
            <a:ext cx="1523603" cy="533400"/>
          </a:xfrm>
          <a:prstGeom prst="rect">
            <a:avLst/>
          </a:prstGeom>
          <a:solidFill>
            <a:schemeClr val="bg1"/>
          </a:solidFill>
          <a:ln w="9525" algn="ctr">
            <a:noFill/>
            <a:miter lim="800000"/>
            <a:headEnd/>
            <a:tailEnd/>
          </a:ln>
        </p:spPr>
        <p:txBody>
          <a:bodyPr wrap="none" anchor="ctr"/>
          <a:lstStyle/>
          <a:p>
            <a:endParaRPr lang="en-US"/>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Storyboards</a:t>
            </a:r>
          </a:p>
        </p:txBody>
      </p:sp>
    </p:spTree>
    <p:extLst>
      <p:ext uri="{BB962C8B-B14F-4D97-AF65-F5344CB8AC3E}">
        <p14:creationId xmlns:p14="http://schemas.microsoft.com/office/powerpoint/2010/main" val="387064704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gion-story.png"/>
          <p:cNvPicPr>
            <a:picLocks noChangeAspect="1"/>
          </p:cNvPicPr>
          <p:nvPr/>
        </p:nvPicPr>
        <p:blipFill>
          <a:blip r:embed="rId3"/>
          <a:stretch>
            <a:fillRect/>
          </a:stretch>
        </p:blipFill>
        <p:spPr>
          <a:xfrm>
            <a:off x="2447925" y="130626"/>
            <a:ext cx="7296150" cy="6048375"/>
          </a:xfrm>
          <a:prstGeom prst="rect">
            <a:avLst/>
          </a:prstGeom>
          <a:noFill/>
          <a:ln w="190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2927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gent-garbag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1185663541"/>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rg-island"/>
          <p:cNvPicPr>
            <a:picLocks noChangeAspect="1" noChangeArrowheads="1"/>
          </p:cNvPicPr>
          <p:nvPr/>
        </p:nvPicPr>
        <p:blipFill>
          <a:blip r:embed="rId3" cstate="print"/>
          <a:stretch>
            <a:fillRect/>
          </a:stretch>
        </p:blipFill>
        <p:spPr bwMode="auto">
          <a:xfrm>
            <a:off x="1247820" y="901757"/>
            <a:ext cx="9561122" cy="5748625"/>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Time + Space</a:t>
            </a:r>
          </a:p>
        </p:txBody>
      </p:sp>
    </p:spTree>
    <p:extLst>
      <p:ext uri="{BB962C8B-B14F-4D97-AF65-F5344CB8AC3E}">
        <p14:creationId xmlns:p14="http://schemas.microsoft.com/office/powerpoint/2010/main" val="396026179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575838156"/>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imeline.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1117131023"/>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robot-campaign"/>
          <p:cNvPicPr>
            <a:picLocks noChangeAspect="1" noChangeArrowheads="1"/>
          </p:cNvPicPr>
          <p:nvPr/>
        </p:nvPicPr>
        <p:blipFill>
          <a:blip r:embed="rId3" cstate="print"/>
          <a:stretch>
            <a:fillRect/>
          </a:stretch>
        </p:blipFill>
        <p:spPr bwMode="auto">
          <a:xfrm>
            <a:off x="1373189" y="670034"/>
            <a:ext cx="9498811" cy="6100154"/>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4190751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meflow-overview.png"/>
          <p:cNvPicPr>
            <a:picLocks noChangeAspect="1"/>
          </p:cNvPicPr>
          <p:nvPr/>
        </p:nvPicPr>
        <p:blipFill>
          <a:blip r:embed="rId3" cstate="print"/>
          <a:stretch>
            <a:fillRect/>
          </a:stretch>
        </p:blipFill>
        <p:spPr>
          <a:xfrm>
            <a:off x="687029" y="173422"/>
            <a:ext cx="11039475" cy="5934075"/>
          </a:xfrm>
          <a:prstGeom prst="rect">
            <a:avLst/>
          </a:prstGeom>
        </p:spPr>
      </p:pic>
    </p:spTree>
    <p:extLst>
      <p:ext uri="{BB962C8B-B14F-4D97-AF65-F5344CB8AC3E}">
        <p14:creationId xmlns:p14="http://schemas.microsoft.com/office/powerpoint/2010/main" val="1587683175"/>
      </p:ext>
    </p:extLst>
  </p:cSld>
  <p:clrMapOvr>
    <a:masterClrMapping/>
  </p:clrMapOvr>
  <p:transition spd="slow">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trading-transport.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3239168467"/>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robot-triangle"/>
          <p:cNvPicPr>
            <a:picLocks noChangeAspect="1" noChangeArrowheads="1"/>
          </p:cNvPicPr>
          <p:nvPr/>
        </p:nvPicPr>
        <p:blipFill>
          <a:blip r:embed="rId3" cstate="print"/>
          <a:stretch>
            <a:fillRect/>
          </a:stretch>
        </p:blipFill>
        <p:spPr bwMode="auto">
          <a:xfrm>
            <a:off x="3019108" y="338963"/>
            <a:ext cx="6371486" cy="5825359"/>
          </a:xfrm>
          <a:prstGeom prst="rect">
            <a:avLst/>
          </a:prstGeom>
          <a:noFill/>
          <a:ln w="9525">
            <a:noFill/>
            <a:miter lim="800000"/>
            <a:headEnd/>
            <a:tailEnd/>
          </a:ln>
        </p:spPr>
      </p:pic>
      <p:sp>
        <p:nvSpPr>
          <p:cNvPr id="6"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4006981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3" name="Picture 7" descr="grim-title"/>
          <p:cNvPicPr>
            <a:picLocks noChangeAspect="1" noChangeArrowheads="1"/>
          </p:cNvPicPr>
          <p:nvPr/>
        </p:nvPicPr>
        <p:blipFill>
          <a:blip r:embed="rId3" cstate="print"/>
          <a:srcRect/>
          <a:stretch>
            <a:fillRect/>
          </a:stretch>
        </p:blipFill>
        <p:spPr bwMode="auto">
          <a:xfrm>
            <a:off x="864963" y="381000"/>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pic>
        <p:nvPicPr>
          <p:cNvPr id="505862" name="Picture 6" descr="grim-puzzle"/>
          <p:cNvPicPr>
            <a:picLocks noChangeAspect="1" noChangeArrowheads="1"/>
          </p:cNvPicPr>
          <p:nvPr/>
        </p:nvPicPr>
        <p:blipFill>
          <a:blip r:embed="rId4" cstate="print"/>
          <a:srcRect/>
          <a:stretch>
            <a:fillRect/>
          </a:stretch>
        </p:blipFill>
        <p:spPr bwMode="auto">
          <a:xfrm>
            <a:off x="3201155" y="228600"/>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pic>
        <p:nvPicPr>
          <p:cNvPr id="505860" name="Picture 4" descr="grim-end"/>
          <p:cNvPicPr>
            <a:picLocks noChangeAspect="1" noChangeArrowheads="1"/>
          </p:cNvPicPr>
          <p:nvPr/>
        </p:nvPicPr>
        <p:blipFill>
          <a:blip r:embed="rId5" cstate="print"/>
          <a:srcRect/>
          <a:stretch>
            <a:fillRect/>
          </a:stretch>
        </p:blipFill>
        <p:spPr bwMode="auto">
          <a:xfrm>
            <a:off x="5361709" y="547688"/>
            <a:ext cx="5535758" cy="5715000"/>
          </a:xfrm>
          <a:prstGeom prst="rect">
            <a:avLst/>
          </a:prstGeom>
          <a:noFill/>
          <a:ln w="6350">
            <a:solidFill>
              <a:schemeClr val="tx1"/>
            </a:solidFill>
            <a:miter lim="800000"/>
            <a:headEnd/>
            <a:tailEnd/>
          </a:ln>
          <a:effectLst>
            <a:outerShdw dist="53882" dir="2700000" algn="ctr" rotWithShape="0">
              <a:srgbClr val="C0C0C0"/>
            </a:outerShdw>
          </a:effectLst>
        </p:spPr>
      </p:pic>
      <p:grpSp>
        <p:nvGrpSpPr>
          <p:cNvPr id="2" name="Group 25"/>
          <p:cNvGrpSpPr>
            <a:grpSpLocks/>
          </p:cNvGrpSpPr>
          <p:nvPr/>
        </p:nvGrpSpPr>
        <p:grpSpPr bwMode="auto">
          <a:xfrm>
            <a:off x="611029" y="547688"/>
            <a:ext cx="10286438" cy="5715000"/>
            <a:chOff x="288" y="345"/>
            <a:chExt cx="4861" cy="3600"/>
          </a:xfrm>
        </p:grpSpPr>
        <p:pic>
          <p:nvPicPr>
            <p:cNvPr id="8198" name="Picture 21" descr="grim-end-fade"/>
            <p:cNvPicPr>
              <a:picLocks noChangeAspect="1" noChangeArrowheads="1"/>
            </p:cNvPicPr>
            <p:nvPr/>
          </p:nvPicPr>
          <p:blipFill>
            <a:blip r:embed="rId6" cstate="print"/>
            <a:srcRect/>
            <a:stretch>
              <a:fillRect/>
            </a:stretch>
          </p:blipFill>
          <p:spPr bwMode="auto">
            <a:xfrm>
              <a:off x="2533" y="345"/>
              <a:ext cx="2616" cy="3600"/>
            </a:xfrm>
            <a:prstGeom prst="rect">
              <a:avLst/>
            </a:prstGeom>
            <a:noFill/>
            <a:ln w="9525">
              <a:noFill/>
              <a:miter lim="800000"/>
              <a:headEnd/>
              <a:tailEnd/>
            </a:ln>
          </p:spPr>
        </p:pic>
        <p:pic>
          <p:nvPicPr>
            <p:cNvPr id="505878" name="Picture 22" descr="grim-protect"/>
            <p:cNvPicPr>
              <a:picLocks noChangeAspect="1" noChangeArrowheads="1"/>
            </p:cNvPicPr>
            <p:nvPr/>
          </p:nvPicPr>
          <p:blipFill>
            <a:blip r:embed="rId7" cstate="print"/>
            <a:srcRect/>
            <a:stretch>
              <a:fillRect/>
            </a:stretch>
          </p:blipFill>
          <p:spPr bwMode="auto">
            <a:xfrm>
              <a:off x="288" y="2442"/>
              <a:ext cx="4662" cy="1062"/>
            </a:xfrm>
            <a:prstGeom prst="rect">
              <a:avLst/>
            </a:prstGeom>
            <a:noFill/>
            <a:ln w="25400">
              <a:solidFill>
                <a:schemeClr val="tx1"/>
              </a:solidFill>
              <a:miter lim="800000"/>
              <a:headEnd/>
              <a:tailEnd/>
            </a:ln>
            <a:effectLst>
              <a:outerShdw dist="71842" dir="2700000" algn="ctr" rotWithShape="0">
                <a:schemeClr val="tx1"/>
              </a:outerShdw>
            </a:effectLst>
          </p:spPr>
        </p:pic>
        <p:sp>
          <p:nvSpPr>
            <p:cNvPr id="8200" name="Line 23"/>
            <p:cNvSpPr>
              <a:spLocks noChangeShapeType="1"/>
            </p:cNvSpPr>
            <p:nvPr/>
          </p:nvSpPr>
          <p:spPr bwMode="auto">
            <a:xfrm flipV="1">
              <a:off x="288" y="1728"/>
              <a:ext cx="3360" cy="666"/>
            </a:xfrm>
            <a:prstGeom prst="line">
              <a:avLst/>
            </a:prstGeom>
            <a:noFill/>
            <a:ln w="9525">
              <a:solidFill>
                <a:schemeClr val="tx1"/>
              </a:solidFill>
              <a:round/>
              <a:headEnd/>
              <a:tailEnd/>
            </a:ln>
          </p:spPr>
          <p:txBody>
            <a:bodyPr wrap="none" anchor="ctr"/>
            <a:lstStyle/>
            <a:p>
              <a:endParaRPr lang="en-US"/>
            </a:p>
          </p:txBody>
        </p:sp>
        <p:sp>
          <p:nvSpPr>
            <p:cNvPr id="8201" name="Line 24"/>
            <p:cNvSpPr>
              <a:spLocks noChangeShapeType="1"/>
            </p:cNvSpPr>
            <p:nvPr/>
          </p:nvSpPr>
          <p:spPr bwMode="auto">
            <a:xfrm flipV="1">
              <a:off x="4944" y="2016"/>
              <a:ext cx="0" cy="378"/>
            </a:xfrm>
            <a:prstGeom prst="line">
              <a:avLst/>
            </a:prstGeom>
            <a:no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270744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8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robot-triangle-02"/>
          <p:cNvPicPr>
            <a:picLocks noChangeAspect="1" noChangeArrowheads="1"/>
          </p:cNvPicPr>
          <p:nvPr/>
        </p:nvPicPr>
        <p:blipFill>
          <a:blip r:embed="rId3" cstate="print"/>
          <a:stretch>
            <a:fillRect/>
          </a:stretch>
        </p:blipFill>
        <p:spPr bwMode="auto">
          <a:xfrm>
            <a:off x="3019108" y="338962"/>
            <a:ext cx="6400800" cy="5852160"/>
          </a:xfrm>
          <a:prstGeom prst="rect">
            <a:avLst/>
          </a:prstGeom>
          <a:noFill/>
          <a:ln w="9525">
            <a:noFill/>
            <a:miter lim="800000"/>
            <a:headEnd/>
            <a:tailEnd/>
          </a:ln>
        </p:spPr>
      </p:pic>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Relationships</a:t>
            </a:r>
          </a:p>
        </p:txBody>
      </p:sp>
    </p:spTree>
    <p:extLst>
      <p:ext uri="{BB962C8B-B14F-4D97-AF65-F5344CB8AC3E}">
        <p14:creationId xmlns:p14="http://schemas.microsoft.com/office/powerpoint/2010/main" val="60043889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matrix"/>
          <p:cNvPicPr>
            <a:picLocks noChangeArrowheads="1"/>
          </p:cNvPicPr>
          <p:nvPr/>
        </p:nvPicPr>
        <p:blipFill>
          <a:blip r:embed="rId3" cstate="print"/>
          <a:stretch>
            <a:fillRect/>
          </a:stretch>
        </p:blipFill>
        <p:spPr bwMode="auto">
          <a:xfrm>
            <a:off x="1028700" y="657225"/>
            <a:ext cx="10134600" cy="5543550"/>
          </a:xfrm>
          <a:prstGeom prst="rect">
            <a:avLst/>
          </a:prstGeom>
          <a:noFill/>
          <a:ln w="9525">
            <a:noFill/>
            <a:miter lim="800000"/>
            <a:headEnd/>
            <a:tailEnd/>
          </a:ln>
        </p:spPr>
      </p:pic>
      <p:sp>
        <p:nvSpPr>
          <p:cNvPr id="4"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Tree>
    <p:extLst>
      <p:ext uri="{BB962C8B-B14F-4D97-AF65-F5344CB8AC3E}">
        <p14:creationId xmlns:p14="http://schemas.microsoft.com/office/powerpoint/2010/main" val="219514091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trix"/>
          <p:cNvPicPr>
            <a:picLocks noChangeAspect="1" noChangeArrowheads="1"/>
          </p:cNvPicPr>
          <p:nvPr/>
        </p:nvPicPr>
        <p:blipFill>
          <a:blip r:embed="rId3" cstate="print"/>
          <a:srcRect/>
          <a:stretch>
            <a:fillRect/>
          </a:stretch>
        </p:blipFill>
        <p:spPr bwMode="auto">
          <a:xfrm>
            <a:off x="1017323" y="657225"/>
            <a:ext cx="10157354" cy="5543550"/>
          </a:xfrm>
          <a:prstGeom prst="rect">
            <a:avLst/>
          </a:prstGeom>
          <a:noFill/>
          <a:ln w="9525">
            <a:noFill/>
            <a:miter lim="800000"/>
            <a:headEnd/>
            <a:tailEnd/>
          </a:ln>
        </p:spPr>
      </p:pic>
      <p:sp>
        <p:nvSpPr>
          <p:cNvPr id="82947" name="Text Box 4"/>
          <p:cNvSpPr txBox="1">
            <a:spLocks noChangeArrowheads="1"/>
          </p:cNvSpPr>
          <p:nvPr/>
        </p:nvSpPr>
        <p:spPr bwMode="auto">
          <a:xfrm>
            <a:off x="415610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Archer</a:t>
            </a:r>
          </a:p>
        </p:txBody>
      </p:sp>
      <p:sp>
        <p:nvSpPr>
          <p:cNvPr id="82948" name="Text Box 5"/>
          <p:cNvSpPr txBox="1">
            <a:spLocks noChangeArrowheads="1"/>
          </p:cNvSpPr>
          <p:nvPr/>
        </p:nvSpPr>
        <p:spPr bwMode="auto">
          <a:xfrm>
            <a:off x="2759464"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Fighter</a:t>
            </a:r>
          </a:p>
        </p:txBody>
      </p:sp>
      <p:sp>
        <p:nvSpPr>
          <p:cNvPr id="82949" name="Text Box 6"/>
          <p:cNvSpPr txBox="1">
            <a:spLocks noChangeArrowheads="1"/>
          </p:cNvSpPr>
          <p:nvPr/>
        </p:nvSpPr>
        <p:spPr bwMode="auto">
          <a:xfrm>
            <a:off x="550195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Mage</a:t>
            </a:r>
          </a:p>
        </p:txBody>
      </p:sp>
      <p:sp>
        <p:nvSpPr>
          <p:cNvPr id="82950" name="Text Box 7"/>
          <p:cNvSpPr txBox="1">
            <a:spLocks noChangeArrowheads="1"/>
          </p:cNvSpPr>
          <p:nvPr/>
        </p:nvSpPr>
        <p:spPr bwMode="auto">
          <a:xfrm>
            <a:off x="692398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Scout</a:t>
            </a:r>
          </a:p>
        </p:txBody>
      </p:sp>
      <p:sp>
        <p:nvSpPr>
          <p:cNvPr id="82951" name="Text Box 8"/>
          <p:cNvSpPr txBox="1">
            <a:spLocks noChangeArrowheads="1"/>
          </p:cNvSpPr>
          <p:nvPr/>
        </p:nvSpPr>
        <p:spPr bwMode="auto">
          <a:xfrm>
            <a:off x="8244436" y="1304264"/>
            <a:ext cx="1015735" cy="400110"/>
          </a:xfrm>
          <a:prstGeom prst="rect">
            <a:avLst/>
          </a:prstGeom>
          <a:noFill/>
          <a:ln w="9525" algn="ctr">
            <a:noFill/>
            <a:miter lim="800000"/>
            <a:headEnd/>
            <a:tailEnd/>
          </a:ln>
        </p:spPr>
        <p:txBody>
          <a:bodyPr>
            <a:spAutoFit/>
          </a:bodyPr>
          <a:lstStyle/>
          <a:p>
            <a:pPr algn="ctr">
              <a:spcBef>
                <a:spcPct val="50000"/>
              </a:spcBef>
            </a:pPr>
            <a:r>
              <a:rPr lang="en-US" sz="2000"/>
              <a:t>Thief</a:t>
            </a:r>
          </a:p>
        </p:txBody>
      </p:sp>
      <p:sp>
        <p:nvSpPr>
          <p:cNvPr id="82952" name="Text Box 9"/>
          <p:cNvSpPr txBox="1">
            <a:spLocks noChangeArrowheads="1"/>
          </p:cNvSpPr>
          <p:nvPr/>
        </p:nvSpPr>
        <p:spPr bwMode="auto">
          <a:xfrm>
            <a:off x="9564891" y="1304264"/>
            <a:ext cx="1117309" cy="400110"/>
          </a:xfrm>
          <a:prstGeom prst="rect">
            <a:avLst/>
          </a:prstGeom>
          <a:noFill/>
          <a:ln w="9525" algn="ctr">
            <a:noFill/>
            <a:miter lim="800000"/>
            <a:headEnd/>
            <a:tailEnd/>
          </a:ln>
        </p:spPr>
        <p:txBody>
          <a:bodyPr>
            <a:spAutoFit/>
          </a:bodyPr>
          <a:lstStyle/>
          <a:p>
            <a:pPr algn="ctr">
              <a:spcBef>
                <a:spcPct val="50000"/>
              </a:spcBef>
            </a:pPr>
            <a:r>
              <a:rPr lang="en-US" sz="2000"/>
              <a:t>Warlock</a:t>
            </a:r>
          </a:p>
        </p:txBody>
      </p:sp>
      <p:sp>
        <p:nvSpPr>
          <p:cNvPr id="82953" name="Text Box 10"/>
          <p:cNvSpPr txBox="1">
            <a:spLocks noChangeArrowheads="1"/>
          </p:cNvSpPr>
          <p:nvPr/>
        </p:nvSpPr>
        <p:spPr bwMode="auto">
          <a:xfrm rot="-5400000">
            <a:off x="1747756" y="2224174"/>
            <a:ext cx="762000" cy="400110"/>
          </a:xfrm>
          <a:prstGeom prst="rect">
            <a:avLst/>
          </a:prstGeom>
          <a:noFill/>
          <a:ln w="9525" algn="ctr">
            <a:noFill/>
            <a:miter lim="800000"/>
            <a:headEnd/>
            <a:tailEnd/>
          </a:ln>
        </p:spPr>
        <p:txBody>
          <a:bodyPr>
            <a:spAutoFit/>
          </a:bodyPr>
          <a:lstStyle/>
          <a:p>
            <a:pPr algn="ctr">
              <a:spcBef>
                <a:spcPct val="50000"/>
              </a:spcBef>
            </a:pPr>
            <a:r>
              <a:rPr lang="en-US" sz="2000" dirty="0"/>
              <a:t>Fire</a:t>
            </a:r>
          </a:p>
        </p:txBody>
      </p:sp>
      <p:sp>
        <p:nvSpPr>
          <p:cNvPr id="82954" name="Text Box 11"/>
          <p:cNvSpPr txBox="1">
            <a:spLocks noChangeArrowheads="1"/>
          </p:cNvSpPr>
          <p:nvPr/>
        </p:nvSpPr>
        <p:spPr bwMode="auto">
          <a:xfrm rot="-5400000">
            <a:off x="1659455" y="3214774"/>
            <a:ext cx="938602" cy="400110"/>
          </a:xfrm>
          <a:prstGeom prst="rect">
            <a:avLst/>
          </a:prstGeom>
          <a:noFill/>
          <a:ln w="9525" algn="ctr">
            <a:noFill/>
            <a:miter lim="800000"/>
            <a:headEnd/>
            <a:tailEnd/>
          </a:ln>
        </p:spPr>
        <p:txBody>
          <a:bodyPr wrap="square">
            <a:spAutoFit/>
          </a:bodyPr>
          <a:lstStyle/>
          <a:p>
            <a:pPr algn="ctr">
              <a:spcBef>
                <a:spcPct val="50000"/>
              </a:spcBef>
            </a:pPr>
            <a:r>
              <a:rPr lang="en-US" sz="2000" dirty="0"/>
              <a:t>Metal</a:t>
            </a:r>
          </a:p>
        </p:txBody>
      </p:sp>
      <p:sp>
        <p:nvSpPr>
          <p:cNvPr id="82955" name="Text Box 12"/>
          <p:cNvSpPr txBox="1">
            <a:spLocks noChangeArrowheads="1"/>
          </p:cNvSpPr>
          <p:nvPr/>
        </p:nvSpPr>
        <p:spPr bwMode="auto">
          <a:xfrm rot="-5400000">
            <a:off x="1607457" y="4205374"/>
            <a:ext cx="1042598" cy="400110"/>
          </a:xfrm>
          <a:prstGeom prst="rect">
            <a:avLst/>
          </a:prstGeom>
          <a:noFill/>
          <a:ln w="9525" algn="ctr">
            <a:noFill/>
            <a:miter lim="800000"/>
            <a:headEnd/>
            <a:tailEnd/>
          </a:ln>
        </p:spPr>
        <p:txBody>
          <a:bodyPr wrap="square">
            <a:spAutoFit/>
          </a:bodyPr>
          <a:lstStyle/>
          <a:p>
            <a:pPr algn="ctr">
              <a:spcBef>
                <a:spcPct val="50000"/>
              </a:spcBef>
            </a:pPr>
            <a:r>
              <a:rPr lang="en-US" sz="2000" dirty="0"/>
              <a:t>Nature</a:t>
            </a:r>
          </a:p>
        </p:txBody>
      </p:sp>
      <p:sp>
        <p:nvSpPr>
          <p:cNvPr id="82956" name="Text Box 13"/>
          <p:cNvSpPr txBox="1">
            <a:spLocks noChangeArrowheads="1"/>
          </p:cNvSpPr>
          <p:nvPr/>
        </p:nvSpPr>
        <p:spPr bwMode="auto">
          <a:xfrm rot="-5400000">
            <a:off x="1581138" y="5272175"/>
            <a:ext cx="1091004" cy="400110"/>
          </a:xfrm>
          <a:prstGeom prst="rect">
            <a:avLst/>
          </a:prstGeom>
          <a:noFill/>
          <a:ln w="9525" algn="ctr">
            <a:noFill/>
            <a:miter lim="800000"/>
            <a:headEnd/>
            <a:tailEnd/>
          </a:ln>
        </p:spPr>
        <p:txBody>
          <a:bodyPr wrap="square">
            <a:spAutoFit/>
          </a:bodyPr>
          <a:lstStyle/>
          <a:p>
            <a:pPr algn="ctr">
              <a:spcBef>
                <a:spcPct val="50000"/>
              </a:spcBef>
            </a:pPr>
            <a:r>
              <a:rPr lang="en-US" sz="2000" dirty="0"/>
              <a:t>Water</a:t>
            </a:r>
          </a:p>
        </p:txBody>
      </p:sp>
      <p:sp>
        <p:nvSpPr>
          <p:cNvPr id="82957" name="Text Box 14"/>
          <p:cNvSpPr txBox="1">
            <a:spLocks noChangeArrowheads="1"/>
          </p:cNvSpPr>
          <p:nvPr/>
        </p:nvSpPr>
        <p:spPr bwMode="auto">
          <a:xfrm>
            <a:off x="5371031" y="657225"/>
            <a:ext cx="2640912"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Character Class</a:t>
            </a:r>
          </a:p>
        </p:txBody>
      </p:sp>
      <p:sp>
        <p:nvSpPr>
          <p:cNvPr id="82958" name="Text Box 15"/>
          <p:cNvSpPr txBox="1">
            <a:spLocks noChangeArrowheads="1"/>
          </p:cNvSpPr>
          <p:nvPr/>
        </p:nvSpPr>
        <p:spPr bwMode="auto">
          <a:xfrm rot="-5400000">
            <a:off x="279924" y="3736073"/>
            <a:ext cx="1981200"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Faction</a:t>
            </a:r>
            <a:endParaRPr lang="en-US" sz="1800" b="1" dirty="0"/>
          </a:p>
        </p:txBody>
      </p:sp>
      <p:sp>
        <p:nvSpPr>
          <p:cNvPr id="17"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Tree>
    <p:extLst>
      <p:ext uri="{BB962C8B-B14F-4D97-AF65-F5344CB8AC3E}">
        <p14:creationId xmlns:p14="http://schemas.microsoft.com/office/powerpoint/2010/main" val="191932185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trix"/>
          <p:cNvPicPr>
            <a:picLocks noChangeAspect="1" noChangeArrowheads="1"/>
          </p:cNvPicPr>
          <p:nvPr/>
        </p:nvPicPr>
        <p:blipFill>
          <a:blip r:embed="rId3" cstate="print"/>
          <a:srcRect/>
          <a:stretch>
            <a:fillRect/>
          </a:stretch>
        </p:blipFill>
        <p:spPr bwMode="auto">
          <a:xfrm>
            <a:off x="1017323" y="657225"/>
            <a:ext cx="10157354" cy="5543550"/>
          </a:xfrm>
          <a:prstGeom prst="rect">
            <a:avLst/>
          </a:prstGeom>
          <a:noFill/>
          <a:ln w="9525">
            <a:noFill/>
            <a:miter lim="800000"/>
            <a:headEnd/>
            <a:tailEnd/>
          </a:ln>
        </p:spPr>
      </p:pic>
      <p:sp>
        <p:nvSpPr>
          <p:cNvPr id="82947" name="Text Box 4"/>
          <p:cNvSpPr txBox="1">
            <a:spLocks noChangeArrowheads="1"/>
          </p:cNvSpPr>
          <p:nvPr/>
        </p:nvSpPr>
        <p:spPr bwMode="auto">
          <a:xfrm>
            <a:off x="415610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Archer</a:t>
            </a:r>
          </a:p>
        </p:txBody>
      </p:sp>
      <p:sp>
        <p:nvSpPr>
          <p:cNvPr id="82948" name="Text Box 5"/>
          <p:cNvSpPr txBox="1">
            <a:spLocks noChangeArrowheads="1"/>
          </p:cNvSpPr>
          <p:nvPr/>
        </p:nvSpPr>
        <p:spPr bwMode="auto">
          <a:xfrm>
            <a:off x="2759464"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Fighter</a:t>
            </a:r>
          </a:p>
        </p:txBody>
      </p:sp>
      <p:sp>
        <p:nvSpPr>
          <p:cNvPr id="82949" name="Text Box 6"/>
          <p:cNvSpPr txBox="1">
            <a:spLocks noChangeArrowheads="1"/>
          </p:cNvSpPr>
          <p:nvPr/>
        </p:nvSpPr>
        <p:spPr bwMode="auto">
          <a:xfrm>
            <a:off x="550195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Mage</a:t>
            </a:r>
          </a:p>
        </p:txBody>
      </p:sp>
      <p:sp>
        <p:nvSpPr>
          <p:cNvPr id="82950" name="Text Box 7"/>
          <p:cNvSpPr txBox="1">
            <a:spLocks noChangeArrowheads="1"/>
          </p:cNvSpPr>
          <p:nvPr/>
        </p:nvSpPr>
        <p:spPr bwMode="auto">
          <a:xfrm>
            <a:off x="6923980" y="1304264"/>
            <a:ext cx="1015735" cy="400110"/>
          </a:xfrm>
          <a:prstGeom prst="rect">
            <a:avLst/>
          </a:prstGeom>
          <a:noFill/>
          <a:ln w="9525" algn="ctr">
            <a:noFill/>
            <a:miter lim="800000"/>
            <a:headEnd/>
            <a:tailEnd/>
          </a:ln>
        </p:spPr>
        <p:txBody>
          <a:bodyPr>
            <a:spAutoFit/>
          </a:bodyPr>
          <a:lstStyle/>
          <a:p>
            <a:pPr algn="ctr">
              <a:spcBef>
                <a:spcPct val="50000"/>
              </a:spcBef>
            </a:pPr>
            <a:r>
              <a:rPr lang="en-US" sz="2000" dirty="0"/>
              <a:t>Scout</a:t>
            </a:r>
          </a:p>
        </p:txBody>
      </p:sp>
      <p:sp>
        <p:nvSpPr>
          <p:cNvPr id="82951" name="Text Box 8"/>
          <p:cNvSpPr txBox="1">
            <a:spLocks noChangeArrowheads="1"/>
          </p:cNvSpPr>
          <p:nvPr/>
        </p:nvSpPr>
        <p:spPr bwMode="auto">
          <a:xfrm>
            <a:off x="8244436" y="1304264"/>
            <a:ext cx="1015735" cy="400110"/>
          </a:xfrm>
          <a:prstGeom prst="rect">
            <a:avLst/>
          </a:prstGeom>
          <a:noFill/>
          <a:ln w="9525" algn="ctr">
            <a:noFill/>
            <a:miter lim="800000"/>
            <a:headEnd/>
            <a:tailEnd/>
          </a:ln>
        </p:spPr>
        <p:txBody>
          <a:bodyPr>
            <a:spAutoFit/>
          </a:bodyPr>
          <a:lstStyle/>
          <a:p>
            <a:pPr algn="ctr">
              <a:spcBef>
                <a:spcPct val="50000"/>
              </a:spcBef>
            </a:pPr>
            <a:r>
              <a:rPr lang="en-US" sz="2000"/>
              <a:t>Thief</a:t>
            </a:r>
          </a:p>
        </p:txBody>
      </p:sp>
      <p:sp>
        <p:nvSpPr>
          <p:cNvPr id="82952" name="Text Box 9"/>
          <p:cNvSpPr txBox="1">
            <a:spLocks noChangeArrowheads="1"/>
          </p:cNvSpPr>
          <p:nvPr/>
        </p:nvSpPr>
        <p:spPr bwMode="auto">
          <a:xfrm>
            <a:off x="9564891" y="1304264"/>
            <a:ext cx="1117309" cy="400110"/>
          </a:xfrm>
          <a:prstGeom prst="rect">
            <a:avLst/>
          </a:prstGeom>
          <a:noFill/>
          <a:ln w="9525" algn="ctr">
            <a:noFill/>
            <a:miter lim="800000"/>
            <a:headEnd/>
            <a:tailEnd/>
          </a:ln>
        </p:spPr>
        <p:txBody>
          <a:bodyPr>
            <a:spAutoFit/>
          </a:bodyPr>
          <a:lstStyle/>
          <a:p>
            <a:pPr algn="ctr">
              <a:spcBef>
                <a:spcPct val="50000"/>
              </a:spcBef>
            </a:pPr>
            <a:r>
              <a:rPr lang="en-US" sz="2000"/>
              <a:t>Warlock</a:t>
            </a:r>
          </a:p>
        </p:txBody>
      </p:sp>
      <p:sp>
        <p:nvSpPr>
          <p:cNvPr id="82953" name="Text Box 10"/>
          <p:cNvSpPr txBox="1">
            <a:spLocks noChangeArrowheads="1"/>
          </p:cNvSpPr>
          <p:nvPr/>
        </p:nvSpPr>
        <p:spPr bwMode="auto">
          <a:xfrm rot="-5400000">
            <a:off x="1747756" y="2224174"/>
            <a:ext cx="762000" cy="400110"/>
          </a:xfrm>
          <a:prstGeom prst="rect">
            <a:avLst/>
          </a:prstGeom>
          <a:noFill/>
          <a:ln w="9525" algn="ctr">
            <a:noFill/>
            <a:miter lim="800000"/>
            <a:headEnd/>
            <a:tailEnd/>
          </a:ln>
        </p:spPr>
        <p:txBody>
          <a:bodyPr>
            <a:spAutoFit/>
          </a:bodyPr>
          <a:lstStyle/>
          <a:p>
            <a:pPr algn="ctr">
              <a:spcBef>
                <a:spcPct val="50000"/>
              </a:spcBef>
            </a:pPr>
            <a:r>
              <a:rPr lang="en-US" sz="2000" dirty="0"/>
              <a:t>Fire</a:t>
            </a:r>
          </a:p>
        </p:txBody>
      </p:sp>
      <p:sp>
        <p:nvSpPr>
          <p:cNvPr id="82954" name="Text Box 11"/>
          <p:cNvSpPr txBox="1">
            <a:spLocks noChangeArrowheads="1"/>
          </p:cNvSpPr>
          <p:nvPr/>
        </p:nvSpPr>
        <p:spPr bwMode="auto">
          <a:xfrm rot="-5400000">
            <a:off x="1659455" y="3214774"/>
            <a:ext cx="938602" cy="400110"/>
          </a:xfrm>
          <a:prstGeom prst="rect">
            <a:avLst/>
          </a:prstGeom>
          <a:noFill/>
          <a:ln w="9525" algn="ctr">
            <a:noFill/>
            <a:miter lim="800000"/>
            <a:headEnd/>
            <a:tailEnd/>
          </a:ln>
        </p:spPr>
        <p:txBody>
          <a:bodyPr wrap="square">
            <a:spAutoFit/>
          </a:bodyPr>
          <a:lstStyle/>
          <a:p>
            <a:pPr algn="ctr">
              <a:spcBef>
                <a:spcPct val="50000"/>
              </a:spcBef>
            </a:pPr>
            <a:r>
              <a:rPr lang="en-US" sz="2000" dirty="0"/>
              <a:t>Metal</a:t>
            </a:r>
          </a:p>
        </p:txBody>
      </p:sp>
      <p:sp>
        <p:nvSpPr>
          <p:cNvPr id="82955" name="Text Box 12"/>
          <p:cNvSpPr txBox="1">
            <a:spLocks noChangeArrowheads="1"/>
          </p:cNvSpPr>
          <p:nvPr/>
        </p:nvSpPr>
        <p:spPr bwMode="auto">
          <a:xfrm rot="-5400000">
            <a:off x="1607457" y="4205374"/>
            <a:ext cx="1042598" cy="400110"/>
          </a:xfrm>
          <a:prstGeom prst="rect">
            <a:avLst/>
          </a:prstGeom>
          <a:noFill/>
          <a:ln w="9525" algn="ctr">
            <a:noFill/>
            <a:miter lim="800000"/>
            <a:headEnd/>
            <a:tailEnd/>
          </a:ln>
        </p:spPr>
        <p:txBody>
          <a:bodyPr wrap="square">
            <a:spAutoFit/>
          </a:bodyPr>
          <a:lstStyle/>
          <a:p>
            <a:pPr algn="ctr">
              <a:spcBef>
                <a:spcPct val="50000"/>
              </a:spcBef>
            </a:pPr>
            <a:r>
              <a:rPr lang="en-US" sz="2000" dirty="0"/>
              <a:t>Nature</a:t>
            </a:r>
          </a:p>
        </p:txBody>
      </p:sp>
      <p:sp>
        <p:nvSpPr>
          <p:cNvPr id="82956" name="Text Box 13"/>
          <p:cNvSpPr txBox="1">
            <a:spLocks noChangeArrowheads="1"/>
          </p:cNvSpPr>
          <p:nvPr/>
        </p:nvSpPr>
        <p:spPr bwMode="auto">
          <a:xfrm rot="-5400000">
            <a:off x="1581138" y="5272175"/>
            <a:ext cx="1091004" cy="400110"/>
          </a:xfrm>
          <a:prstGeom prst="rect">
            <a:avLst/>
          </a:prstGeom>
          <a:noFill/>
          <a:ln w="9525" algn="ctr">
            <a:noFill/>
            <a:miter lim="800000"/>
            <a:headEnd/>
            <a:tailEnd/>
          </a:ln>
        </p:spPr>
        <p:txBody>
          <a:bodyPr wrap="square">
            <a:spAutoFit/>
          </a:bodyPr>
          <a:lstStyle/>
          <a:p>
            <a:pPr algn="ctr">
              <a:spcBef>
                <a:spcPct val="50000"/>
              </a:spcBef>
            </a:pPr>
            <a:r>
              <a:rPr lang="en-US" sz="2000" dirty="0"/>
              <a:t>Water</a:t>
            </a:r>
          </a:p>
        </p:txBody>
      </p:sp>
      <p:sp>
        <p:nvSpPr>
          <p:cNvPr id="82957" name="Text Box 14"/>
          <p:cNvSpPr txBox="1">
            <a:spLocks noChangeArrowheads="1"/>
          </p:cNvSpPr>
          <p:nvPr/>
        </p:nvSpPr>
        <p:spPr bwMode="auto">
          <a:xfrm>
            <a:off x="5371031" y="657225"/>
            <a:ext cx="2640912"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Character Class</a:t>
            </a:r>
          </a:p>
        </p:txBody>
      </p:sp>
      <p:sp>
        <p:nvSpPr>
          <p:cNvPr id="82958" name="Text Box 15"/>
          <p:cNvSpPr txBox="1">
            <a:spLocks noChangeArrowheads="1"/>
          </p:cNvSpPr>
          <p:nvPr/>
        </p:nvSpPr>
        <p:spPr bwMode="auto">
          <a:xfrm rot="-5400000">
            <a:off x="279924" y="3736073"/>
            <a:ext cx="1981200" cy="400110"/>
          </a:xfrm>
          <a:prstGeom prst="rect">
            <a:avLst/>
          </a:prstGeom>
          <a:solidFill>
            <a:schemeClr val="bg1"/>
          </a:solidFill>
          <a:ln w="9525" algn="ctr">
            <a:noFill/>
            <a:miter lim="800000"/>
            <a:headEnd/>
            <a:tailEnd/>
          </a:ln>
        </p:spPr>
        <p:txBody>
          <a:bodyPr>
            <a:spAutoFit/>
          </a:bodyPr>
          <a:lstStyle/>
          <a:p>
            <a:pPr algn="ctr">
              <a:spcBef>
                <a:spcPct val="50000"/>
              </a:spcBef>
            </a:pPr>
            <a:r>
              <a:rPr lang="en-US" sz="2000" b="1" dirty="0"/>
              <a:t>Faction</a:t>
            </a:r>
            <a:endParaRPr lang="en-US" sz="1800" b="1" dirty="0"/>
          </a:p>
        </p:txBody>
      </p:sp>
      <p:sp>
        <p:nvSpPr>
          <p:cNvPr id="17"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Matrices</a:t>
            </a:r>
          </a:p>
        </p:txBody>
      </p:sp>
      <p:sp>
        <p:nvSpPr>
          <p:cNvPr id="16" name="Text Box 15"/>
          <p:cNvSpPr txBox="1">
            <a:spLocks noChangeArrowheads="1"/>
          </p:cNvSpPr>
          <p:nvPr/>
        </p:nvSpPr>
        <p:spPr bwMode="auto">
          <a:xfrm>
            <a:off x="2759464" y="2184998"/>
            <a:ext cx="1117309" cy="3508653"/>
          </a:xfrm>
          <a:prstGeom prst="rect">
            <a:avLst/>
          </a:prstGeom>
          <a:noFill/>
          <a:ln w="9525" algn="ctr">
            <a:noFill/>
            <a:miter lim="800000"/>
            <a:headEnd/>
            <a:tailEnd/>
          </a:ln>
        </p:spPr>
        <p:txBody>
          <a:bodyPr>
            <a:spAutoFit/>
          </a:bodyPr>
          <a:lstStyle/>
          <a:p>
            <a:pPr algn="ctr">
              <a:spcBef>
                <a:spcPts val="0"/>
              </a:spcBef>
              <a:spcAft>
                <a:spcPts val="6000"/>
              </a:spcAft>
            </a:pPr>
            <a:r>
              <a:rPr lang="en-US" sz="1600" b="1" dirty="0"/>
              <a:t>Rage</a:t>
            </a:r>
          </a:p>
          <a:p>
            <a:pPr algn="ctr">
              <a:spcBef>
                <a:spcPts val="0"/>
              </a:spcBef>
              <a:spcAft>
                <a:spcPts val="6000"/>
              </a:spcAft>
            </a:pPr>
            <a:r>
              <a:rPr lang="en-US" sz="1600" b="1" dirty="0"/>
              <a:t>Cleave</a:t>
            </a:r>
          </a:p>
          <a:p>
            <a:pPr algn="ctr">
              <a:spcBef>
                <a:spcPts val="0"/>
              </a:spcBef>
              <a:spcAft>
                <a:spcPts val="6000"/>
              </a:spcAft>
            </a:pPr>
            <a:r>
              <a:rPr lang="en-US" sz="1600" b="1" dirty="0"/>
              <a:t>x</a:t>
            </a:r>
          </a:p>
          <a:p>
            <a:pPr algn="ctr">
              <a:spcBef>
                <a:spcPts val="0"/>
              </a:spcBef>
              <a:spcAft>
                <a:spcPts val="6000"/>
              </a:spcAft>
            </a:pPr>
            <a:r>
              <a:rPr lang="en-US" sz="1600" b="1" dirty="0"/>
              <a:t>x</a:t>
            </a:r>
          </a:p>
        </p:txBody>
      </p:sp>
      <p:sp>
        <p:nvSpPr>
          <p:cNvPr id="18" name="Text Box 16"/>
          <p:cNvSpPr txBox="1">
            <a:spLocks noChangeArrowheads="1"/>
          </p:cNvSpPr>
          <p:nvPr/>
        </p:nvSpPr>
        <p:spPr bwMode="auto">
          <a:xfrm>
            <a:off x="4079920" y="2184998"/>
            <a:ext cx="1117309" cy="3508653"/>
          </a:xfrm>
          <a:prstGeom prst="rect">
            <a:avLst/>
          </a:prstGeom>
          <a:noFill/>
          <a:ln w="9525" algn="ctr">
            <a:noFill/>
            <a:miter lim="800000"/>
            <a:headEnd/>
            <a:tailEnd/>
          </a:ln>
        </p:spPr>
        <p:txBody>
          <a:bodyPr>
            <a:spAutoFit/>
          </a:bodyPr>
          <a:lstStyle/>
          <a:p>
            <a:pPr algn="ctr">
              <a:spcBef>
                <a:spcPts val="0"/>
              </a:spcBef>
              <a:spcAft>
                <a:spcPts val="6000"/>
              </a:spcAft>
            </a:pPr>
            <a:r>
              <a:rPr lang="en-US" sz="1600" b="1"/>
              <a:t>x</a:t>
            </a:r>
          </a:p>
          <a:p>
            <a:pPr algn="ctr">
              <a:spcBef>
                <a:spcPts val="0"/>
              </a:spcBef>
              <a:spcAft>
                <a:spcPts val="6000"/>
              </a:spcAft>
            </a:pPr>
            <a:r>
              <a:rPr lang="en-US" sz="1600" b="1"/>
              <a:t>Piercing</a:t>
            </a:r>
          </a:p>
          <a:p>
            <a:pPr algn="ctr">
              <a:spcBef>
                <a:spcPts val="0"/>
              </a:spcBef>
              <a:spcAft>
                <a:spcPts val="6000"/>
              </a:spcAft>
            </a:pPr>
            <a:r>
              <a:rPr lang="en-US" sz="1600" b="1"/>
              <a:t>Hunting</a:t>
            </a:r>
          </a:p>
          <a:p>
            <a:pPr algn="ctr">
              <a:spcBef>
                <a:spcPts val="0"/>
              </a:spcBef>
              <a:spcAft>
                <a:spcPts val="6000"/>
              </a:spcAft>
            </a:pPr>
            <a:r>
              <a:rPr lang="en-US" sz="1600" b="1"/>
              <a:t>x</a:t>
            </a:r>
          </a:p>
        </p:txBody>
      </p:sp>
      <p:sp>
        <p:nvSpPr>
          <p:cNvPr id="19" name="Text Box 17"/>
          <p:cNvSpPr txBox="1">
            <a:spLocks noChangeArrowheads="1"/>
          </p:cNvSpPr>
          <p:nvPr/>
        </p:nvSpPr>
        <p:spPr bwMode="auto">
          <a:xfrm>
            <a:off x="5501950" y="2184998"/>
            <a:ext cx="1117309" cy="3508653"/>
          </a:xfrm>
          <a:prstGeom prst="rect">
            <a:avLst/>
          </a:prstGeom>
          <a:noFill/>
          <a:ln w="9525" algn="ctr">
            <a:noFill/>
            <a:miter lim="800000"/>
            <a:headEnd/>
            <a:tailEnd/>
          </a:ln>
        </p:spPr>
        <p:txBody>
          <a:bodyPr>
            <a:spAutoFit/>
          </a:bodyPr>
          <a:lstStyle/>
          <a:p>
            <a:pPr algn="ctr">
              <a:spcBef>
                <a:spcPts val="0"/>
              </a:spcBef>
              <a:spcAft>
                <a:spcPts val="6000"/>
              </a:spcAft>
            </a:pPr>
            <a:r>
              <a:rPr lang="en-US" sz="1600" b="1" dirty="0"/>
              <a:t>Fireball</a:t>
            </a:r>
          </a:p>
          <a:p>
            <a:pPr algn="ctr">
              <a:spcBef>
                <a:spcPts val="0"/>
              </a:spcBef>
              <a:spcAft>
                <a:spcPts val="6000"/>
              </a:spcAft>
            </a:pPr>
            <a:r>
              <a:rPr lang="en-US" sz="1600" b="1" dirty="0"/>
              <a:t>x</a:t>
            </a:r>
          </a:p>
          <a:p>
            <a:pPr algn="ctr">
              <a:spcBef>
                <a:spcPts val="0"/>
              </a:spcBef>
              <a:spcAft>
                <a:spcPts val="6000"/>
              </a:spcAft>
            </a:pPr>
            <a:r>
              <a:rPr lang="en-US" sz="1600" b="1" dirty="0"/>
              <a:t>x</a:t>
            </a:r>
          </a:p>
          <a:p>
            <a:pPr algn="ctr">
              <a:spcBef>
                <a:spcPts val="0"/>
              </a:spcBef>
              <a:spcAft>
                <a:spcPts val="6000"/>
              </a:spcAft>
            </a:pPr>
            <a:r>
              <a:rPr lang="en-US" sz="1600" b="1" dirty="0"/>
              <a:t>Ice Bolt</a:t>
            </a:r>
          </a:p>
        </p:txBody>
      </p:sp>
      <p:sp>
        <p:nvSpPr>
          <p:cNvPr id="20" name="Text Box 18"/>
          <p:cNvSpPr txBox="1">
            <a:spLocks noChangeArrowheads="1"/>
          </p:cNvSpPr>
          <p:nvPr/>
        </p:nvSpPr>
        <p:spPr bwMode="auto">
          <a:xfrm>
            <a:off x="6795793" y="2184997"/>
            <a:ext cx="1216150" cy="3385542"/>
          </a:xfrm>
          <a:prstGeom prst="rect">
            <a:avLst/>
          </a:prstGeom>
          <a:noFill/>
          <a:ln w="9525" algn="ctr">
            <a:noFill/>
            <a:miter lim="800000"/>
            <a:headEnd/>
            <a:tailEnd/>
          </a:ln>
        </p:spPr>
        <p:txBody>
          <a:bodyPr wrap="square">
            <a:spAutoFit/>
          </a:bodyPr>
          <a:lstStyle/>
          <a:p>
            <a:pPr algn="ctr">
              <a:spcBef>
                <a:spcPts val="0"/>
              </a:spcBef>
              <a:spcAft>
                <a:spcPts val="6000"/>
              </a:spcAft>
            </a:pPr>
            <a:r>
              <a:rPr lang="en-US" sz="1600" b="1" dirty="0"/>
              <a:t>x</a:t>
            </a:r>
          </a:p>
          <a:p>
            <a:pPr algn="ctr">
              <a:spcBef>
                <a:spcPts val="0"/>
              </a:spcBef>
              <a:spcAft>
                <a:spcPts val="6000"/>
              </a:spcAft>
            </a:pPr>
            <a:r>
              <a:rPr lang="en-US" sz="1600" b="1" dirty="0"/>
              <a:t>x</a:t>
            </a:r>
          </a:p>
          <a:p>
            <a:pPr algn="ctr">
              <a:spcBef>
                <a:spcPts val="0"/>
              </a:spcBef>
              <a:spcAft>
                <a:spcPts val="6000"/>
              </a:spcAft>
            </a:pPr>
            <a:r>
              <a:rPr lang="en-US" sz="1600" b="1" dirty="0"/>
              <a:t>Tracking</a:t>
            </a:r>
          </a:p>
          <a:p>
            <a:pPr algn="ctr">
              <a:spcBef>
                <a:spcPts val="0"/>
              </a:spcBef>
              <a:spcAft>
                <a:spcPts val="6000"/>
              </a:spcAft>
            </a:pPr>
            <a:r>
              <a:rPr lang="en-US" sz="1600" b="1" dirty="0"/>
              <a:t>Swimming</a:t>
            </a:r>
          </a:p>
        </p:txBody>
      </p:sp>
      <p:sp>
        <p:nvSpPr>
          <p:cNvPr id="21" name="Text Box 19"/>
          <p:cNvSpPr txBox="1">
            <a:spLocks noChangeArrowheads="1"/>
          </p:cNvSpPr>
          <p:nvPr/>
        </p:nvSpPr>
        <p:spPr bwMode="auto">
          <a:xfrm>
            <a:off x="8041287" y="2184998"/>
            <a:ext cx="1320456" cy="3508653"/>
          </a:xfrm>
          <a:prstGeom prst="rect">
            <a:avLst/>
          </a:prstGeom>
          <a:noFill/>
          <a:ln w="9525" algn="ctr">
            <a:noFill/>
            <a:miter lim="800000"/>
            <a:headEnd/>
            <a:tailEnd/>
          </a:ln>
        </p:spPr>
        <p:txBody>
          <a:bodyPr>
            <a:spAutoFit/>
          </a:bodyPr>
          <a:lstStyle/>
          <a:p>
            <a:pPr algn="ctr">
              <a:spcBef>
                <a:spcPts val="0"/>
              </a:spcBef>
              <a:spcAft>
                <a:spcPts val="6000"/>
              </a:spcAft>
            </a:pPr>
            <a:r>
              <a:rPr lang="en-US" sz="1600" b="1"/>
              <a:t>x</a:t>
            </a:r>
          </a:p>
          <a:p>
            <a:pPr algn="ctr">
              <a:spcBef>
                <a:spcPts val="0"/>
              </a:spcBef>
              <a:spcAft>
                <a:spcPts val="6000"/>
              </a:spcAft>
            </a:pPr>
            <a:r>
              <a:rPr lang="en-US" sz="1600" b="1"/>
              <a:t>Backstab</a:t>
            </a:r>
          </a:p>
          <a:p>
            <a:pPr algn="ctr">
              <a:spcBef>
                <a:spcPts val="0"/>
              </a:spcBef>
              <a:spcAft>
                <a:spcPts val="6000"/>
              </a:spcAft>
            </a:pPr>
            <a:r>
              <a:rPr lang="en-US" sz="1600" b="1"/>
              <a:t>x</a:t>
            </a:r>
          </a:p>
          <a:p>
            <a:pPr algn="ctr">
              <a:spcBef>
                <a:spcPts val="0"/>
              </a:spcBef>
              <a:spcAft>
                <a:spcPts val="6000"/>
              </a:spcAft>
            </a:pPr>
            <a:r>
              <a:rPr lang="en-US" sz="1600" b="1"/>
              <a:t>Potion</a:t>
            </a:r>
          </a:p>
        </p:txBody>
      </p:sp>
      <p:sp>
        <p:nvSpPr>
          <p:cNvPr id="22" name="Text Box 20"/>
          <p:cNvSpPr txBox="1">
            <a:spLocks noChangeArrowheads="1"/>
          </p:cNvSpPr>
          <p:nvPr/>
        </p:nvSpPr>
        <p:spPr bwMode="auto">
          <a:xfrm>
            <a:off x="9564891" y="2184998"/>
            <a:ext cx="1117309" cy="3508653"/>
          </a:xfrm>
          <a:prstGeom prst="rect">
            <a:avLst/>
          </a:prstGeom>
          <a:noFill/>
          <a:ln w="9525" algn="ctr">
            <a:noFill/>
            <a:miter lim="800000"/>
            <a:headEnd/>
            <a:tailEnd/>
          </a:ln>
        </p:spPr>
        <p:txBody>
          <a:bodyPr>
            <a:spAutoFit/>
          </a:bodyPr>
          <a:lstStyle/>
          <a:p>
            <a:pPr algn="ctr">
              <a:spcBef>
                <a:spcPts val="0"/>
              </a:spcBef>
              <a:spcAft>
                <a:spcPts val="6000"/>
              </a:spcAft>
            </a:pPr>
            <a:r>
              <a:rPr lang="en-US" sz="1600" b="1"/>
              <a:t>Demon</a:t>
            </a:r>
          </a:p>
          <a:p>
            <a:pPr algn="ctr">
              <a:spcBef>
                <a:spcPts val="0"/>
              </a:spcBef>
              <a:spcAft>
                <a:spcPts val="6000"/>
              </a:spcAft>
            </a:pPr>
            <a:r>
              <a:rPr lang="en-US" sz="1600" b="1"/>
              <a:t>x</a:t>
            </a:r>
          </a:p>
          <a:p>
            <a:pPr algn="ctr">
              <a:spcBef>
                <a:spcPts val="0"/>
              </a:spcBef>
              <a:spcAft>
                <a:spcPts val="6000"/>
              </a:spcAft>
            </a:pPr>
            <a:r>
              <a:rPr lang="en-US" sz="1600" b="1"/>
              <a:t>Golem</a:t>
            </a:r>
          </a:p>
          <a:p>
            <a:pPr algn="ctr">
              <a:spcBef>
                <a:spcPts val="0"/>
              </a:spcBef>
              <a:spcAft>
                <a:spcPts val="6000"/>
              </a:spcAft>
            </a:pPr>
            <a:r>
              <a:rPr lang="en-US" sz="1600" b="1"/>
              <a:t>x</a:t>
            </a:r>
          </a:p>
        </p:txBody>
      </p:sp>
    </p:spTree>
    <p:extLst>
      <p:ext uri="{BB962C8B-B14F-4D97-AF65-F5344CB8AC3E}">
        <p14:creationId xmlns:p14="http://schemas.microsoft.com/office/powerpoint/2010/main" val="196032846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pore-clg-1"/>
          <p:cNvPicPr>
            <a:picLocks noChangeAspect="1" noChangeArrowheads="1"/>
          </p:cNvPicPr>
          <p:nvPr/>
        </p:nvPicPr>
        <p:blipFill>
          <a:blip r:embed="rId3" cstate="print"/>
          <a:stretch>
            <a:fillRect/>
          </a:stretch>
        </p:blipFill>
        <p:spPr bwMode="auto">
          <a:xfrm>
            <a:off x="1956493" y="130248"/>
            <a:ext cx="8656388" cy="6064101"/>
          </a:xfrm>
          <a:prstGeom prst="rect">
            <a:avLst/>
          </a:prstGeom>
          <a:noFill/>
          <a:ln w="9525">
            <a:noFill/>
            <a:miter lim="800000"/>
            <a:headEnd/>
            <a:tailEnd/>
          </a:ln>
        </p:spPr>
      </p:pic>
    </p:spTree>
    <p:extLst>
      <p:ext uri="{BB962C8B-B14F-4D97-AF65-F5344CB8AC3E}">
        <p14:creationId xmlns:p14="http://schemas.microsoft.com/office/powerpoint/2010/main" val="7224447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ell-interactions"/>
          <p:cNvPicPr>
            <a:picLocks noChangeAspect="1" noChangeArrowheads="1"/>
          </p:cNvPicPr>
          <p:nvPr/>
        </p:nvPicPr>
        <p:blipFill>
          <a:blip r:embed="rId3" cstate="print"/>
          <a:stretch>
            <a:fillRect/>
          </a:stretch>
        </p:blipFill>
        <p:spPr bwMode="auto">
          <a:xfrm>
            <a:off x="1834902" y="232144"/>
            <a:ext cx="8267617" cy="6345396"/>
          </a:xfrm>
          <a:prstGeom prst="rect">
            <a:avLst/>
          </a:prstGeom>
          <a:noFill/>
          <a:ln w="9525">
            <a:noFill/>
            <a:miter lim="800000"/>
            <a:headEnd/>
            <a:tailEnd/>
          </a:ln>
        </p:spPr>
      </p:pic>
    </p:spTree>
    <p:extLst>
      <p:ext uri="{BB962C8B-B14F-4D97-AF65-F5344CB8AC3E}">
        <p14:creationId xmlns:p14="http://schemas.microsoft.com/office/powerpoint/2010/main" val="356254040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pace-xl"/>
          <p:cNvPicPr>
            <a:picLocks noChangeAspect="1" noChangeArrowheads="1"/>
          </p:cNvPicPr>
          <p:nvPr/>
        </p:nvPicPr>
        <p:blipFill>
          <a:blip r:embed="rId3" cstate="print"/>
          <a:stretch>
            <a:fillRect/>
          </a:stretch>
        </p:blipFill>
        <p:spPr bwMode="auto">
          <a:xfrm>
            <a:off x="682025" y="65568"/>
            <a:ext cx="10827950" cy="6726864"/>
          </a:xfrm>
          <a:prstGeom prst="rect">
            <a:avLst/>
          </a:prstGeom>
          <a:noFill/>
          <a:ln w="9525">
            <a:noFill/>
            <a:miter lim="800000"/>
            <a:headEnd/>
            <a:tailEnd/>
          </a:ln>
        </p:spPr>
      </p:pic>
    </p:spTree>
    <p:extLst>
      <p:ext uri="{BB962C8B-B14F-4D97-AF65-F5344CB8AC3E}">
        <p14:creationId xmlns:p14="http://schemas.microsoft.com/office/powerpoint/2010/main" val="103454346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consequence-web-01"/>
          <p:cNvPicPr>
            <a:picLocks noChangeAspect="1" noChangeArrowheads="1"/>
          </p:cNvPicPr>
          <p:nvPr/>
        </p:nvPicPr>
        <p:blipFill>
          <a:blip r:embed="rId3" cstate="print"/>
          <a:stretch>
            <a:fillRect/>
          </a:stretch>
        </p:blipFill>
        <p:spPr bwMode="auto">
          <a:xfrm>
            <a:off x="2762250" y="0"/>
            <a:ext cx="6667500" cy="6191250"/>
          </a:xfrm>
          <a:prstGeom prst="rect">
            <a:avLst/>
          </a:prstGeom>
          <a:noFill/>
          <a:ln w="9525">
            <a:noFill/>
            <a:miter lim="800000"/>
            <a:headEnd/>
            <a:tailEnd/>
          </a:ln>
        </p:spPr>
      </p:pic>
    </p:spTree>
    <p:extLst>
      <p:ext uri="{BB962C8B-B14F-4D97-AF65-F5344CB8AC3E}">
        <p14:creationId xmlns:p14="http://schemas.microsoft.com/office/powerpoint/2010/main" val="2087496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consequence-web-02"/>
          <p:cNvPicPr>
            <a:picLocks noChangeAspect="1" noChangeArrowheads="1"/>
          </p:cNvPicPr>
          <p:nvPr/>
        </p:nvPicPr>
        <p:blipFill>
          <a:blip r:embed="rId3" cstate="print"/>
          <a:stretch>
            <a:fillRect/>
          </a:stretch>
        </p:blipFill>
        <p:spPr bwMode="auto">
          <a:xfrm>
            <a:off x="1160300" y="329758"/>
            <a:ext cx="10029825" cy="5715000"/>
          </a:xfrm>
          <a:prstGeom prst="rect">
            <a:avLst/>
          </a:prstGeom>
          <a:noFill/>
          <a:ln w="9525">
            <a:noFill/>
            <a:miter lim="800000"/>
            <a:headEnd/>
            <a:tailEnd/>
          </a:ln>
        </p:spPr>
      </p:pic>
    </p:spTree>
    <p:extLst>
      <p:ext uri="{BB962C8B-B14F-4D97-AF65-F5344CB8AC3E}">
        <p14:creationId xmlns:p14="http://schemas.microsoft.com/office/powerpoint/2010/main" val="38351848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conseq-circles-03"/>
          <p:cNvPicPr>
            <a:picLocks noChangeAspect="1" noChangeArrowheads="1"/>
          </p:cNvPicPr>
          <p:nvPr/>
        </p:nvPicPr>
        <p:blipFill>
          <a:blip r:embed="rId3" cstate="print"/>
          <a:stretch>
            <a:fillRect/>
          </a:stretch>
        </p:blipFill>
        <p:spPr bwMode="auto">
          <a:xfrm>
            <a:off x="3785599" y="95250"/>
            <a:ext cx="4636976" cy="6033240"/>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757133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2" name="Rectangle 4"/>
          <p:cNvSpPr>
            <a:spLocks noChangeArrowheads="1"/>
          </p:cNvSpPr>
          <p:nvPr/>
        </p:nvSpPr>
        <p:spPr bwMode="auto">
          <a:xfrm>
            <a:off x="915988" y="533400"/>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Pros</a:t>
            </a:r>
          </a:p>
        </p:txBody>
      </p:sp>
      <p:sp>
        <p:nvSpPr>
          <p:cNvPr id="406533" name="Rectangle 5"/>
          <p:cNvSpPr>
            <a:spLocks noChangeArrowheads="1"/>
          </p:cNvSpPr>
          <p:nvPr/>
        </p:nvSpPr>
        <p:spPr bwMode="auto">
          <a:xfrm>
            <a:off x="1626765" y="1219200"/>
            <a:ext cx="9615637" cy="22860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600" dirty="0">
                <a:effectLst>
                  <a:outerShdw blurRad="38100" dist="38100" dir="2700000" algn="tl">
                    <a:srgbClr val="C0C0C0"/>
                  </a:outerShdw>
                </a:effectLst>
                <a:latin typeface="Trebuchet MS" pitchFamily="34" charset="0"/>
              </a:rPr>
              <a:t>Definitive source of information</a:t>
            </a:r>
          </a:p>
          <a:p>
            <a:pPr marL="342900" indent="-342900">
              <a:lnSpc>
                <a:spcPct val="90000"/>
              </a:lnSpc>
              <a:spcBef>
                <a:spcPct val="20000"/>
              </a:spcBef>
              <a:buClr>
                <a:srgbClr val="606FAE"/>
              </a:buClr>
              <a:buFontTx/>
              <a:buChar char="•"/>
              <a:defRPr/>
            </a:pPr>
            <a:r>
              <a:rPr lang="en-US" sz="3600" dirty="0">
                <a:effectLst>
                  <a:outerShdw blurRad="38100" dist="38100" dir="2700000" algn="tl">
                    <a:srgbClr val="C0C0C0"/>
                  </a:outerShdw>
                </a:effectLst>
                <a:latin typeface="Trebuchet MS" pitchFamily="34" charset="0"/>
              </a:rPr>
              <a:t>Entire design is in one place</a:t>
            </a:r>
          </a:p>
          <a:p>
            <a:pPr marL="342900" indent="-342900">
              <a:lnSpc>
                <a:spcPct val="90000"/>
              </a:lnSpc>
              <a:spcBef>
                <a:spcPct val="20000"/>
              </a:spcBef>
              <a:buClr>
                <a:srgbClr val="606FAE"/>
              </a:buClr>
              <a:buFontTx/>
              <a:buChar char="•"/>
              <a:defRPr/>
            </a:pPr>
            <a:r>
              <a:rPr lang="en-US" sz="3600" dirty="0">
                <a:effectLst>
                  <a:outerShdw blurRad="38100" dist="38100" dir="2700000" algn="tl">
                    <a:srgbClr val="C0C0C0"/>
                  </a:outerShdw>
                </a:effectLst>
                <a:latin typeface="Trebuchet MS" pitchFamily="34" charset="0"/>
              </a:rPr>
              <a:t>The act of creating the document is the act of designing the game</a:t>
            </a:r>
          </a:p>
        </p:txBody>
      </p:sp>
      <p:sp>
        <p:nvSpPr>
          <p:cNvPr id="406534" name="Rectangle 6"/>
          <p:cNvSpPr>
            <a:spLocks noChangeArrowheads="1"/>
          </p:cNvSpPr>
          <p:nvPr/>
        </p:nvSpPr>
        <p:spPr bwMode="auto">
          <a:xfrm>
            <a:off x="915988" y="3631328"/>
            <a:ext cx="9751060" cy="457200"/>
          </a:xfrm>
          <a:prstGeom prst="rect">
            <a:avLst/>
          </a:prstGeom>
          <a:noFill/>
          <a:ln w="9525">
            <a:noFill/>
            <a:miter lim="800000"/>
            <a:headEnd/>
            <a:tailEnd/>
          </a:ln>
          <a:effectLst/>
        </p:spPr>
        <p:txBody>
          <a:bodyPr anchor="ctr"/>
          <a:lstStyle/>
          <a:p>
            <a:pPr algn="l">
              <a:defRPr/>
            </a:pPr>
            <a:r>
              <a:rPr lang="en-US" sz="4800" b="1" dirty="0">
                <a:solidFill>
                  <a:schemeClr val="tx2"/>
                </a:solidFill>
                <a:effectLst>
                  <a:outerShdw blurRad="38100" dist="38100" dir="2700000" algn="tl">
                    <a:srgbClr val="C0C0C0"/>
                  </a:outerShdw>
                </a:effectLst>
                <a:latin typeface="Trebuchet MS" pitchFamily="34" charset="0"/>
              </a:rPr>
              <a:t>Cons</a:t>
            </a:r>
          </a:p>
        </p:txBody>
      </p:sp>
      <p:sp>
        <p:nvSpPr>
          <p:cNvPr id="406535" name="Rectangle 7"/>
          <p:cNvSpPr>
            <a:spLocks noChangeArrowheads="1"/>
          </p:cNvSpPr>
          <p:nvPr/>
        </p:nvSpPr>
        <p:spPr bwMode="auto">
          <a:xfrm>
            <a:off x="1626765" y="4114800"/>
            <a:ext cx="8430604" cy="1828800"/>
          </a:xfrm>
          <a:prstGeom prst="rect">
            <a:avLst/>
          </a:prstGeom>
          <a:noFill/>
          <a:ln w="9525">
            <a:noFill/>
            <a:miter lim="800000"/>
            <a:headEnd/>
            <a:tailEnd/>
          </a:ln>
          <a:effectLst/>
        </p:spPr>
        <p:txBody>
          <a:bodyPr/>
          <a:lstStyle/>
          <a:p>
            <a:pPr marL="342900" indent="-342900">
              <a:lnSpc>
                <a:spcPct val="90000"/>
              </a:lnSpc>
              <a:spcBef>
                <a:spcPct val="20000"/>
              </a:spcBef>
              <a:buClr>
                <a:srgbClr val="606FAE"/>
              </a:buClr>
              <a:buFontTx/>
              <a:buChar char="•"/>
              <a:defRPr/>
            </a:pPr>
            <a:r>
              <a:rPr lang="en-US" sz="3600" dirty="0">
                <a:effectLst>
                  <a:outerShdw blurRad="38100" dist="38100" dir="2700000" algn="tl">
                    <a:srgbClr val="C0C0C0"/>
                  </a:outerShdw>
                </a:effectLst>
                <a:latin typeface="Trebuchet MS" pitchFamily="34" charset="0"/>
              </a:rPr>
              <a:t>Doesn’t scale up</a:t>
            </a:r>
          </a:p>
          <a:p>
            <a:pPr marL="342900" indent="-342900">
              <a:lnSpc>
                <a:spcPct val="90000"/>
              </a:lnSpc>
              <a:spcBef>
                <a:spcPct val="20000"/>
              </a:spcBef>
              <a:buClr>
                <a:srgbClr val="606FAE"/>
              </a:buClr>
              <a:buFontTx/>
              <a:buChar char="•"/>
              <a:defRPr/>
            </a:pPr>
            <a:r>
              <a:rPr lang="en-US" sz="3600" dirty="0">
                <a:effectLst>
                  <a:outerShdw blurRad="38100" dist="38100" dir="2700000" algn="tl">
                    <a:srgbClr val="C0C0C0"/>
                  </a:outerShdw>
                </a:effectLst>
                <a:latin typeface="Trebuchet MS" pitchFamily="34" charset="0"/>
              </a:rPr>
              <a:t>Hard to manage updates</a:t>
            </a:r>
          </a:p>
          <a:p>
            <a:pPr marL="342900" indent="-342900">
              <a:lnSpc>
                <a:spcPct val="90000"/>
              </a:lnSpc>
              <a:spcBef>
                <a:spcPct val="20000"/>
              </a:spcBef>
              <a:buClr>
                <a:srgbClr val="606FAE"/>
              </a:buClr>
              <a:buFontTx/>
              <a:buChar char="•"/>
              <a:defRPr/>
            </a:pPr>
            <a:r>
              <a:rPr lang="en-US" sz="3600">
                <a:effectLst>
                  <a:outerShdw blurRad="38100" dist="38100" dir="2700000" algn="tl">
                    <a:srgbClr val="C0C0C0"/>
                  </a:outerShdw>
                </a:effectLst>
                <a:latin typeface="Trebuchet MS" pitchFamily="34" charset="0"/>
              </a:rPr>
              <a:t>Difficult </a:t>
            </a:r>
            <a:r>
              <a:rPr lang="en-US" sz="3600" dirty="0">
                <a:effectLst>
                  <a:outerShdw blurRad="38100" dist="38100" dir="2700000" algn="tl">
                    <a:srgbClr val="C0C0C0"/>
                  </a:outerShdw>
                </a:effectLst>
                <a:latin typeface="Trebuchet MS" pitchFamily="34" charset="0"/>
              </a:rPr>
              <a:t>to search</a:t>
            </a:r>
          </a:p>
          <a:p>
            <a:pPr marL="342900" indent="-342900">
              <a:lnSpc>
                <a:spcPct val="90000"/>
              </a:lnSpc>
              <a:spcBef>
                <a:spcPct val="20000"/>
              </a:spcBef>
              <a:buClr>
                <a:srgbClr val="606FAE"/>
              </a:buClr>
              <a:defRPr/>
            </a:pPr>
            <a:endParaRPr lang="en-US" sz="3600" dirty="0">
              <a:effectLst>
                <a:outerShdw blurRad="38100" dist="38100" dir="2700000" algn="tl">
                  <a:srgbClr val="C0C0C0"/>
                </a:outerShdw>
              </a:effectLst>
              <a:latin typeface="Trebuchet MS" pitchFamily="34" charset="0"/>
            </a:endParaRPr>
          </a:p>
        </p:txBody>
      </p:sp>
    </p:spTree>
    <p:extLst>
      <p:ext uri="{BB962C8B-B14F-4D97-AF65-F5344CB8AC3E}">
        <p14:creationId xmlns:p14="http://schemas.microsoft.com/office/powerpoint/2010/main" val="973241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65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65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653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65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p:bldP spid="40653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onseq-vectors"/>
          <p:cNvPicPr>
            <a:picLocks noChangeAspect="1" noChangeArrowheads="1"/>
          </p:cNvPicPr>
          <p:nvPr/>
        </p:nvPicPr>
        <p:blipFill>
          <a:blip r:embed="rId3" cstate="print"/>
          <a:stretch>
            <a:fillRect/>
          </a:stretch>
        </p:blipFill>
        <p:spPr bwMode="auto">
          <a:xfrm>
            <a:off x="1771107" y="347331"/>
            <a:ext cx="9086618" cy="5787655"/>
          </a:xfrm>
          <a:prstGeom prst="rect">
            <a:avLst/>
          </a:prstGeom>
          <a:noFill/>
          <a:ln w="9525">
            <a:noFill/>
            <a:miter lim="800000"/>
            <a:headEnd/>
            <a:tailEnd/>
          </a:ln>
        </p:spPr>
      </p:pic>
    </p:spTree>
    <p:extLst>
      <p:ext uri="{BB962C8B-B14F-4D97-AF65-F5344CB8AC3E}">
        <p14:creationId xmlns:p14="http://schemas.microsoft.com/office/powerpoint/2010/main" val="13992630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onseq-aligned"/>
          <p:cNvPicPr>
            <a:picLocks noChangeAspect="1" noChangeArrowheads="1"/>
          </p:cNvPicPr>
          <p:nvPr/>
        </p:nvPicPr>
        <p:blipFill>
          <a:blip r:embed="rId3" cstate="print"/>
          <a:stretch>
            <a:fillRect/>
          </a:stretch>
        </p:blipFill>
        <p:spPr bwMode="auto">
          <a:xfrm>
            <a:off x="3911206" y="838079"/>
            <a:ext cx="4819650" cy="4191000"/>
          </a:xfrm>
          <a:prstGeom prst="rect">
            <a:avLst/>
          </a:prstGeom>
          <a:noFill/>
          <a:ln w="9525">
            <a:noFill/>
            <a:miter lim="800000"/>
            <a:headEnd/>
            <a:tailEnd/>
          </a:ln>
        </p:spPr>
      </p:pic>
    </p:spTree>
    <p:extLst>
      <p:ext uri="{BB962C8B-B14F-4D97-AF65-F5344CB8AC3E}">
        <p14:creationId xmlns:p14="http://schemas.microsoft.com/office/powerpoint/2010/main" val="24885351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descr="space-pyramid"/>
          <p:cNvPicPr>
            <a:picLocks noChangeAspect="1" noChangeArrowheads="1"/>
          </p:cNvPicPr>
          <p:nvPr/>
        </p:nvPicPr>
        <p:blipFill>
          <a:blip r:embed="rId3" cstate="print"/>
          <a:stretch>
            <a:fillRect/>
          </a:stretch>
        </p:blipFill>
        <p:spPr bwMode="auto">
          <a:xfrm>
            <a:off x="2944889" y="63798"/>
            <a:ext cx="6572837" cy="6712510"/>
          </a:xfrm>
          <a:prstGeom prst="rect">
            <a:avLst/>
          </a:prstGeom>
          <a:noFill/>
          <a:ln w="9525" algn="ctr">
            <a:solidFill>
              <a:schemeClr val="tx1"/>
            </a:solidFill>
            <a:miter lim="800000"/>
            <a:headEnd/>
            <a:tailEnd/>
          </a:ln>
          <a:effectLst>
            <a:outerShdw dist="53882" dir="2700000" algn="ctr" rotWithShape="0">
              <a:srgbClr val="C0C0C0"/>
            </a:outerShdw>
          </a:effectLst>
        </p:spPr>
      </p:pic>
    </p:spTree>
    <p:extLst>
      <p:ext uri="{BB962C8B-B14F-4D97-AF65-F5344CB8AC3E}">
        <p14:creationId xmlns:p14="http://schemas.microsoft.com/office/powerpoint/2010/main" val="3372230132"/>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7716822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harvest-coal.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1871499732"/>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vest-electronics.png"/>
          <p:cNvPicPr>
            <a:picLocks noChangeAspect="1"/>
          </p:cNvPicPr>
          <p:nvPr/>
        </p:nvPicPr>
        <p:blipFill>
          <a:blip r:embed="rId3"/>
          <a:stretch>
            <a:fillRect/>
          </a:stretch>
        </p:blipFill>
        <p:spPr>
          <a:xfrm>
            <a:off x="360363" y="0"/>
            <a:ext cx="11830050" cy="6172200"/>
          </a:xfrm>
          <a:prstGeom prst="rect">
            <a:avLst/>
          </a:prstGeom>
        </p:spPr>
      </p:pic>
    </p:spTree>
    <p:extLst>
      <p:ext uri="{BB962C8B-B14F-4D97-AF65-F5344CB8AC3E}">
        <p14:creationId xmlns:p14="http://schemas.microsoft.com/office/powerpoint/2010/main" val="1101019036"/>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etch.png"/>
          <p:cNvPicPr>
            <a:picLocks noChangeAspect="1"/>
          </p:cNvPicPr>
          <p:nvPr/>
        </p:nvPicPr>
        <p:blipFill>
          <a:blip r:embed="rId3"/>
          <a:stretch>
            <a:fillRect/>
          </a:stretch>
        </p:blipFill>
        <p:spPr>
          <a:xfrm>
            <a:off x="2152650" y="272143"/>
            <a:ext cx="7886700" cy="579120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7349717"/>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Hard to organize</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30570258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fire" descr="fire-graph.png"/>
          <p:cNvPicPr>
            <a:picLocks noChangeAspect="1"/>
          </p:cNvPicPr>
          <p:nvPr/>
        </p:nvPicPr>
        <p:blipFill>
          <a:blip r:embed="rId3" cstate="print"/>
          <a:stretch>
            <a:fillRect/>
          </a:stretch>
        </p:blipFill>
        <p:spPr>
          <a:xfrm>
            <a:off x="195033" y="200002"/>
            <a:ext cx="3677113" cy="60580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8" name="road drawing" descr="road-arc-tool.jpg"/>
          <p:cNvPicPr>
            <a:picLocks noChangeAspect="1"/>
          </p:cNvPicPr>
          <p:nvPr/>
        </p:nvPicPr>
        <p:blipFill>
          <a:blip r:embed="rId4" cstate="print"/>
          <a:stretch>
            <a:fillRect/>
          </a:stretch>
        </p:blipFill>
        <p:spPr>
          <a:xfrm>
            <a:off x="5504253" y="801884"/>
            <a:ext cx="5923088" cy="4578124"/>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crime flow" descr="police.jpg"/>
          <p:cNvPicPr>
            <a:picLocks noChangeAspect="1"/>
          </p:cNvPicPr>
          <p:nvPr/>
        </p:nvPicPr>
        <p:blipFill>
          <a:blip r:embed="rId5" cstate="print"/>
          <a:stretch>
            <a:fillRect/>
          </a:stretch>
        </p:blipFill>
        <p:spPr>
          <a:xfrm>
            <a:off x="843923" y="473560"/>
            <a:ext cx="7905629" cy="6110487"/>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2" name="education" descr="education.jpg"/>
          <p:cNvPicPr>
            <a:picLocks noChangeAspect="1"/>
          </p:cNvPicPr>
          <p:nvPr/>
        </p:nvPicPr>
        <p:blipFill>
          <a:blip r:embed="rId6" cstate="print"/>
          <a:stretch>
            <a:fillRect/>
          </a:stretch>
        </p:blipFill>
        <p:spPr>
          <a:xfrm>
            <a:off x="3872145" y="1218025"/>
            <a:ext cx="8067004" cy="48991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3" name="airport" descr="airport.jpg"/>
          <p:cNvPicPr>
            <a:picLocks noChangeAspect="1"/>
          </p:cNvPicPr>
          <p:nvPr/>
        </p:nvPicPr>
        <p:blipFill>
          <a:blip r:embed="rId7" cstate="print"/>
          <a:stretch>
            <a:fillRect/>
          </a:stretch>
        </p:blipFill>
        <p:spPr>
          <a:xfrm>
            <a:off x="7487271" y="111103"/>
            <a:ext cx="4451878" cy="6006023"/>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5" name="casino" descr="casino.png"/>
          <p:cNvPicPr>
            <a:picLocks noChangeAspect="1"/>
          </p:cNvPicPr>
          <p:nvPr/>
        </p:nvPicPr>
        <p:blipFill>
          <a:blip r:embed="rId8" cstate="print"/>
          <a:stretch>
            <a:fillRect/>
          </a:stretch>
        </p:blipFill>
        <p:spPr>
          <a:xfrm>
            <a:off x="2079770" y="111103"/>
            <a:ext cx="4023300" cy="6633541"/>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9" name="space center" descr="finals-greatwork.png"/>
          <p:cNvPicPr>
            <a:picLocks noChangeAspect="1"/>
          </p:cNvPicPr>
          <p:nvPr/>
        </p:nvPicPr>
        <p:blipFill>
          <a:blip r:embed="rId9"/>
          <a:stretch>
            <a:fillRect/>
          </a:stretch>
        </p:blipFill>
        <p:spPr>
          <a:xfrm>
            <a:off x="6654639" y="801884"/>
            <a:ext cx="4419600" cy="5905500"/>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75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420034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7"/>
          <p:cNvSpPr>
            <a:spLocks noChangeArrowheads="1"/>
          </p:cNvSpPr>
          <p:nvPr/>
        </p:nvSpPr>
        <p:spPr bwMode="auto">
          <a:xfrm>
            <a:off x="1490289" y="2514600"/>
            <a:ext cx="9751060" cy="914400"/>
          </a:xfrm>
          <a:prstGeom prst="rect">
            <a:avLst/>
          </a:prstGeom>
          <a:noFill/>
          <a:ln w="9525">
            <a:noFill/>
            <a:miter lim="800000"/>
            <a:headEnd/>
            <a:tailEnd/>
          </a:ln>
          <a:effectLst/>
        </p:spPr>
        <p:txBody>
          <a:bodyPr anchor="ctr"/>
          <a:lstStyle/>
          <a:p>
            <a:pPr algn="ctr">
              <a:defRPr/>
            </a:pPr>
            <a:r>
              <a:rPr lang="en-US" sz="5400" b="1" dirty="0">
                <a:solidFill>
                  <a:schemeClr val="tx2"/>
                </a:solidFill>
                <a:effectLst>
                  <a:outerShdw blurRad="38100" dist="38100" dir="2700000" algn="tl">
                    <a:srgbClr val="C0C0C0"/>
                  </a:outerShdw>
                </a:effectLst>
                <a:latin typeface="Trebuchet MS" pitchFamily="34" charset="0"/>
              </a:rPr>
              <a:t>Design Wiki</a:t>
            </a:r>
          </a:p>
        </p:txBody>
      </p:sp>
    </p:spTree>
    <p:extLst>
      <p:ext uri="{BB962C8B-B14F-4D97-AF65-F5344CB8AC3E}">
        <p14:creationId xmlns:p14="http://schemas.microsoft.com/office/powerpoint/2010/main" val="32023689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chri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4116951"/>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ross.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1795371"/>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hallway.jpg"/>
          <p:cNvPicPr>
            <a:picLocks noChangeAspect="1"/>
          </p:cNvPicPr>
          <p:nvPr/>
        </p:nvPicPr>
        <p:blipFill>
          <a:blip r:embed="rId3"/>
          <a:stretch>
            <a:fillRect/>
          </a:stretch>
        </p:blipFill>
        <p:spPr>
          <a:xfrm>
            <a:off x="540325" y="169783"/>
            <a:ext cx="11277600" cy="597217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5780994"/>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One size doesn’t fit all</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2909166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2.jpg"/>
          <p:cNvPicPr>
            <a:picLocks noChangeAspect="1"/>
          </p:cNvPicPr>
          <p:nvPr/>
        </p:nvPicPr>
        <p:blipFill>
          <a:blip r:embed="rId3"/>
          <a:stretch>
            <a:fillRect/>
          </a:stretch>
        </p:blipFill>
        <p:spPr>
          <a:xfrm>
            <a:off x="6800181" y="290475"/>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6" name="Picture 5" descr="small-1.jpg"/>
          <p:cNvPicPr>
            <a:picLocks noChangeAspect="1"/>
          </p:cNvPicPr>
          <p:nvPr/>
        </p:nvPicPr>
        <p:blipFill>
          <a:blip r:embed="rId4"/>
          <a:stretch>
            <a:fillRect/>
          </a:stretch>
        </p:blipFill>
        <p:spPr>
          <a:xfrm>
            <a:off x="525631" y="290475"/>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3" name="Picture 2" descr="small-3.jpg"/>
          <p:cNvPicPr>
            <a:picLocks noChangeAspect="1"/>
          </p:cNvPicPr>
          <p:nvPr/>
        </p:nvPicPr>
        <p:blipFill>
          <a:blip r:embed="rId5"/>
          <a:stretch>
            <a:fillRect/>
          </a:stretch>
        </p:blipFill>
        <p:spPr>
          <a:xfrm>
            <a:off x="3657600" y="2647889"/>
            <a:ext cx="4876800" cy="3438525"/>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183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23770" y="1569962"/>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One size doesn’t fit all</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Doesn’t replace writing </a:t>
            </a: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3884961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ki.png"/>
          <p:cNvPicPr>
            <a:picLocks noChangeAspect="1"/>
          </p:cNvPicPr>
          <p:nvPr/>
        </p:nvPicPr>
        <p:blipFill>
          <a:blip r:embed="rId3"/>
          <a:stretch>
            <a:fillRect/>
          </a:stretch>
        </p:blipFill>
        <p:spPr>
          <a:xfrm>
            <a:off x="623454" y="169781"/>
            <a:ext cx="11277600" cy="5972175"/>
          </a:xfrm>
          <a:prstGeom prst="rect">
            <a:avLst/>
          </a:prstGeom>
        </p:spPr>
      </p:pic>
    </p:spTree>
    <p:extLst>
      <p:ext uri="{BB962C8B-B14F-4D97-AF65-F5344CB8AC3E}">
        <p14:creationId xmlns:p14="http://schemas.microsoft.com/office/powerpoint/2010/main" val="839549534"/>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descr="DSC_0108.JPG" hidden="1"/>
          <p:cNvPicPr>
            <a:picLocks noChangeAspect="1"/>
          </p:cNvPicPr>
          <p:nvPr/>
        </p:nvPicPr>
        <p:blipFill>
          <a:blip r:embed="rId3" cstate="print"/>
          <a:stretch>
            <a:fillRect/>
          </a:stretch>
        </p:blipFill>
        <p:spPr>
          <a:xfrm>
            <a:off x="4826332" y="823430"/>
            <a:ext cx="7876966" cy="5218571"/>
          </a:xfrm>
          <a:prstGeom prst="rect">
            <a:avLst/>
          </a:prstGeom>
        </p:spPr>
      </p:pic>
      <p:sp>
        <p:nvSpPr>
          <p:cNvPr id="5" name="Content Placeholder 2"/>
          <p:cNvSpPr txBox="1">
            <a:spLocks/>
          </p:cNvSpPr>
          <p:nvPr/>
        </p:nvSpPr>
        <p:spPr bwMode="auto">
          <a:xfrm>
            <a:off x="1556069" y="1554481"/>
            <a:ext cx="8417465" cy="4234541"/>
          </a:xfrm>
          <a:prstGeom prst="rect">
            <a:avLst/>
          </a:prstGeom>
          <a:noFill/>
          <a:ln w="9525">
            <a:noFill/>
            <a:miter lim="800000"/>
            <a:headEnd/>
            <a:tailEnd/>
          </a:ln>
          <a:effectLst/>
        </p:spPr>
        <p:txBody>
          <a:bodyPr vert="horz" wrap="square" lIns="121874" tIns="60936" rIns="121874" bIns="60936" numCol="1" anchor="t" anchorCtr="0" compatLnSpc="1">
            <a:prstTxWarp prst="textNoShape">
              <a:avLst/>
            </a:prstTxWarp>
          </a:bodyPr>
          <a:lstStyle>
            <a:lvl1pPr>
              <a:buClr>
                <a:srgbClr val="990000"/>
              </a:buClr>
              <a:defRPr>
                <a:latin typeface="Candara" pitchFamily="34" charset="0"/>
              </a:defRPr>
            </a:lvl1pPr>
            <a:lvl2pPr>
              <a:spcBef>
                <a:spcPts val="600"/>
              </a:spcBef>
              <a:buClr>
                <a:srgbClr val="C00000"/>
              </a:buClr>
              <a:defRPr sz="2400">
                <a:latin typeface="Candara" pitchFamily="34" charset="0"/>
              </a:defRPr>
            </a:lvl2pPr>
          </a:lstStyle>
          <a:p>
            <a:pPr marL="457029" indent="-457029" eaLnBrk="0" hangingPunct="0">
              <a:spcBef>
                <a:spcPts val="2400"/>
              </a:spcBef>
              <a:buFontTx/>
              <a:buChar char="•"/>
              <a:defRPr/>
            </a:pPr>
            <a:r>
              <a:rPr lang="en-US" sz="3700" kern="0" dirty="0">
                <a:effectLst>
                  <a:outerShdw blurRad="38100" dist="38100" dir="2700000" algn="tl">
                    <a:srgbClr val="C0C0C0"/>
                  </a:outerShdw>
                </a:effectLst>
              </a:rPr>
              <a:t>Hard to keep up</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Hard to organize</a:t>
            </a:r>
          </a:p>
          <a:p>
            <a:pPr marL="457029" indent="-457029" defTabSz="1218742" eaLnBrk="0" hangingPunct="0">
              <a:spcBef>
                <a:spcPts val="2400"/>
              </a:spcBef>
              <a:buFontTx/>
              <a:buChar char="•"/>
              <a:defRPr/>
            </a:pPr>
            <a:r>
              <a:rPr lang="en-US" sz="3700" kern="0" dirty="0">
                <a:effectLst>
                  <a:outerShdw blurRad="38100" dist="38100" dir="2700000" algn="tl">
                    <a:srgbClr val="C0C0C0"/>
                  </a:outerShdw>
                </a:effectLst>
                <a:cs typeface="+mn-cs"/>
              </a:rPr>
              <a:t>One size doesn’t fit all</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Doesn’t replace writing </a:t>
            </a:r>
          </a:p>
          <a:p>
            <a:pPr marL="457029" indent="-457029" eaLnBrk="0" hangingPunct="0">
              <a:spcBef>
                <a:spcPts val="2400"/>
              </a:spcBef>
              <a:buFontTx/>
              <a:buChar char="•"/>
              <a:defRPr/>
            </a:pPr>
            <a:r>
              <a:rPr lang="en-US" sz="3700" kern="0" dirty="0">
                <a:effectLst>
                  <a:outerShdw blurRad="38100" dist="38100" dir="2700000" algn="tl">
                    <a:srgbClr val="C0C0C0"/>
                  </a:outerShdw>
                </a:effectLst>
              </a:rPr>
              <a:t>But…</a:t>
            </a:r>
            <a:endParaRPr lang="en-US" sz="3700" kern="0" dirty="0">
              <a:effectLst>
                <a:outerShdw blurRad="38100" dist="38100" dir="2700000" algn="tl">
                  <a:srgbClr val="C0C0C0"/>
                </a:outerShdw>
              </a:effectLst>
              <a:cs typeface="+mn-cs"/>
            </a:endParaRPr>
          </a:p>
        </p:txBody>
      </p:sp>
      <p:sp>
        <p:nvSpPr>
          <p:cNvPr id="6" name="Rectangle 5"/>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Problems</a:t>
            </a:r>
          </a:p>
        </p:txBody>
      </p:sp>
    </p:spTree>
    <p:extLst>
      <p:ext uri="{BB962C8B-B14F-4D97-AF65-F5344CB8AC3E}">
        <p14:creationId xmlns:p14="http://schemas.microsoft.com/office/powerpoint/2010/main" val="7690685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4294967295"/>
          </p:nvPr>
        </p:nvSpPr>
        <p:spPr bwMode="auto">
          <a:xfrm>
            <a:off x="2439988" y="1554163"/>
            <a:ext cx="9752012" cy="4486275"/>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457029" lvl="1" indent="-457029">
              <a:spcBef>
                <a:spcPts val="2400"/>
              </a:spcBef>
              <a:buClr>
                <a:srgbClr val="990000"/>
              </a:buClr>
              <a:buFontTx/>
              <a:buChar char="•"/>
              <a:defRPr/>
            </a:pPr>
            <a:r>
              <a:rPr lang="en-US" sz="3700" dirty="0">
                <a:cs typeface="Arial" pitchFamily="34" charset="0"/>
              </a:rPr>
              <a:t>Easy to share designs across team</a:t>
            </a:r>
          </a:p>
          <a:p>
            <a:pPr marL="457029" lvl="1" indent="-457029">
              <a:spcBef>
                <a:spcPts val="2400"/>
              </a:spcBef>
              <a:buClr>
                <a:srgbClr val="990000"/>
              </a:buClr>
              <a:buFontTx/>
              <a:buChar char="•"/>
              <a:defRPr/>
            </a:pPr>
            <a:r>
              <a:rPr lang="en-US" sz="3700" dirty="0">
                <a:cs typeface="Arial" pitchFamily="34" charset="0"/>
              </a:rPr>
              <a:t>Make sure the designs are seen</a:t>
            </a:r>
          </a:p>
          <a:p>
            <a:pPr marL="457029" lvl="1" indent="-457029">
              <a:spcBef>
                <a:spcPts val="2400"/>
              </a:spcBef>
              <a:buClr>
                <a:srgbClr val="990000"/>
              </a:buClr>
              <a:buFontTx/>
              <a:buChar char="•"/>
              <a:defRPr/>
            </a:pPr>
            <a:r>
              <a:rPr lang="en-US" sz="3700" dirty="0">
                <a:cs typeface="Arial" pitchFamily="34" charset="0"/>
              </a:rPr>
              <a:t>Syncs up imaginations</a:t>
            </a:r>
          </a:p>
          <a:p>
            <a:pPr marL="457029" lvl="1" indent="-457029">
              <a:spcBef>
                <a:spcPts val="2400"/>
              </a:spcBef>
              <a:buClr>
                <a:srgbClr val="990000"/>
              </a:buClr>
              <a:buFontTx/>
              <a:buChar char="•"/>
              <a:defRPr/>
            </a:pPr>
            <a:r>
              <a:rPr lang="en-US" sz="3700" dirty="0">
                <a:cs typeface="Arial" pitchFamily="34" charset="0"/>
              </a:rPr>
              <a:t>Hand out pencils and encourage participation!</a:t>
            </a:r>
          </a:p>
          <a:p>
            <a:pPr marL="457029" lvl="1" indent="-457029">
              <a:spcBef>
                <a:spcPts val="2400"/>
              </a:spcBef>
              <a:buClr>
                <a:srgbClr val="990000"/>
              </a:buClr>
              <a:buFontTx/>
              <a:buChar char="•"/>
              <a:defRPr/>
            </a:pPr>
            <a:endParaRPr lang="en-US" sz="3700" dirty="0">
              <a:cs typeface="Arial" pitchFamily="34" charset="0"/>
            </a:endParaRPr>
          </a:p>
        </p:txBody>
      </p:sp>
      <p:sp>
        <p:nvSpPr>
          <p:cNvPr id="5" name="Rectangle 4"/>
          <p:cNvSpPr>
            <a:spLocks noChangeArrowheads="1"/>
          </p:cNvSpPr>
          <p:nvPr/>
        </p:nvSpPr>
        <p:spPr bwMode="auto">
          <a:xfrm>
            <a:off x="915988" y="228600"/>
            <a:ext cx="9751060" cy="457200"/>
          </a:xfrm>
          <a:prstGeom prst="rect">
            <a:avLst/>
          </a:prstGeom>
          <a:noFill/>
          <a:ln w="9525">
            <a:noFill/>
            <a:miter lim="800000"/>
            <a:headEnd/>
            <a:tailEnd/>
          </a:ln>
          <a:effectLst/>
        </p:spPr>
        <p:txBody>
          <a:bodyPr anchor="ctr"/>
          <a:lstStyle/>
          <a:p>
            <a:pPr algn="l">
              <a:defRPr/>
            </a:pPr>
            <a:r>
              <a:rPr lang="en-US" sz="4000" b="1" dirty="0">
                <a:solidFill>
                  <a:schemeClr val="tx2"/>
                </a:solidFill>
                <a:effectLst>
                  <a:outerShdw blurRad="38100" dist="38100" dir="2700000" algn="tl">
                    <a:srgbClr val="C0C0C0"/>
                  </a:outerShdw>
                </a:effectLst>
                <a:latin typeface="Trebuchet MS" pitchFamily="34" charset="0"/>
              </a:rPr>
              <a:t>Team Benefits</a:t>
            </a:r>
          </a:p>
        </p:txBody>
      </p:sp>
    </p:spTree>
    <p:extLst>
      <p:ext uri="{BB962C8B-B14F-4D97-AF65-F5344CB8AC3E}">
        <p14:creationId xmlns:p14="http://schemas.microsoft.com/office/powerpoint/2010/main" val="289765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errain-trader-03"/>
          <p:cNvPicPr>
            <a:picLocks noChangeAspect="1" noChangeArrowheads="1"/>
          </p:cNvPicPr>
          <p:nvPr/>
        </p:nvPicPr>
        <p:blipFill>
          <a:blip r:embed="rId3" cstate="print"/>
          <a:stretch>
            <a:fillRect/>
          </a:stretch>
        </p:blipFill>
        <p:spPr bwMode="auto">
          <a:xfrm>
            <a:off x="2286000" y="509589"/>
            <a:ext cx="7620000" cy="5838825"/>
          </a:xfrm>
          <a:prstGeom prst="rect">
            <a:avLst/>
          </a:prstGeom>
          <a:noFill/>
          <a:ln w="9525">
            <a:noFill/>
            <a:miter lim="800000"/>
            <a:headEnd/>
            <a:tailEnd/>
          </a:ln>
        </p:spPr>
      </p:pic>
    </p:spTree>
    <p:extLst>
      <p:ext uri="{BB962C8B-B14F-4D97-AF65-F5344CB8AC3E}">
        <p14:creationId xmlns:p14="http://schemas.microsoft.com/office/powerpoint/2010/main" val="2186776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47081</TotalTime>
  <Words>5166</Words>
  <Application>Microsoft Office PowerPoint</Application>
  <PresentationFormat>Widescreen</PresentationFormat>
  <Paragraphs>612</Paragraphs>
  <Slides>104</Slides>
  <Notes>102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Candara</vt:lpstr>
      <vt:lpstr>Calibri Light</vt:lpstr>
      <vt:lpstr>Trebuchet MS</vt:lpstr>
      <vt:lpstr>Calibri</vt:lpstr>
      <vt:lpstr>Times New Roman</vt:lpstr>
      <vt:lpstr>Arial</vt:lpstr>
      <vt:lpstr>Blank Master</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Stonetronix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&lt; design</dc:title>
  <dc:creator>Stone Librande</dc:creator>
  <cp:keywords>GDC 2015</cp:keywords>
  <cp:lastModifiedBy>Stone Librande</cp:lastModifiedBy>
  <cp:revision>2105</cp:revision>
  <cp:lastPrinted>2015-03-02T08:24:00Z</cp:lastPrinted>
  <dcterms:created xsi:type="dcterms:W3CDTF">2004-03-07T19:53:40Z</dcterms:created>
  <dcterms:modified xsi:type="dcterms:W3CDTF">2015-11-21T21:14:42Z</dcterms:modified>
</cp:coreProperties>
</file>