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3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9296400" cy="7010400"/>
  <p:embeddedFontLst>
    <p:embeddedFont>
      <p:font typeface="Candara" panose="020E050203030302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Trebuchet MS" panose="020B0603020202020204" pitchFamily="3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09371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742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114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487" algn="l" rtl="0" fontAlgn="base">
      <a:spcBef>
        <a:spcPct val="0"/>
      </a:spcBef>
      <a:spcAft>
        <a:spcPct val="0"/>
      </a:spcAft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6856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3656228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4265599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4874971" algn="l" defTabSz="1218742" rtl="0" eaLnBrk="1" latinLnBrk="0" hangingPunct="1">
      <a:defRPr sz="43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 userDrawn="1">
          <p15:clr>
            <a:srgbClr val="A4A3A4"/>
          </p15:clr>
        </p15:guide>
        <p15:guide id="2" pos="292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217D4B"/>
    <a:srgbClr val="285688"/>
    <a:srgbClr val="C0C0C0"/>
    <a:srgbClr val="B2B2B2"/>
    <a:srgbClr val="0099CC"/>
    <a:srgbClr val="33CCCC"/>
    <a:srgbClr val="FF6600"/>
    <a:srgbClr val="606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4" autoAdjust="0"/>
    <p:restoredTop sz="69628" autoAdjust="0"/>
  </p:normalViewPr>
  <p:slideViewPr>
    <p:cSldViewPr snapToGrid="0" snapToObjects="1">
      <p:cViewPr varScale="1">
        <p:scale>
          <a:sx n="77" d="100"/>
          <a:sy n="77" d="100"/>
        </p:scale>
        <p:origin x="139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5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738"/>
    </p:cViewPr>
  </p:sorterViewPr>
  <p:notesViewPr>
    <p:cSldViewPr snapToGrid="0" snapToObjects="1">
      <p:cViewPr varScale="1">
        <p:scale>
          <a:sx n="112" d="100"/>
          <a:sy n="112" d="100"/>
        </p:scale>
        <p:origin x="1782" y="108"/>
      </p:cViewPr>
      <p:guideLst>
        <p:guide orient="horz" pos="2208"/>
        <p:guide pos="292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127B135-4060-4BBA-A428-0A80E2F7BF1F}" type="datetimeFigureOut">
              <a:rPr lang="en-US" smtClean="0"/>
              <a:pPr/>
              <a:t>11/21/2015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51267F-95D4-417D-9635-A0C1013555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1400" y="525463"/>
            <a:ext cx="46736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AE47231-13CF-4769-AA48-3A0AAE099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492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371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8742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11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74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6856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228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5599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4971" algn="l" defTabSz="1218742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C7A5E5-FD16-4B55-9B1B-3F90BD12E18E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200" kern="1200" baseline="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4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US" sz="1200" b="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628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96CBA-87B6-41C7-9A3D-C634A96D0FD1}" type="slidenum">
              <a:rPr lang="en-US"/>
              <a:pPr/>
              <a:t>11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32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73CEF-B927-4530-A53D-68A892AD0808}" type="slidenum">
              <a:rPr lang="en-US"/>
              <a:pPr/>
              <a:t>12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28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1B1B3-31A5-4448-8767-E0C2BBEE4F5E}" type="slidenum">
              <a:rPr lang="en-US"/>
              <a:pPr/>
              <a:t>13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060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B650A-B302-4AB7-B3AA-EB838FCD318F}" type="slidenum">
              <a:rPr lang="en-US"/>
              <a:pPr/>
              <a:t>14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670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960A3-3E3A-4362-BFE6-AB66BC1CD0BD}" type="slidenum">
              <a:rPr lang="en-US"/>
              <a:pPr/>
              <a:t>15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4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E7481-8345-4774-A342-ACFA86830BF9}" type="slidenum">
              <a:rPr lang="en-US"/>
              <a:pPr/>
              <a:t>16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5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C924-4B82-4C16-82B7-A01802F4044A}" type="slidenum">
              <a:rPr lang="en-US"/>
              <a:pPr/>
              <a:t>17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1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C924-4B82-4C16-82B7-A01802F4044A}" type="slidenum">
              <a:rPr lang="en-US"/>
              <a:pPr/>
              <a:t>18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546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F9195-BE56-413F-9CCA-81A34F44FB3C}" type="slidenum">
              <a:rPr lang="en-US"/>
              <a:pPr/>
              <a:t>21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490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22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1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4573-09DB-42E2-B8AC-D63B22689804}" type="slidenum">
              <a:rPr lang="en-US"/>
              <a:pPr/>
              <a:t>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243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23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66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24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622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25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087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26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92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27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321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28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179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29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581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30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5820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31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97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E448F-B49F-404A-9D8C-82ABD6B00671}" type="slidenum">
              <a:rPr lang="en-US"/>
              <a:pPr/>
              <a:t>3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4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1AD04-1B20-486E-885F-787351F407AB}" type="slidenum">
              <a:rPr lang="en-US"/>
              <a:pPr/>
              <a:t>4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62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7C32B-16EB-42E2-9EBB-7C307F5E1F61}" type="slidenum">
              <a:rPr lang="en-US"/>
              <a:pPr/>
              <a:t>5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48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BF05F-9F4B-4751-82A7-ED37B409DB18}" type="slidenum">
              <a:rPr lang="en-US"/>
              <a:pPr/>
              <a:t>6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70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3B2D-B380-46F1-B82A-43C5C4644C5C}" type="slidenum">
              <a:rPr lang="en-US"/>
              <a:pPr/>
              <a:t>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21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D9BB-9B75-4988-AD10-C62A522F6AFA}" type="slidenum">
              <a:rPr lang="en-US"/>
              <a:pPr/>
              <a:t>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94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3E89E-8E72-4E2E-A54C-24481ACBC6C5}" type="slidenum">
              <a:rPr lang="en-US"/>
              <a:pPr/>
              <a:t>9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97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C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21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" y="893"/>
            <a:ext cx="12172317" cy="685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3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184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111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914674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69" indent="-228669" algn="l" defTabSz="9146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1" kern="1200">
          <a:solidFill>
            <a:schemeClr val="tx1"/>
          </a:solidFill>
          <a:latin typeface="+mn-lt"/>
          <a:ea typeface="+mn-ea"/>
          <a:cs typeface="+mn-cs"/>
        </a:defRPr>
      </a:lvl1pPr>
      <a:lvl2pPr marL="686006" indent="-228669" algn="l" defTabSz="914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343" indent="-228669" algn="l" defTabSz="914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3pPr>
      <a:lvl4pPr marL="1600680" indent="-228669" algn="l" defTabSz="914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8017" indent="-228669" algn="l" defTabSz="914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5354" indent="-228669" algn="l" defTabSz="914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692" indent="-228669" algn="l" defTabSz="914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30029" indent="-228669" algn="l" defTabSz="914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7366" indent="-228669" algn="l" defTabSz="9146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33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674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2011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349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686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4023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1360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697" algn="l" defTabSz="91467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-b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900" y="448300"/>
            <a:ext cx="7877702" cy="5486400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063773" y="1929446"/>
            <a:ext cx="8064454" cy="20574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j-ea"/>
                <a:cs typeface="+mj-cs"/>
              </a:rPr>
              <a:t>Paper Prototyping</a:t>
            </a:r>
          </a:p>
          <a:p>
            <a:pPr algn="ctr">
              <a:defRPr/>
            </a:pPr>
            <a:r>
              <a:rPr lang="en-US" sz="4800" b="1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  <a:ea typeface="+mj-ea"/>
                <a:cs typeface="+mj-cs"/>
              </a:rPr>
              <a:t>Digital Games</a:t>
            </a:r>
          </a:p>
        </p:txBody>
      </p:sp>
    </p:spTree>
    <p:extLst>
      <p:ext uri="{BB962C8B-B14F-4D97-AF65-F5344CB8AC3E}">
        <p14:creationId xmlns:p14="http://schemas.microsoft.com/office/powerpoint/2010/main" val="3914662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589" y="0"/>
            <a:ext cx="12188825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21899" tIns="60949" rIns="121899" bIns="60949" numCol="1" rtlCol="0" anchor="ctr" anchorCtr="0" compatLnSpc="1">
            <a:prstTxWarp prst="textNoShape">
              <a:avLst/>
            </a:prstTxWarp>
          </a:bodyPr>
          <a:lstStyle/>
          <a:p>
            <a:pPr algn="ctr" defTabSz="1218987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312839"/>
      </p:ext>
    </p:extLst>
  </p:cSld>
  <p:clrMapOvr>
    <a:masterClrMapping/>
  </p:clrMapOvr>
  <p:transition spd="slow" advClick="0" advTm="1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09739" y="1092201"/>
            <a:ext cx="10480675" cy="4124325"/>
          </a:xfrm>
          <a:prstGeom prst="rect">
            <a:avLst/>
          </a:prstGeom>
          <a:noFill/>
          <a:ln/>
        </p:spPr>
        <p:txBody>
          <a:bodyPr/>
          <a:lstStyle/>
          <a:p>
            <a:pPr>
              <a:spcBef>
                <a:spcPts val="3600"/>
              </a:spcBef>
              <a:buClr>
                <a:srgbClr val="C00000"/>
              </a:buClr>
            </a:pPr>
            <a:r>
              <a:rPr lang="en-US" sz="4000" dirty="0">
                <a:latin typeface="Candara" panose="020E0502030303020204" pitchFamily="34" charset="0"/>
              </a:rPr>
              <a:t>“Prototype” a video game using only pencils, index cards and dice.</a:t>
            </a:r>
          </a:p>
          <a:p>
            <a:pPr>
              <a:spcBef>
                <a:spcPts val="3600"/>
              </a:spcBef>
              <a:buClr>
                <a:srgbClr val="C00000"/>
              </a:buClr>
            </a:pPr>
            <a:r>
              <a:rPr lang="en-US" sz="4000" dirty="0">
                <a:latin typeface="Candara" panose="020E0502030303020204" pitchFamily="34" charset="0"/>
              </a:rPr>
              <a:t>Select an existing game, but imagine your team is still in pre-production.</a:t>
            </a:r>
          </a:p>
          <a:p>
            <a:pPr>
              <a:spcBef>
                <a:spcPts val="3600"/>
              </a:spcBef>
              <a:buClr>
                <a:srgbClr val="C00000"/>
              </a:buClr>
            </a:pPr>
            <a:r>
              <a:rPr lang="en-US" sz="4000" dirty="0">
                <a:latin typeface="Candara" panose="020E0502030303020204" pitchFamily="34" charset="0"/>
              </a:rPr>
              <a:t>What features can you prototype?</a:t>
            </a:r>
          </a:p>
        </p:txBody>
      </p:sp>
    </p:spTree>
    <p:extLst>
      <p:ext uri="{BB962C8B-B14F-4D97-AF65-F5344CB8AC3E}">
        <p14:creationId xmlns:p14="http://schemas.microsoft.com/office/powerpoint/2010/main" val="42580254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2540927" y="1092200"/>
            <a:ext cx="71101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99" tIns="60949" rIns="121899" bIns="60949"/>
          <a:lstStyle/>
          <a:p>
            <a:pPr marL="457120" indent="-45712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Tony Hawk’s Pro Skater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120" indent="-457120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509457" y="228600"/>
            <a:ext cx="9750425" cy="914400"/>
          </a:xfrm>
          <a:prstGeom prst="rect">
            <a:avLst/>
          </a:prstGeom>
          <a:noFill/>
          <a:ln/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Game</a:t>
            </a:r>
          </a:p>
        </p:txBody>
      </p:sp>
      <p:pic>
        <p:nvPicPr>
          <p:cNvPr id="9" name="Picture 8" descr="tonyhawk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57" y="2108201"/>
            <a:ext cx="5607847" cy="39751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onyhawk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3868" y="2413000"/>
            <a:ext cx="5339100" cy="378460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6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1017323" y="1981200"/>
            <a:ext cx="10258928" cy="40894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236206" y="2209801"/>
          <a:ext cx="7516442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Image" r:id="rId4" imgW="5079365" imgH="2539683" progId="">
                  <p:embed/>
                </p:oleObj>
              </mc:Choice>
              <mc:Fallback>
                <p:oleObj name="Image" r:id="rId4" imgW="5079365" imgH="253968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206" y="2209801"/>
                        <a:ext cx="7516442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2540927" y="1092200"/>
            <a:ext cx="711014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99" tIns="60949" rIns="121899" bIns="60949"/>
          <a:lstStyle/>
          <a:p>
            <a:pPr marL="457120" indent="-45712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Tony Hawk’s Pro Skater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120" indent="-457120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8" name="Rectangle 14"/>
          <p:cNvSpPr txBox="1">
            <a:spLocks noChangeArrowheads="1"/>
          </p:cNvSpPr>
          <p:nvPr/>
        </p:nvSpPr>
        <p:spPr>
          <a:xfrm>
            <a:off x="509457" y="228600"/>
            <a:ext cx="9750425" cy="914400"/>
          </a:xfrm>
          <a:prstGeom prst="rect">
            <a:avLst/>
          </a:prstGeom>
          <a:noFill/>
          <a:ln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609371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1218742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828114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2437487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defTabSz="914674" eaLnBrk="1" hangingPunct="1"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 Game</a:t>
            </a:r>
          </a:p>
        </p:txBody>
      </p:sp>
    </p:spTree>
    <p:extLst>
      <p:ext uri="{BB962C8B-B14F-4D97-AF65-F5344CB8AC3E}">
        <p14:creationId xmlns:p14="http://schemas.microsoft.com/office/powerpoint/2010/main" val="27426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407882" y="152400"/>
            <a:ext cx="31487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99" tIns="60949" rIns="121899" bIns="60949"/>
          <a:lstStyle/>
          <a:p>
            <a:pPr marL="457120" indent="-45712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Asteroids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120" indent="-457120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09924" name="Picture 4" descr="asteroids-ol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61384" y="177800"/>
            <a:ext cx="5992839" cy="59944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05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3759810" y="279400"/>
          <a:ext cx="7855021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Image" r:id="rId4" imgW="5079365" imgH="5079365" progId="">
                  <p:embed/>
                </p:oleObj>
              </mc:Choice>
              <mc:Fallback>
                <p:oleObj name="Image" r:id="rId4" imgW="5079365" imgH="5079365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810" y="279400"/>
                        <a:ext cx="7855021" cy="5892800"/>
                      </a:xfrm>
                      <a:prstGeom prst="rect">
                        <a:avLst/>
                      </a:prstGeom>
                      <a:solidFill>
                        <a:srgbClr val="606FAE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7882" y="152400"/>
            <a:ext cx="31487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99" tIns="60949" rIns="121899" bIns="60949"/>
          <a:lstStyle/>
          <a:p>
            <a:pPr marL="457120" indent="-45712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Asteroids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120" indent="-457120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2" name="Picture 8" descr="pic6560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759810" y="279400"/>
            <a:ext cx="7719589" cy="57912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7882" y="152400"/>
            <a:ext cx="31487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99" tIns="60949" rIns="121899" bIns="60949"/>
          <a:lstStyle/>
          <a:p>
            <a:pPr marL="457120" indent="-45712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Warcraft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120" indent="-457120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177" y="787401"/>
            <a:ext cx="2539339" cy="4924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400" i="1" dirty="0">
                <a:latin typeface="+mj-lt"/>
              </a:rPr>
              <a:t>The Board Game</a:t>
            </a:r>
          </a:p>
        </p:txBody>
      </p:sp>
    </p:spTree>
    <p:extLst>
      <p:ext uri="{BB962C8B-B14F-4D97-AF65-F5344CB8AC3E}">
        <p14:creationId xmlns:p14="http://schemas.microsoft.com/office/powerpoint/2010/main" val="15170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warcard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353515" y="279401"/>
            <a:ext cx="5688118" cy="5926667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07882" y="152400"/>
            <a:ext cx="31487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99" tIns="60949" rIns="121899" bIns="60949"/>
          <a:lstStyle/>
          <a:p>
            <a:pPr marL="457120" indent="-45712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Warcraft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120" indent="-457120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177" y="787401"/>
            <a:ext cx="2539339" cy="4924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400" i="1" dirty="0">
                <a:latin typeface="+mj-lt"/>
              </a:rPr>
              <a:t>The Card Game</a:t>
            </a:r>
          </a:p>
        </p:txBody>
      </p:sp>
    </p:spTree>
    <p:extLst>
      <p:ext uri="{BB962C8B-B14F-4D97-AF65-F5344CB8AC3E}">
        <p14:creationId xmlns:p14="http://schemas.microsoft.com/office/powerpoint/2010/main" val="3336544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hatculture.com/wp-content/uploads/2012/06/monopoly_w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7900">
            <a:off x="1772044" y="1031411"/>
            <a:ext cx="8809713" cy="4406005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5241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edia1.gameinformer.com/imagefeed/featured/rovio/angrybirdsstarwars/toysangrybirdsstarwars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9354" y="257750"/>
            <a:ext cx="6907001" cy="5821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61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378" y="762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Take a digital game…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372832" y="1066800"/>
            <a:ext cx="9446339" cy="46482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3311193" y="1295400"/>
          <a:ext cx="556961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193" y="1295400"/>
                        <a:ext cx="5569616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5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wo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030" y="304800"/>
            <a:ext cx="11046123" cy="5842000"/>
          </a:xfrm>
          <a:prstGeom prst="rect">
            <a:avLst/>
          </a:prstGeom>
          <a:solidFill>
            <a:srgbClr val="606FAE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2497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0" name="Picture 6" descr="civ-sore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556663" y="279400"/>
            <a:ext cx="7855021" cy="58928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6309" y="152400"/>
            <a:ext cx="314878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21899" tIns="60949" rIns="121899" bIns="60949"/>
          <a:lstStyle/>
          <a:p>
            <a:pPr marL="457120" indent="-457120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37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Civilization</a:t>
            </a:r>
            <a:endParaRPr lang="en-US" sz="37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457120" indent="-457120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4177" y="701358"/>
            <a:ext cx="2437765" cy="49244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400" i="1" dirty="0">
                <a:latin typeface="+mj-lt"/>
              </a:rPr>
              <a:t>The Card Game</a:t>
            </a:r>
          </a:p>
        </p:txBody>
      </p:sp>
    </p:spTree>
    <p:extLst>
      <p:ext uri="{BB962C8B-B14F-4D97-AF65-F5344CB8AC3E}">
        <p14:creationId xmlns:p14="http://schemas.microsoft.com/office/powerpoint/2010/main" val="40558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3861" y="279400"/>
            <a:ext cx="7867859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Exercise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62016" y="1300569"/>
            <a:ext cx="9639300" cy="464303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Divide up into groups of 3-5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Analyze a shared video game: </a:t>
            </a:r>
          </a:p>
          <a:p>
            <a:pPr marL="914400" lvl="1">
              <a:spcBef>
                <a:spcPts val="600"/>
              </a:spcBef>
              <a:buClr>
                <a:srgbClr val="FF6600"/>
              </a:buClr>
            </a:pPr>
            <a:r>
              <a:rPr lang="en-US" sz="3600" dirty="0">
                <a:latin typeface="Candara" panose="020E0502030303020204" pitchFamily="34" charset="0"/>
              </a:rPr>
              <a:t>What parts of it would make good paper prototypes?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Pick one and start prototyping</a:t>
            </a:r>
          </a:p>
        </p:txBody>
      </p:sp>
    </p:spTree>
    <p:extLst>
      <p:ext uri="{BB962C8B-B14F-4D97-AF65-F5344CB8AC3E}">
        <p14:creationId xmlns:p14="http://schemas.microsoft.com/office/powerpoint/2010/main" val="326219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3668" y="2794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Divide into Groups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50349" y="1746250"/>
            <a:ext cx="10455275" cy="293207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Name a video game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If you played that game go to the same table</a:t>
            </a:r>
          </a:p>
        </p:txBody>
      </p:sp>
    </p:spTree>
    <p:extLst>
      <p:ext uri="{BB962C8B-B14F-4D97-AF65-F5344CB8AC3E}">
        <p14:creationId xmlns:p14="http://schemas.microsoft.com/office/powerpoint/2010/main" val="25575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217" y="2794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Analyze the Game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35139" y="1746251"/>
            <a:ext cx="10455275" cy="3959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Write down the marketing features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en-US" sz="4000" dirty="0">
                <a:latin typeface="Candara" panose="020E0502030303020204" pitchFamily="34" charset="0"/>
              </a:rPr>
              <a:t>Break it up into discrete sections</a:t>
            </a:r>
          </a:p>
          <a:p>
            <a:pPr>
              <a:spcBef>
                <a:spcPts val="1800"/>
              </a:spcBef>
              <a:buClr>
                <a:srgbClr val="C00000"/>
              </a:buClr>
            </a:pPr>
            <a:r>
              <a:rPr lang="en-US" sz="4000" dirty="0">
                <a:latin typeface="Candara" panose="020E0502030303020204" pitchFamily="34" charset="0"/>
              </a:rPr>
              <a:t>Talk about the player experience as well as the mechanics</a:t>
            </a:r>
          </a:p>
        </p:txBody>
      </p:sp>
    </p:spTree>
    <p:extLst>
      <p:ext uri="{BB962C8B-B14F-4D97-AF65-F5344CB8AC3E}">
        <p14:creationId xmlns:p14="http://schemas.microsoft.com/office/powerpoint/2010/main" val="299935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217" y="2794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Build a Paper Version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35139" y="1746251"/>
            <a:ext cx="10455275" cy="39592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What To Do</a:t>
            </a:r>
          </a:p>
          <a:p>
            <a:pPr marL="914400" lvl="1">
              <a:lnSpc>
                <a:spcPct val="150000"/>
              </a:lnSpc>
              <a:spcBef>
                <a:spcPts val="600"/>
              </a:spcBef>
              <a:buClr>
                <a:srgbClr val="FF6600"/>
              </a:buClr>
              <a:defRPr/>
            </a:pPr>
            <a:r>
              <a:rPr lang="en-US" sz="3200" dirty="0">
                <a:latin typeface="Candara" panose="020E0502030303020204" pitchFamily="34" charset="0"/>
              </a:rPr>
              <a:t>Identify your game’s play aesthetics</a:t>
            </a:r>
          </a:p>
          <a:p>
            <a:pPr marL="914400" lvl="1">
              <a:lnSpc>
                <a:spcPct val="150000"/>
              </a:lnSpc>
              <a:spcBef>
                <a:spcPts val="600"/>
              </a:spcBef>
              <a:buClr>
                <a:srgbClr val="FF6600"/>
              </a:buClr>
              <a:defRPr/>
            </a:pPr>
            <a:r>
              <a:rPr lang="en-US" sz="3200" dirty="0">
                <a:latin typeface="Candara" panose="020E0502030303020204" pitchFamily="34" charset="0"/>
              </a:rPr>
              <a:t>Choose one aesthetic element to capture</a:t>
            </a:r>
          </a:p>
          <a:p>
            <a:pPr marL="914400" lvl="1">
              <a:lnSpc>
                <a:spcPct val="150000"/>
              </a:lnSpc>
              <a:spcBef>
                <a:spcPts val="600"/>
              </a:spcBef>
              <a:buClr>
                <a:srgbClr val="FF6600"/>
              </a:buClr>
              <a:defRPr/>
            </a:pPr>
            <a:r>
              <a:rPr lang="en-US" sz="3200" dirty="0">
                <a:latin typeface="Candara" panose="020E0502030303020204" pitchFamily="34" charset="0"/>
              </a:rPr>
              <a:t>Write it down and put it in the middle of your table</a:t>
            </a:r>
          </a:p>
          <a:p>
            <a:pPr marL="914400" lvl="1">
              <a:lnSpc>
                <a:spcPct val="150000"/>
              </a:lnSpc>
              <a:spcBef>
                <a:spcPts val="600"/>
              </a:spcBef>
              <a:buClr>
                <a:srgbClr val="FF6600"/>
              </a:buClr>
              <a:defRPr/>
            </a:pPr>
            <a:r>
              <a:rPr lang="en-US" sz="3200" dirty="0">
                <a:latin typeface="Candara" panose="020E0502030303020204" pitchFamily="34" charset="0"/>
              </a:rPr>
              <a:t>Identify the game actions that create that feeling</a:t>
            </a:r>
          </a:p>
        </p:txBody>
      </p:sp>
    </p:spTree>
    <p:extLst>
      <p:ext uri="{BB962C8B-B14F-4D97-AF65-F5344CB8AC3E}">
        <p14:creationId xmlns:p14="http://schemas.microsoft.com/office/powerpoint/2010/main" val="413101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217" y="2794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Build a Paper Version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35139" y="1746251"/>
            <a:ext cx="10455275" cy="39592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What Not to Do</a:t>
            </a:r>
          </a:p>
          <a:p>
            <a:pPr marL="914400" lvl="1">
              <a:lnSpc>
                <a:spcPct val="150000"/>
              </a:lnSpc>
              <a:spcBef>
                <a:spcPts val="600"/>
              </a:spcBef>
              <a:buClr>
                <a:srgbClr val="FF6600"/>
              </a:buClr>
              <a:defRPr/>
            </a:pPr>
            <a:r>
              <a:rPr lang="en-US" sz="3200" dirty="0">
                <a:latin typeface="Candara" panose="020E0502030303020204" pitchFamily="34" charset="0"/>
              </a:rPr>
              <a:t>Don’t sweat the details</a:t>
            </a:r>
          </a:p>
          <a:p>
            <a:pPr marL="914400" lvl="1">
              <a:lnSpc>
                <a:spcPct val="150000"/>
              </a:lnSpc>
              <a:spcBef>
                <a:spcPts val="600"/>
              </a:spcBef>
              <a:buClr>
                <a:srgbClr val="FF6600"/>
              </a:buClr>
              <a:defRPr/>
            </a:pPr>
            <a:r>
              <a:rPr lang="en-US" sz="3200" dirty="0">
                <a:latin typeface="Candara" panose="020E0502030303020204" pitchFamily="34" charset="0"/>
              </a:rPr>
              <a:t>Don’t try to duplicate the whole game</a:t>
            </a:r>
          </a:p>
          <a:p>
            <a:pPr marL="914400" lvl="1">
              <a:lnSpc>
                <a:spcPct val="150000"/>
              </a:lnSpc>
              <a:spcBef>
                <a:spcPts val="600"/>
              </a:spcBef>
              <a:buClr>
                <a:srgbClr val="FF6600"/>
              </a:buClr>
              <a:defRPr/>
            </a:pPr>
            <a:r>
              <a:rPr lang="en-US" sz="3200" dirty="0">
                <a:latin typeface="Candara" panose="020E0502030303020204" pitchFamily="34" charset="0"/>
              </a:rPr>
              <a:t>Don’t focus on simulating computer functions</a:t>
            </a:r>
          </a:p>
          <a:p>
            <a:pPr marL="914400" lvl="1">
              <a:lnSpc>
                <a:spcPct val="150000"/>
              </a:lnSpc>
              <a:spcBef>
                <a:spcPts val="600"/>
              </a:spcBef>
              <a:buClr>
                <a:srgbClr val="FF6600"/>
              </a:buClr>
              <a:defRPr/>
            </a:pPr>
            <a:r>
              <a:rPr lang="en-US" sz="3200" dirty="0">
                <a:latin typeface="Candara" panose="020E0502030303020204" pitchFamily="34" charset="0"/>
              </a:rPr>
              <a:t>Don’t make a board!</a:t>
            </a:r>
          </a:p>
        </p:txBody>
      </p:sp>
    </p:spTree>
    <p:extLst>
      <p:ext uri="{BB962C8B-B14F-4D97-AF65-F5344CB8AC3E}">
        <p14:creationId xmlns:p14="http://schemas.microsoft.com/office/powerpoint/2010/main" val="15849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217" y="2794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Alpha Deadline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5920" y="2103120"/>
            <a:ext cx="9450603" cy="3138900"/>
          </a:xfrm>
          <a:prstGeom prst="rect">
            <a:avLst/>
          </a:prstGeom>
        </p:spPr>
        <p:txBody>
          <a:bodyPr/>
          <a:lstStyle/>
          <a:p>
            <a:pPr marL="457029" lvl="1" indent="-457029"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Try to have something playable quickly!</a:t>
            </a:r>
          </a:p>
          <a:p>
            <a:pPr marL="457029" lvl="1" indent="-457029"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Iterate!</a:t>
            </a:r>
          </a:p>
        </p:txBody>
      </p:sp>
    </p:spTree>
    <p:extLst>
      <p:ext uri="{BB962C8B-B14F-4D97-AF65-F5344CB8AC3E}">
        <p14:creationId xmlns:p14="http://schemas.microsoft.com/office/powerpoint/2010/main" val="17889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217" y="2794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Beta Deadline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45921" y="2103120"/>
            <a:ext cx="8450058" cy="2919817"/>
          </a:xfrm>
          <a:prstGeom prst="rect">
            <a:avLst/>
          </a:prstGeom>
        </p:spPr>
        <p:txBody>
          <a:bodyPr/>
          <a:lstStyle/>
          <a:p>
            <a:pPr marL="457029" lvl="1" indent="-457029"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Send teammates to other tables</a:t>
            </a:r>
          </a:p>
          <a:p>
            <a:pPr marL="457029" lvl="1" indent="-457029"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Test until lunch</a:t>
            </a:r>
          </a:p>
        </p:txBody>
      </p:sp>
    </p:spTree>
    <p:extLst>
      <p:ext uri="{BB962C8B-B14F-4D97-AF65-F5344CB8AC3E}">
        <p14:creationId xmlns:p14="http://schemas.microsoft.com/office/powerpoint/2010/main" val="22711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217" y="279400"/>
            <a:ext cx="33373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Discussion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0160" y="1828800"/>
            <a:ext cx="10040864" cy="39592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What did you learn about the game that you didn’t already know?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What did you leave out?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Where would you go from here? </a:t>
            </a:r>
          </a:p>
        </p:txBody>
      </p:sp>
    </p:spTree>
    <p:extLst>
      <p:ext uri="{BB962C8B-B14F-4D97-AF65-F5344CB8AC3E}">
        <p14:creationId xmlns:p14="http://schemas.microsoft.com/office/powerpoint/2010/main" val="55261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372832" y="1066800"/>
            <a:ext cx="9446339" cy="46482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3620" y="762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…remove the controller…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311193" y="1295400"/>
          <a:ext cx="556961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193" y="1295400"/>
                        <a:ext cx="5569616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570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217" y="2794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 Paper Prototypes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80160" y="1463040"/>
            <a:ext cx="10455275" cy="395922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Good for understanding existing games.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Use these techniques for games in progress.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Process is quick and cheap.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4000" dirty="0">
                <a:latin typeface="Candara" panose="020E0502030303020204" pitchFamily="34" charset="0"/>
              </a:rPr>
              <a:t>You don’t need programmers or artists.</a:t>
            </a:r>
          </a:p>
        </p:txBody>
      </p:sp>
    </p:spTree>
    <p:extLst>
      <p:ext uri="{BB962C8B-B14F-4D97-AF65-F5344CB8AC3E}">
        <p14:creationId xmlns:p14="http://schemas.microsoft.com/office/powerpoint/2010/main" val="261318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217" y="2794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Using Paper Prototypes</a:t>
            </a:r>
            <a:endParaRPr lang="en-US" sz="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9244" y="1463040"/>
            <a:ext cx="10896191" cy="456197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3400" dirty="0">
                <a:latin typeface="Candara" panose="020E0502030303020204" pitchFamily="34" charset="0"/>
              </a:rPr>
              <a:t>Can’t replace actual gameplay testing.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3400" dirty="0">
                <a:latin typeface="Candara" panose="020E0502030303020204" pitchFamily="34" charset="0"/>
              </a:rPr>
              <a:t>Can give you a head start and keep you focused.</a:t>
            </a:r>
          </a:p>
          <a:p>
            <a:pPr>
              <a:lnSpc>
                <a:spcPct val="150000"/>
              </a:lnSpc>
              <a:buClr>
                <a:srgbClr val="C00000"/>
              </a:buClr>
              <a:defRPr/>
            </a:pPr>
            <a:r>
              <a:rPr lang="en-US" sz="3400" dirty="0">
                <a:latin typeface="Candara" panose="020E0502030303020204" pitchFamily="34" charset="0"/>
              </a:rPr>
              <a:t>Creates a vocabulary to use when discussing your game.</a:t>
            </a:r>
          </a:p>
          <a:p>
            <a:pPr>
              <a:lnSpc>
                <a:spcPct val="100000"/>
              </a:lnSpc>
              <a:buClr>
                <a:srgbClr val="C00000"/>
              </a:buClr>
              <a:defRPr/>
            </a:pPr>
            <a:r>
              <a:rPr lang="en-US" sz="3400" dirty="0">
                <a:latin typeface="Candara" panose="020E0502030303020204" pitchFamily="34" charset="0"/>
              </a:rPr>
              <a:t>Can be used as a tool to educate other team members. Have them play, too!</a:t>
            </a:r>
          </a:p>
        </p:txBody>
      </p:sp>
    </p:spTree>
    <p:extLst>
      <p:ext uri="{BB962C8B-B14F-4D97-AF65-F5344CB8AC3E}">
        <p14:creationId xmlns:p14="http://schemas.microsoft.com/office/powerpoint/2010/main" val="57509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372832" y="1066800"/>
            <a:ext cx="9446339" cy="46482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3311193" y="1295400"/>
          <a:ext cx="556961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193" y="1295400"/>
                        <a:ext cx="5569616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3620" y="76200"/>
            <a:ext cx="9750425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609371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1218742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828114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2437487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defTabSz="914674" eaLnBrk="1" hangingPunct="1"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…remove the controller…</a:t>
            </a:r>
          </a:p>
        </p:txBody>
      </p:sp>
    </p:spTree>
    <p:extLst>
      <p:ext uri="{BB962C8B-B14F-4D97-AF65-F5344CB8AC3E}">
        <p14:creationId xmlns:p14="http://schemas.microsoft.com/office/powerpoint/2010/main" val="266018683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372832" y="1066800"/>
            <a:ext cx="9446339" cy="46482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2584" y="762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…the sound and music…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3311193" y="1295400"/>
          <a:ext cx="556961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193" y="1295400"/>
                        <a:ext cx="5569616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72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72832" y="1066800"/>
            <a:ext cx="9446339" cy="46482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3311193" y="1295400"/>
          <a:ext cx="556961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193" y="1295400"/>
                        <a:ext cx="5569616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22584" y="76200"/>
            <a:ext cx="9750425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609371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1218742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828114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2437487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defTabSz="914674" eaLnBrk="1" hangingPunct="1"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…the sound and music…</a:t>
            </a:r>
          </a:p>
        </p:txBody>
      </p:sp>
    </p:spTree>
    <p:extLst>
      <p:ext uri="{BB962C8B-B14F-4D97-AF65-F5344CB8AC3E}">
        <p14:creationId xmlns:p14="http://schemas.microsoft.com/office/powerpoint/2010/main" val="411704683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372832" y="1066800"/>
            <a:ext cx="9446339" cy="46482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16259" y="762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…and the graphics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3311193" y="1295400"/>
          <a:ext cx="5569616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6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193" y="1295400"/>
                        <a:ext cx="5569616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96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372832" y="1066800"/>
            <a:ext cx="9446339" cy="46482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899" tIns="60949" rIns="121899" bIns="60949" anchor="ctr"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6259" y="76200"/>
            <a:ext cx="9750425" cy="9144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5pPr>
            <a:lvl6pPr marL="609371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6pPr>
            <a:lvl7pPr marL="1218742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7pPr>
            <a:lvl8pPr marL="1828114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8pPr>
            <a:lvl9pPr marL="2437487" algn="l" rtl="0" fontAlgn="base">
              <a:spcBef>
                <a:spcPct val="0"/>
              </a:spcBef>
              <a:spcAft>
                <a:spcPct val="0"/>
              </a:spcAft>
              <a:defRPr sz="53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defRPr>
            </a:lvl9pPr>
          </a:lstStyle>
          <a:p>
            <a:pPr defTabSz="914674" eaLnBrk="1" hangingPunct="1">
              <a:lnSpc>
                <a:spcPct val="90000"/>
              </a:lnSpc>
            </a:pPr>
            <a:r>
              <a:rPr lang="en-US" sz="5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…and the graphics</a:t>
            </a:r>
          </a:p>
        </p:txBody>
      </p:sp>
    </p:spTree>
    <p:extLst>
      <p:ext uri="{BB962C8B-B14F-4D97-AF65-F5344CB8AC3E}">
        <p14:creationId xmlns:p14="http://schemas.microsoft.com/office/powerpoint/2010/main" val="239877573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0686" y="76200"/>
            <a:ext cx="9750425" cy="914400"/>
          </a:xfrm>
          <a:prstGeom prst="rect">
            <a:avLst/>
          </a:prstGeom>
        </p:spPr>
        <p:txBody>
          <a:bodyPr/>
          <a:lstStyle/>
          <a:p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What’s left?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372832" y="1066800"/>
            <a:ext cx="9446339" cy="46482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lIns="121899" tIns="60949" rIns="121899" bIns="60949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Mast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46951</TotalTime>
  <Words>394</Words>
  <Application>Microsoft Office PowerPoint</Application>
  <PresentationFormat>Widescreen</PresentationFormat>
  <Paragraphs>98</Paragraphs>
  <Slides>31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Candara</vt:lpstr>
      <vt:lpstr>Calibri Light</vt:lpstr>
      <vt:lpstr>Trebuchet MS</vt:lpstr>
      <vt:lpstr>Calibri</vt:lpstr>
      <vt:lpstr>Times New Roman</vt:lpstr>
      <vt:lpstr>Arial</vt:lpstr>
      <vt:lpstr>Blank Master</vt:lpstr>
      <vt:lpstr>Image</vt:lpstr>
      <vt:lpstr>PowerPoint Presentation</vt:lpstr>
      <vt:lpstr>Take a digital game…</vt:lpstr>
      <vt:lpstr>…remove the controller…</vt:lpstr>
      <vt:lpstr>PowerPoint Presentation</vt:lpstr>
      <vt:lpstr>…the sound and music…</vt:lpstr>
      <vt:lpstr>PowerPoint Presentation</vt:lpstr>
      <vt:lpstr>…and the graphics</vt:lpstr>
      <vt:lpstr>PowerPoint Presentation</vt:lpstr>
      <vt:lpstr>What’s left?</vt:lpstr>
      <vt:lpstr>PowerPoint Presentation</vt:lpstr>
      <vt:lpstr>PowerPoint Presentation</vt:lpstr>
      <vt:lpstr>Example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Divide into Groups</vt:lpstr>
      <vt:lpstr>Analyze the Game</vt:lpstr>
      <vt:lpstr>Build a Paper Version</vt:lpstr>
      <vt:lpstr>Build a Paper Version</vt:lpstr>
      <vt:lpstr>Alpha Deadline</vt:lpstr>
      <vt:lpstr>Beta Deadline</vt:lpstr>
      <vt:lpstr>Discussion</vt:lpstr>
      <vt:lpstr>Using Paper Prototypes</vt:lpstr>
      <vt:lpstr>Using Paper Prototypes</vt:lpstr>
    </vt:vector>
  </TitlesOfParts>
  <Company>Stonetronix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&lt; design</dc:title>
  <dc:creator>Stone Librande</dc:creator>
  <cp:keywords>GDC 2015</cp:keywords>
  <cp:lastModifiedBy>Stone Librande</cp:lastModifiedBy>
  <cp:revision>2094</cp:revision>
  <cp:lastPrinted>2015-03-02T08:24:00Z</cp:lastPrinted>
  <dcterms:created xsi:type="dcterms:W3CDTF">2004-03-07T19:53:40Z</dcterms:created>
  <dcterms:modified xsi:type="dcterms:W3CDTF">2015-11-21T21:15:50Z</dcterms:modified>
</cp:coreProperties>
</file>