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1"/>
  </p:sldMasterIdLst>
  <p:notesMasterIdLst>
    <p:notesMasterId r:id="rId77"/>
  </p:notesMasterIdLst>
  <p:sldIdLst>
    <p:sldId id="256" r:id="rId2"/>
    <p:sldId id="385" r:id="rId3"/>
    <p:sldId id="449" r:id="rId4"/>
    <p:sldId id="394" r:id="rId5"/>
    <p:sldId id="482" r:id="rId6"/>
    <p:sldId id="450" r:id="rId7"/>
    <p:sldId id="451" r:id="rId8"/>
    <p:sldId id="483" r:id="rId9"/>
    <p:sldId id="452" r:id="rId10"/>
    <p:sldId id="453" r:id="rId11"/>
    <p:sldId id="484" r:id="rId12"/>
    <p:sldId id="454" r:id="rId13"/>
    <p:sldId id="455" r:id="rId14"/>
    <p:sldId id="485" r:id="rId15"/>
    <p:sldId id="515" r:id="rId16"/>
    <p:sldId id="456" r:id="rId17"/>
    <p:sldId id="457" r:id="rId18"/>
    <p:sldId id="489" r:id="rId19"/>
    <p:sldId id="486" r:id="rId20"/>
    <p:sldId id="487" r:id="rId21"/>
    <p:sldId id="488" r:id="rId22"/>
    <p:sldId id="458" r:id="rId23"/>
    <p:sldId id="459" r:id="rId24"/>
    <p:sldId id="490" r:id="rId25"/>
    <p:sldId id="516" r:id="rId26"/>
    <p:sldId id="460" r:id="rId27"/>
    <p:sldId id="461" r:id="rId28"/>
    <p:sldId id="496" r:id="rId29"/>
    <p:sldId id="462" r:id="rId30"/>
    <p:sldId id="463" r:id="rId31"/>
    <p:sldId id="497" r:id="rId32"/>
    <p:sldId id="513" r:id="rId33"/>
    <p:sldId id="514" r:id="rId34"/>
    <p:sldId id="464" r:id="rId35"/>
    <p:sldId id="465" r:id="rId36"/>
    <p:sldId id="498" r:id="rId37"/>
    <p:sldId id="499" r:id="rId38"/>
    <p:sldId id="466" r:id="rId39"/>
    <p:sldId id="467" r:id="rId40"/>
    <p:sldId id="518" r:id="rId41"/>
    <p:sldId id="500" r:id="rId42"/>
    <p:sldId id="517" r:id="rId43"/>
    <p:sldId id="468" r:id="rId44"/>
    <p:sldId id="469" r:id="rId45"/>
    <p:sldId id="502" r:id="rId46"/>
    <p:sldId id="470" r:id="rId47"/>
    <p:sldId id="471" r:id="rId48"/>
    <p:sldId id="503" r:id="rId49"/>
    <p:sldId id="506" r:id="rId50"/>
    <p:sldId id="472" r:id="rId51"/>
    <p:sldId id="519" r:id="rId52"/>
    <p:sldId id="473" r:id="rId53"/>
    <p:sldId id="507" r:id="rId54"/>
    <p:sldId id="508" r:id="rId55"/>
    <p:sldId id="520" r:id="rId56"/>
    <p:sldId id="474" r:id="rId57"/>
    <p:sldId id="475" r:id="rId58"/>
    <p:sldId id="509" r:id="rId59"/>
    <p:sldId id="521" r:id="rId60"/>
    <p:sldId id="510" r:id="rId61"/>
    <p:sldId id="476" r:id="rId62"/>
    <p:sldId id="522" r:id="rId63"/>
    <p:sldId id="477" r:id="rId64"/>
    <p:sldId id="511" r:id="rId65"/>
    <p:sldId id="512" r:id="rId66"/>
    <p:sldId id="526" r:id="rId67"/>
    <p:sldId id="524" r:id="rId68"/>
    <p:sldId id="525" r:id="rId69"/>
    <p:sldId id="528" r:id="rId70"/>
    <p:sldId id="478" r:id="rId71"/>
    <p:sldId id="523" r:id="rId72"/>
    <p:sldId id="479" r:id="rId73"/>
    <p:sldId id="527" r:id="rId74"/>
    <p:sldId id="480" r:id="rId75"/>
    <p:sldId id="481" r:id="rId76"/>
  </p:sldIdLst>
  <p:sldSz cx="9144000" cy="5143500" type="screen16x9"/>
  <p:notesSz cx="6858000" cy="9144000"/>
  <p:embeddedFontLst>
    <p:embeddedFont>
      <p:font typeface="Candara" pitchFamily="34" charset="0"/>
      <p:regular r:id="rId78"/>
      <p:bold r:id="rId79"/>
      <p:italic r:id="rId80"/>
      <p:boldItalic r:id="rId81"/>
    </p:embeddedFont>
    <p:embeddedFont>
      <p:font typeface="Trebuchet MS" pitchFamily="34" charset="0"/>
      <p:regular r:id="rId82"/>
      <p:bold r:id="rId83"/>
      <p:italic r:id="rId84"/>
      <p:boldItalic r:id="rId85"/>
    </p:embeddedFont>
  </p:embeddedFontLst>
  <p:defaultTextStyle>
    <a:defPPr>
      <a:defRPr lang="en-US"/>
    </a:defPPr>
    <a:lvl1pPr algn="l" rtl="0" fontAlgn="base">
      <a:spcBef>
        <a:spcPct val="0"/>
      </a:spcBef>
      <a:spcAft>
        <a:spcPct val="0"/>
      </a:spcAft>
      <a:defRPr sz="32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32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2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2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200" kern="1200">
        <a:solidFill>
          <a:schemeClr val="tx1"/>
        </a:solidFill>
        <a:latin typeface="Arial" pitchFamily="34" charset="0"/>
        <a:ea typeface="+mn-ea"/>
        <a:cs typeface="Arial" pitchFamily="34" charset="0"/>
      </a:defRPr>
    </a:lvl5pPr>
    <a:lvl6pPr marL="2286000" algn="l" defTabSz="914400" rtl="0" eaLnBrk="1" latinLnBrk="0" hangingPunct="1">
      <a:defRPr sz="3200" kern="1200">
        <a:solidFill>
          <a:schemeClr val="tx1"/>
        </a:solidFill>
        <a:latin typeface="Arial" pitchFamily="34" charset="0"/>
        <a:ea typeface="+mn-ea"/>
        <a:cs typeface="Arial" pitchFamily="34" charset="0"/>
      </a:defRPr>
    </a:lvl6pPr>
    <a:lvl7pPr marL="2743200" algn="l" defTabSz="914400" rtl="0" eaLnBrk="1" latinLnBrk="0" hangingPunct="1">
      <a:defRPr sz="3200" kern="1200">
        <a:solidFill>
          <a:schemeClr val="tx1"/>
        </a:solidFill>
        <a:latin typeface="Arial" pitchFamily="34" charset="0"/>
        <a:ea typeface="+mn-ea"/>
        <a:cs typeface="Arial" pitchFamily="34" charset="0"/>
      </a:defRPr>
    </a:lvl7pPr>
    <a:lvl8pPr marL="3200400" algn="l" defTabSz="914400" rtl="0" eaLnBrk="1" latinLnBrk="0" hangingPunct="1">
      <a:defRPr sz="3200" kern="1200">
        <a:solidFill>
          <a:schemeClr val="tx1"/>
        </a:solidFill>
        <a:latin typeface="Arial" pitchFamily="34" charset="0"/>
        <a:ea typeface="+mn-ea"/>
        <a:cs typeface="Arial" pitchFamily="34" charset="0"/>
      </a:defRPr>
    </a:lvl8pPr>
    <a:lvl9pPr marL="3657600" algn="l" defTabSz="914400" rtl="0" eaLnBrk="1" latinLnBrk="0" hangingPunct="1">
      <a:defRPr sz="32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0C0C0"/>
    <a:srgbClr val="B2B2B2"/>
    <a:srgbClr val="0099CC"/>
    <a:srgbClr val="33CCCC"/>
    <a:srgbClr val="FF6600"/>
    <a:srgbClr val="606FA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58" autoAdjust="0"/>
    <p:restoredTop sz="80848" autoAdjust="0"/>
  </p:normalViewPr>
  <p:slideViewPr>
    <p:cSldViewPr>
      <p:cViewPr>
        <p:scale>
          <a:sx n="100" d="100"/>
          <a:sy n="100" d="100"/>
        </p:scale>
        <p:origin x="-870" y="-15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28"/>
    </p:cViewPr>
  </p:sorterViewPr>
  <p:notesViewPr>
    <p:cSldViewPr>
      <p:cViewPr varScale="1">
        <p:scale>
          <a:sx n="83" d="100"/>
          <a:sy n="83" d="100"/>
        </p:scale>
        <p:origin x="-1992"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7.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2.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0AE47231-13CF-4769-AA48-3A0AAE099A1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1</a:t>
            </a:fld>
            <a:endParaRPr lang="en-US" dirty="0" smtClean="0"/>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Intro</a:t>
            </a:r>
          </a:p>
          <a:p>
            <a:pPr eaLnBrk="1" hangingPunct="1"/>
            <a:r>
              <a:rPr lang="en-US" dirty="0" smtClean="0">
                <a:latin typeface="Arial" pitchFamily="34" charset="0"/>
              </a:rPr>
              <a:t>My name is Stone Librande, I’m a Creative Director at EA/Maxis.</a:t>
            </a:r>
          </a:p>
          <a:p>
            <a:pPr eaLnBrk="1" hangingPunct="1"/>
            <a:endParaRPr lang="en-US" dirty="0" smtClean="0">
              <a:latin typeface="Arial" pitchFamily="34" charset="0"/>
            </a:endParaRPr>
          </a:p>
          <a:p>
            <a:pPr eaLnBrk="1" hangingPunct="1"/>
            <a:r>
              <a:rPr lang="en-US" dirty="0" smtClean="0">
                <a:latin typeface="Arial" pitchFamily="34" charset="0"/>
              </a:rPr>
              <a:t>This talk is probably going to be a lot different than other talks you will hear at the Conference. It’ s not about video games, working with large teams, schedule management, or marketing budgets. It’s not about compromises, deadlines, sales charts or Metacritic scores. It’s about making a personal</a:t>
            </a:r>
            <a:r>
              <a:rPr lang="en-US" baseline="0" dirty="0" smtClean="0">
                <a:latin typeface="Arial" pitchFamily="34" charset="0"/>
              </a:rPr>
              <a:t> </a:t>
            </a:r>
            <a:r>
              <a:rPr lang="en-US" dirty="0" smtClean="0">
                <a:latin typeface="Arial" pitchFamily="34" charset="0"/>
              </a:rPr>
              <a:t>piece of entertainment for the people closest to you.</a:t>
            </a:r>
          </a:p>
          <a:p>
            <a:pPr eaLnBrk="1" hangingPunct="1"/>
            <a:endParaRPr lang="en-US"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rPr>
              <a:t>I’ve been working as a programmer and a designer in the video game industry for over 10 years, but I’ve been making card and board games since I was a kid. Not surprisingly, when I had children of my own I made games to play with them. I want to share 15 of those games with you today.</a:t>
            </a:r>
          </a:p>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4DF74B0A-FEC4-494C-A511-600B1AD1901D}" type="slidenum">
              <a:rPr lang="en-US" smtClean="0"/>
              <a:pPr>
                <a:defRPr/>
              </a:pPr>
              <a:t>10</a:t>
            </a:fld>
            <a:endParaRPr lang="en-US" dirty="0" smtClean="0"/>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3: Alpha Zootauri - Goals</a:t>
            </a:r>
          </a:p>
          <a:p>
            <a:pPr eaLnBrk="1" hangingPunct="1"/>
            <a:r>
              <a:rPr lang="en-US" dirty="0" smtClean="0">
                <a:latin typeface="Arial" pitchFamily="34" charset="0"/>
              </a:rPr>
              <a:t/>
            </a:r>
            <a:br>
              <a:rPr lang="en-US" dirty="0" smtClean="0">
                <a:latin typeface="Arial" pitchFamily="34" charset="0"/>
              </a:rPr>
            </a:br>
            <a:r>
              <a:rPr lang="en-US" i="1" dirty="0" smtClean="0">
                <a:latin typeface="Arial" pitchFamily="34" charset="0"/>
              </a:rPr>
              <a:t>Fishin’</a:t>
            </a:r>
            <a:r>
              <a:rPr lang="en-US" dirty="0" smtClean="0">
                <a:latin typeface="Arial" pitchFamily="34" charset="0"/>
              </a:rPr>
              <a:t>  was stressful and a lot of late night work, so I wanted to do another cooperative “build”, like the </a:t>
            </a:r>
            <a:r>
              <a:rPr lang="en-US" i="1" dirty="0" smtClean="0">
                <a:latin typeface="Arial" pitchFamily="34" charset="0"/>
              </a:rPr>
              <a:t>Hidden Reindeer</a:t>
            </a:r>
            <a:r>
              <a:rPr lang="en-US" dirty="0" smtClean="0">
                <a:latin typeface="Arial" pitchFamily="34" charset="0"/>
              </a:rPr>
              <a:t> game. </a:t>
            </a:r>
          </a:p>
          <a:p>
            <a:pPr eaLnBrk="1" hangingPunct="1"/>
            <a:endParaRPr lang="en-US" dirty="0" smtClean="0">
              <a:latin typeface="Arial" pitchFamily="34" charset="0"/>
            </a:endParaRPr>
          </a:p>
          <a:p>
            <a:pPr eaLnBrk="1" hangingPunct="1"/>
            <a:r>
              <a:rPr lang="en-US" dirty="0" smtClean="0">
                <a:latin typeface="Arial" pitchFamily="34" charset="0"/>
              </a:rPr>
              <a:t>The kids had some flash cards, but they never used them (drills are not fun!) so I decided to make a game around them.</a:t>
            </a:r>
          </a:p>
          <a:p>
            <a:pPr eaLnBrk="1" hangingPunct="1"/>
            <a:endParaRPr lang="en-US" dirty="0" smtClean="0">
              <a:latin typeface="Arial" pitchFamily="34" charset="0"/>
            </a:endParaRPr>
          </a:p>
          <a:p>
            <a:pPr eaLnBrk="1" hangingPunct="1"/>
            <a:r>
              <a:rPr lang="en-US" dirty="0" smtClean="0">
                <a:latin typeface="Arial" pitchFamily="34" charset="0"/>
              </a:rPr>
              <a:t>I also thought that this would be a good chance to talk about spaceflight and travel to other planets (for my older son).</a:t>
            </a:r>
          </a:p>
          <a:p>
            <a:pPr eaLnBrk="1" hangingPunct="1"/>
            <a:endParaRPr 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2D5D8784-E6FD-4941-A7CA-77E7A2FF0FD5}" type="slidenum">
              <a:rPr lang="en-US" smtClean="0"/>
              <a:pPr>
                <a:defRPr/>
              </a:pPr>
              <a:t>11</a:t>
            </a:fld>
            <a:endParaRPr lang="en-US" dirty="0" smtClean="0"/>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3: Alpha Zootauri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Here’s the glitter glue and poster board galaxy. The idea was to travel to each planet along the hyperlines. When you arrived at a planet you would take the flash card from the deck with the matching animal. (A for Alligator, B for Bear, etc.) </a:t>
            </a:r>
          </a:p>
          <a:p>
            <a:pPr eaLnBrk="1" hangingPunct="1"/>
            <a:endParaRPr lang="en-US" dirty="0" smtClean="0">
              <a:latin typeface="Arial" pitchFamily="34" charset="0"/>
            </a:endParaRPr>
          </a:p>
          <a:p>
            <a:pPr eaLnBrk="1" hangingPunct="1"/>
            <a:r>
              <a:rPr lang="en-US" dirty="0" smtClean="0">
                <a:latin typeface="Arial" pitchFamily="34" charset="0"/>
              </a:rPr>
              <a:t>You couldn’t move your spaceship onto a planet with another spaceship, and you had to move each turn, so there was an interesting puzzle about trying to force the other player to move the wrong direction. The winner was the player with the biggest zoo when all the animals had been collected.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67842E5D-42D3-49FF-8270-162EB1813716}" type="slidenum">
              <a:rPr lang="en-US" smtClean="0"/>
              <a:pPr>
                <a:defRPr/>
              </a:pPr>
              <a:t>12</a:t>
            </a:fld>
            <a:endParaRPr lang="en-US" dirty="0" smtClean="0"/>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3: Alpha Zootauri - Take away </a:t>
            </a:r>
          </a:p>
          <a:p>
            <a:pPr eaLnBrk="1" hangingPunct="1"/>
            <a:r>
              <a:rPr lang="en-US" dirty="0" smtClean="0">
                <a:latin typeface="Arial" pitchFamily="34" charset="0"/>
              </a:rPr>
              <a:t>You can get high quality components by using toys and other objects found around the house. There is no need to build everything from scratch.</a:t>
            </a:r>
          </a:p>
          <a:p>
            <a:pPr eaLnBrk="1" hangingPunct="1"/>
            <a:endParaRPr lang="en-US" dirty="0" smtClean="0">
              <a:latin typeface="Arial" pitchFamily="34" charset="0"/>
            </a:endParaRPr>
          </a:p>
          <a:p>
            <a:pPr eaLnBrk="1" hangingPunct="1"/>
            <a:r>
              <a:rPr lang="en-US" dirty="0" smtClean="0">
                <a:latin typeface="Arial" pitchFamily="34" charset="0"/>
              </a:rPr>
              <a:t>This game was meant to teach the alphabet and spelling, but during the construction of the game my son was involved in many of the design decisions. We were able to discuss different rules and options and why some rules were better than others. It quite possible he was learning more about game design than he was about the alphabet, animals or space travel.</a:t>
            </a:r>
          </a:p>
          <a:p>
            <a:pPr eaLnBrk="1" hangingPunct="1"/>
            <a:endParaRPr 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40D85CA2-96D9-4996-AC64-006CA1260358}" type="slidenum">
              <a:rPr lang="en-US" smtClean="0"/>
              <a:pPr>
                <a:defRPr/>
              </a:pPr>
              <a:t>13</a:t>
            </a:fld>
            <a:endParaRPr lang="en-US" dirty="0" smtClean="0"/>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4: Roboball – Goals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I had a desk drawer filled with Z-Bot toys (miniature robots) that the kids liked to play with, so I decided to make a game where each player would have a robot army.</a:t>
            </a:r>
          </a:p>
          <a:p>
            <a:pPr eaLnBrk="1" hangingPunct="1"/>
            <a:endParaRPr lang="en-US" dirty="0" smtClean="0">
              <a:latin typeface="Arial" pitchFamily="34" charset="0"/>
            </a:endParaRPr>
          </a:p>
          <a:p>
            <a:pPr eaLnBrk="1" hangingPunct="1"/>
            <a:r>
              <a:rPr lang="en-US" dirty="0" smtClean="0">
                <a:latin typeface="Arial" pitchFamily="34" charset="0"/>
              </a:rPr>
              <a:t>At the time I was thinking about other classic kid’s games and realized that most kids don’t get to play marbles any more. I wanted to do a modern version of marbles. Of course, knocking over robots immediately came to mind.</a:t>
            </a:r>
          </a:p>
          <a:p>
            <a:pPr eaLnBrk="1" hangingPunct="1"/>
            <a:endParaRPr lang="en-US" dirty="0" smtClean="0">
              <a:latin typeface="Arial" pitchFamily="34" charset="0"/>
            </a:endParaRPr>
          </a:p>
          <a:p>
            <a:pPr eaLnBrk="1" hangingPunct="1"/>
            <a:r>
              <a:rPr lang="en-US" dirty="0" smtClean="0">
                <a:latin typeface="Arial" pitchFamily="34" charset="0"/>
              </a:rPr>
              <a:t>Dylan (my younger son) was still too young to get into strategy games, so this game would be about knocking stuff down. Any kid can relate to that!</a:t>
            </a: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43D75C6E-4205-49B1-A7F8-FDB89F06B1EA}" type="slidenum">
              <a:rPr lang="en-US" smtClean="0"/>
              <a:pPr>
                <a:defRPr/>
              </a:pPr>
              <a:t>14</a:t>
            </a:fld>
            <a:endParaRPr lang="en-US" dirty="0" smtClean="0"/>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4: Roboball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The game started out as a simple “bowl over as many robots as possible”, but that got old quick. Over a series of play sessions the chaotic elements were slowly phased out (I was tired of chasing marbles across the floor) in favor of game less like bowling and more like pool.</a:t>
            </a:r>
          </a:p>
          <a:p>
            <a:pPr eaLnBrk="1" hangingPunct="1"/>
            <a:endParaRPr lang="en-US"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43D75C6E-4205-49B1-A7F8-FDB89F06B1EA}" type="slidenum">
              <a:rPr lang="en-US" smtClean="0"/>
              <a:pPr>
                <a:defRPr/>
              </a:pPr>
              <a:t>15</a:t>
            </a:fld>
            <a:endParaRPr lang="en-US" dirty="0" smtClean="0"/>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4: Roboball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No one wanted the robots with small feet on their team because they fell over too easily, so I made a set of trading cards and gave each robot a name and a special power. The smaller the feet, the stronger the power. (I was “balancing the balance”.)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8C87EAF3-D330-47A9-909B-50F7711EFABA}" type="slidenum">
              <a:rPr lang="en-US" smtClean="0"/>
              <a:pPr>
                <a:defRPr/>
              </a:pPr>
              <a:t>16</a:t>
            </a:fld>
            <a:endParaRPr lang="en-US" dirty="0" smtClean="0"/>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4: Roboball - Take away </a:t>
            </a:r>
          </a:p>
          <a:p>
            <a:pPr eaLnBrk="1" hangingPunct="1"/>
            <a:endParaRPr lang="en-US" dirty="0" smtClean="0">
              <a:latin typeface="Arial" pitchFamily="34" charset="0"/>
            </a:endParaRPr>
          </a:p>
          <a:p>
            <a:pPr eaLnBrk="1" hangingPunct="1"/>
            <a:r>
              <a:rPr lang="en-US" dirty="0" smtClean="0">
                <a:latin typeface="Arial" pitchFamily="34" charset="0"/>
              </a:rPr>
              <a:t>Knocking stuff down is great, but setting stuff up is chore. Make sure you are spending more time playing than setting up. One trick is to make the set up part of the game play. For instance, in </a:t>
            </a:r>
            <a:r>
              <a:rPr lang="en-US" i="1" dirty="0" smtClean="0">
                <a:latin typeface="Arial" pitchFamily="34" charset="0"/>
              </a:rPr>
              <a:t>Roboball </a:t>
            </a:r>
            <a:r>
              <a:rPr lang="en-US" dirty="0" smtClean="0">
                <a:latin typeface="Arial" pitchFamily="34" charset="0"/>
              </a:rPr>
              <a:t>one robot can stand up a downed teammate if it touches it. </a:t>
            </a:r>
          </a:p>
          <a:p>
            <a:pPr eaLnBrk="1" hangingPunct="1"/>
            <a:endParaRPr lang="en-US" dirty="0" smtClean="0">
              <a:latin typeface="Arial" pitchFamily="34" charset="0"/>
            </a:endParaRPr>
          </a:p>
          <a:p>
            <a:pPr eaLnBrk="1" hangingPunct="1"/>
            <a:r>
              <a:rPr lang="en-US" dirty="0" smtClean="0">
                <a:latin typeface="Arial" pitchFamily="34" charset="0"/>
              </a:rPr>
              <a:t>Get the pieces first. It is much easier to make your design match the pieces than it is to find pieces to match your design. Try to make rules that are supported by the look of the pieces. For instance, a robot with wings “flies” (moves to any space on the board), a robot with claws can “carry” marbles.</a:t>
            </a:r>
          </a:p>
          <a:p>
            <a:pPr eaLnBrk="1" hangingPunct="1"/>
            <a:endParaRPr lang="en-US" dirty="0" smtClean="0">
              <a:latin typeface="Arial" pitchFamily="34" charset="0"/>
            </a:endParaRPr>
          </a:p>
          <a:p>
            <a:pPr eaLnBrk="1" hangingPunct="1"/>
            <a:r>
              <a:rPr lang="en-US" dirty="0" smtClean="0">
                <a:latin typeface="Arial" pitchFamily="34" charset="0"/>
              </a:rPr>
              <a:t>Robots that act like bowling pins don’t feel like robots. Make sure that the actions that the player takes evoke the feelings that you want them to have. Give your pieces names and a personality. Players will care about them much more and the pieces accumulate a history over the course of several games.</a:t>
            </a:r>
          </a:p>
          <a:p>
            <a:pPr eaLnBrk="1" hangingPunct="1"/>
            <a:endParaRPr lang="en-US"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66B46460-D240-44CA-B590-1554008B798E}" type="slidenum">
              <a:rPr lang="en-US" smtClean="0"/>
              <a:pPr>
                <a:defRPr/>
              </a:pPr>
              <a:t>17</a:t>
            </a:fld>
            <a:endParaRPr lang="en-US" dirty="0" smtClean="0"/>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5: Maze - Goals</a:t>
            </a:r>
          </a:p>
          <a:p>
            <a:pPr eaLnBrk="1" hangingPunct="1"/>
            <a:r>
              <a:rPr lang="en-US" dirty="0" smtClean="0">
                <a:latin typeface="Arial" pitchFamily="34" charset="0"/>
              </a:rPr>
              <a:t>It’s based on the board game </a:t>
            </a:r>
            <a:r>
              <a:rPr lang="en-US" i="1" dirty="0" smtClean="0">
                <a:latin typeface="Arial" pitchFamily="34" charset="0"/>
              </a:rPr>
              <a:t>Labyrinth</a:t>
            </a:r>
            <a:r>
              <a:rPr lang="en-US" dirty="0" smtClean="0">
                <a:latin typeface="Arial" pitchFamily="34" charset="0"/>
              </a:rPr>
              <a:t> , which has an amazing sliding board. But I didn’t like </a:t>
            </a:r>
            <a:r>
              <a:rPr lang="en-US" i="1" dirty="0" smtClean="0">
                <a:latin typeface="Arial" pitchFamily="34" charset="0"/>
              </a:rPr>
              <a:t>Labyrinth</a:t>
            </a:r>
            <a:r>
              <a:rPr lang="en-US" dirty="0" smtClean="0">
                <a:latin typeface="Arial" pitchFamily="34" charset="0"/>
              </a:rPr>
              <a:t>’s rules and wanted to make my own custom version.</a:t>
            </a:r>
          </a:p>
          <a:p>
            <a:pPr eaLnBrk="1" hangingPunct="1"/>
            <a:endParaRPr lang="en-US" dirty="0" smtClean="0">
              <a:latin typeface="Arial" pitchFamily="34" charset="0"/>
            </a:endParaRPr>
          </a:p>
          <a:p>
            <a:pPr eaLnBrk="1" hangingPunct="1"/>
            <a:r>
              <a:rPr lang="en-US" dirty="0" smtClean="0">
                <a:latin typeface="Arial" pitchFamily="34" charset="0"/>
              </a:rPr>
              <a:t>The </a:t>
            </a:r>
            <a:r>
              <a:rPr lang="en-US" i="1" dirty="0" smtClean="0">
                <a:latin typeface="Arial" pitchFamily="34" charset="0"/>
              </a:rPr>
              <a:t>Roboball</a:t>
            </a:r>
            <a:r>
              <a:rPr lang="en-US" dirty="0" smtClean="0">
                <a:latin typeface="Arial" pitchFamily="34" charset="0"/>
              </a:rPr>
              <a:t> characters were fun to design and I wanted to advance several of the design ideas. </a:t>
            </a:r>
            <a:r>
              <a:rPr lang="en-US" i="1" dirty="0" smtClean="0">
                <a:latin typeface="Arial" pitchFamily="34" charset="0"/>
              </a:rPr>
              <a:t>Maze</a:t>
            </a:r>
            <a:r>
              <a:rPr lang="en-US" dirty="0" smtClean="0">
                <a:latin typeface="Arial" pitchFamily="34" charset="0"/>
              </a:rPr>
              <a:t> would have memorable characters with special powers that would shape the way the game played out.</a:t>
            </a:r>
          </a:p>
          <a:p>
            <a:pPr eaLnBrk="1" hangingPunct="1"/>
            <a:endParaRPr lang="en-US" dirty="0" smtClean="0">
              <a:latin typeface="Arial" pitchFamily="34" charset="0"/>
            </a:endParaRPr>
          </a:p>
          <a:p>
            <a:pPr eaLnBrk="1" hangingPunct="1"/>
            <a:r>
              <a:rPr lang="en-US" dirty="0" smtClean="0">
                <a:latin typeface="Arial" pitchFamily="34" charset="0"/>
              </a:rPr>
              <a:t>My wife, Toby, was wondering why so many of my games were about fighting and destroying things. I tried to explain to her that conflict and competition are necessary parts of any game. She challenged me with the statement, “Well, if you really were a good game designer you could make a fun non-violent game.” Of course, after that I didn’t really have a choice.</a:t>
            </a:r>
          </a:p>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A29833CF-DFCF-4C6F-BBB0-72FA8B3EF343}" type="slidenum">
              <a:rPr lang="en-US" smtClean="0"/>
              <a:pPr>
                <a:defRPr/>
              </a:pPr>
              <a:t>18</a:t>
            </a:fld>
            <a:endParaRPr lang="en-US" dirty="0" smtClean="0"/>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5: Maze - Images</a:t>
            </a:r>
          </a:p>
          <a:p>
            <a:pPr eaLnBrk="1" hangingPunct="1"/>
            <a:r>
              <a:rPr lang="en-US" dirty="0" smtClean="0">
                <a:latin typeface="Arial" pitchFamily="34" charset="0"/>
              </a:rPr>
              <a:t>Early cardboard prototype</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This is the first version that made out of an old cardboard box and some magic markers. The tiles didn’t slide well and the game was basically unplayable.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059C41C-5059-4AF5-AD9D-7DCE57203286}" type="slidenum">
              <a:rPr lang="en-US" smtClean="0"/>
              <a:pPr>
                <a:defRPr/>
              </a:pPr>
              <a:t>19</a:t>
            </a:fld>
            <a:endParaRPr lang="en-US" dirty="0" smtClean="0"/>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5: Maze - Images</a:t>
            </a:r>
          </a:p>
          <a:p>
            <a:pPr eaLnBrk="1" hangingPunct="1"/>
            <a:r>
              <a:rPr lang="en-US" dirty="0" smtClean="0">
                <a:latin typeface="Arial" pitchFamily="34" charset="0"/>
              </a:rPr>
              <a:t>Wood version</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I borrowed my parents’ workshop when I was visiting for Christmas and cranked out a wooden version working late at night, right up until Christmas morning. There were no rules at this point; only a bunch of pieces. But after Christmas we played around with it and eventually came up with a solid game.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p>
            <a:pPr>
              <a:defRPr/>
            </a:pPr>
            <a:fld id="{8F22EC36-4BDE-479D-B70C-618B5E690842}" type="slidenum">
              <a:rPr lang="en-US" smtClean="0"/>
              <a:pPr>
                <a:defRPr/>
              </a:pPr>
              <a:t>2</a:t>
            </a:fld>
            <a:endParaRPr lang="en-US" dirty="0" smtClean="0"/>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The Games</a:t>
            </a:r>
          </a:p>
          <a:p>
            <a:pPr eaLnBrk="1" hangingPunct="1"/>
            <a:r>
              <a:rPr lang="en-US" dirty="0" smtClean="0">
                <a:latin typeface="Arial" pitchFamily="34" charset="0"/>
              </a:rPr>
              <a:t>These games were not intended to be sold. They had a very specific audience—my 2 sons.</a:t>
            </a:r>
          </a:p>
          <a:p>
            <a:pPr eaLnBrk="1" hangingPunct="1"/>
            <a:endParaRPr lang="en-US" dirty="0" smtClean="0">
              <a:latin typeface="Arial" pitchFamily="34" charset="0"/>
            </a:endParaRPr>
          </a:p>
          <a:p>
            <a:pPr eaLnBrk="1" hangingPunct="1"/>
            <a:r>
              <a:rPr lang="en-US" dirty="0" smtClean="0">
                <a:latin typeface="Arial" pitchFamily="34" charset="0"/>
              </a:rPr>
              <a:t>This is a major point. By deciding up front that you have no intention of marketing or selling your game then you instantly gain complete freedom as a designer. Suddenly you no longer have to worry about time, money, and team constraints.</a:t>
            </a:r>
          </a:p>
          <a:p>
            <a:pPr eaLnBrk="1" hangingPunct="1"/>
            <a:endParaRPr lang="en-US" dirty="0" smtClean="0">
              <a:latin typeface="Arial" pitchFamily="34" charset="0"/>
            </a:endParaRPr>
          </a:p>
          <a:p>
            <a:pPr eaLnBrk="1" hangingPunct="1"/>
            <a:r>
              <a:rPr lang="en-US" dirty="0" smtClean="0">
                <a:latin typeface="Arial" pitchFamily="34" charset="0"/>
              </a:rPr>
              <a:t>You don’t have to make compromises with business guys (it’s your bank account, so spend as much as want), production people (who cares if has too many pieces), or the marketing team (the game is its own advertisement).</a:t>
            </a:r>
          </a:p>
          <a:p>
            <a:pPr eaLnBrk="1" hangingPunct="1"/>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19A2EBCA-E129-4D3E-9170-E3C930A8629C}" type="slidenum">
              <a:rPr lang="en-US" smtClean="0"/>
              <a:pPr>
                <a:defRPr/>
              </a:pPr>
              <a:t>20</a:t>
            </a:fld>
            <a:endParaRPr lang="en-US" dirty="0" smtClean="0"/>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5: Maze - Images</a:t>
            </a:r>
          </a:p>
          <a:p>
            <a:pPr eaLnBrk="1" hangingPunct="1"/>
            <a:r>
              <a:rPr lang="en-US" dirty="0" smtClean="0">
                <a:latin typeface="Arial" pitchFamily="34" charset="0"/>
              </a:rPr>
              <a:t>Final version</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Here are the current board and pieces. It is made out of wood and tile and hand-painted miniatures. This is about 5 years worth of work and iteration. I still have some ideas about how to make it better so who knows what it will look like 5 years from now.</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E2593149-D7BC-4C5E-98FC-50CEF2DCF28F}" type="slidenum">
              <a:rPr lang="en-US" smtClean="0"/>
              <a:pPr>
                <a:defRPr/>
              </a:pPr>
              <a:t>21</a:t>
            </a:fld>
            <a:endParaRPr lang="en-US" dirty="0" smtClean="0"/>
          </a:p>
        </p:txBody>
      </p:sp>
      <p:sp>
        <p:nvSpPr>
          <p:cNvPr id="90115"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5: Maze - Images</a:t>
            </a:r>
          </a:p>
          <a:p>
            <a:pPr eaLnBrk="1" hangingPunct="1"/>
            <a:r>
              <a:rPr lang="en-US" dirty="0" smtClean="0">
                <a:latin typeface="Arial" pitchFamily="34" charset="0"/>
              </a:rPr>
              <a:t>Final version (detail)</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The goal of the game is to move your character around the sliding maze while trying to collect treasures and avoid the dragon. Each character has a unique ability. For I</a:t>
            </a:r>
          </a:p>
          <a:p>
            <a:pPr eaLnBrk="1" hangingPunct="1"/>
            <a:r>
              <a:rPr lang="en-US" dirty="0" smtClean="0">
                <a:latin typeface="Arial" pitchFamily="34" charset="0"/>
              </a:rPr>
              <a:t>instance, the Necromancer can summon demon dogs and the Sorceress can cast powerful spells.</a:t>
            </a:r>
          </a:p>
          <a:p>
            <a:pPr eaLnBrk="1" hangingPunct="1"/>
            <a:endParaRPr lang="en-US" dirty="0" smtClean="0">
              <a:latin typeface="Arial" pitchFamily="34" charset="0"/>
            </a:endParaRPr>
          </a:p>
          <a:p>
            <a:pPr eaLnBrk="1" hangingPunct="1"/>
            <a:r>
              <a:rPr lang="en-US" dirty="0" smtClean="0">
                <a:latin typeface="Arial" pitchFamily="34" charset="0"/>
              </a:rPr>
              <a:t>There are no battles in </a:t>
            </a:r>
            <a:r>
              <a:rPr lang="en-US" i="1" dirty="0" smtClean="0">
                <a:latin typeface="Arial" pitchFamily="34" charset="0"/>
              </a:rPr>
              <a:t>Maze</a:t>
            </a:r>
            <a:r>
              <a:rPr lang="en-US" dirty="0" smtClean="0">
                <a:latin typeface="Arial" pitchFamily="34" charset="0"/>
              </a:rPr>
              <a:t>. Characters don’t have hit points and there no attack and defense stats. It is purely a race for treasure.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57A0AB33-92E7-4EBB-AACC-645F95C64109}" type="slidenum">
              <a:rPr lang="en-US" smtClean="0"/>
              <a:pPr>
                <a:defRPr/>
              </a:pPr>
              <a:t>22</a:t>
            </a:fld>
            <a:endParaRPr lang="en-US" dirty="0" smtClean="0"/>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5: Maze - Take away </a:t>
            </a:r>
          </a:p>
          <a:p>
            <a:pPr eaLnBrk="1" hangingPunct="1"/>
            <a:r>
              <a:rPr lang="en-US" dirty="0" smtClean="0">
                <a:latin typeface="Arial" pitchFamily="34" charset="0"/>
              </a:rPr>
              <a:t>Your game doesn’t need to be finished…ever. If you are not under any pressure to ship then there is no reason to say you are done. It takes time and iteration to hone a game. Each time people play your games you will find at least one more thing that you would like to change. Does it take too long? Can a confusing rule be simplified? Are the icons on the cards legible? Don’t be rushed. Fix them at your convenience and play again.</a:t>
            </a:r>
          </a:p>
          <a:p>
            <a:pPr eaLnBrk="1" hangingPunct="1"/>
            <a:endParaRPr lang="en-US" dirty="0" smtClean="0">
              <a:latin typeface="Arial" pitchFamily="34" charset="0"/>
            </a:endParaRPr>
          </a:p>
          <a:p>
            <a:pPr eaLnBrk="1" hangingPunct="1"/>
            <a:r>
              <a:rPr lang="en-US" dirty="0" smtClean="0">
                <a:latin typeface="Arial" pitchFamily="34" charset="0"/>
              </a:rPr>
              <a:t>The basic rules of the game are very simple, and no updates have been made to them in a long time. But the characters are constantly being reworked and new ones added. It’s wonderful to work with other designers and brainstorm new characters and powers. For instance, I recently found a cool Reptile Man figure in my closet and immediately started making his </a:t>
            </a:r>
            <a:r>
              <a:rPr lang="en-US" i="1" dirty="0" smtClean="0">
                <a:latin typeface="Arial" pitchFamily="34" charset="0"/>
              </a:rPr>
              <a:t>Maze</a:t>
            </a:r>
            <a:r>
              <a:rPr lang="en-US" dirty="0" smtClean="0">
                <a:latin typeface="Arial" pitchFamily="34" charset="0"/>
              </a:rPr>
              <a:t> powers. </a:t>
            </a:r>
          </a:p>
          <a:p>
            <a:pPr eaLnBrk="1" hangingPunct="1"/>
            <a:endParaRPr lang="en-US" dirty="0" smtClean="0">
              <a:latin typeface="Arial" pitchFamily="34" charset="0"/>
            </a:endParaRPr>
          </a:p>
          <a:p>
            <a:pPr eaLnBrk="1" hangingPunct="1"/>
            <a:r>
              <a:rPr lang="en-US" dirty="0" smtClean="0">
                <a:latin typeface="Arial" pitchFamily="34" charset="0"/>
              </a:rPr>
              <a:t>One of the reasons for the longevity of this game is that each character is a modular rule component. The characters (and their rules) can be inserted into the game in any combination and the game will play out differently depending on the combination. As the designer, you often have to pick the one “right” rule out of many worthy options. But with a modular design you can add rules in chunks then let the players pick the ones they like best. For instance, I was frustrated that some players took too long to make their moves, so I made a new character called the Witch. Her special power was that she had a 30-second sand timer. When it ran out of sand it signaled the end of an opponent’s turn. I always pick the Witch when I play against a slow thinking player.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75A745A2-E9E8-4EBC-9F6A-DEF1F652A697}" type="slidenum">
              <a:rPr lang="en-US" smtClean="0"/>
              <a:pPr>
                <a:defRPr/>
              </a:pPr>
              <a:t>23</a:t>
            </a:fld>
            <a:endParaRPr lang="en-US" dirty="0" smtClean="0"/>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6: Junkyard Bots - Goals</a:t>
            </a:r>
          </a:p>
          <a:p>
            <a:pPr eaLnBrk="1" hangingPunct="1"/>
            <a:r>
              <a:rPr lang="en-US" dirty="0" smtClean="0">
                <a:latin typeface="Arial" pitchFamily="34" charset="0"/>
              </a:rPr>
              <a:t>After </a:t>
            </a:r>
            <a:r>
              <a:rPr lang="en-US" i="1" dirty="0" smtClean="0">
                <a:latin typeface="Arial" pitchFamily="34" charset="0"/>
              </a:rPr>
              <a:t>Maze</a:t>
            </a:r>
            <a:r>
              <a:rPr lang="en-US" dirty="0" smtClean="0">
                <a:latin typeface="Arial" pitchFamily="34" charset="0"/>
              </a:rPr>
              <a:t>, I did not want to build another elaborate board with realistic pieces. I thought a dice game would be simple. I gave myself the constraint that I could only use dice. There would be no board or cards.</a:t>
            </a:r>
          </a:p>
          <a:p>
            <a:pPr eaLnBrk="1" hangingPunct="1"/>
            <a:endParaRPr lang="en-US" dirty="0" smtClean="0">
              <a:latin typeface="Arial" pitchFamily="34" charset="0"/>
            </a:endParaRPr>
          </a:p>
          <a:p>
            <a:pPr eaLnBrk="1" hangingPunct="1"/>
            <a:r>
              <a:rPr lang="en-US" dirty="0" smtClean="0">
                <a:latin typeface="Arial" pitchFamily="34" charset="0"/>
              </a:rPr>
              <a:t>I wanted to explore the idea of modular character design and break it down even more. What if instead of modular characters, like the pieces in </a:t>
            </a:r>
            <a:r>
              <a:rPr lang="en-US" i="1" dirty="0" smtClean="0">
                <a:latin typeface="Arial" pitchFamily="34" charset="0"/>
              </a:rPr>
              <a:t>Maze</a:t>
            </a:r>
            <a:r>
              <a:rPr lang="en-US" dirty="0" smtClean="0">
                <a:latin typeface="Arial" pitchFamily="34" charset="0"/>
              </a:rPr>
              <a:t>, there would be modular pieces that the player assembled together. Essentially, the players are building their own personal characters out of small parts. Robots were a natural fit for this idea.</a:t>
            </a:r>
          </a:p>
          <a:p>
            <a:pPr eaLnBrk="1" hangingPunct="1"/>
            <a:endParaRPr lang="en-US" dirty="0" smtClean="0">
              <a:latin typeface="Arial" pitchFamily="34" charset="0"/>
            </a:endParaRPr>
          </a:p>
          <a:p>
            <a:pPr eaLnBrk="1" hangingPunct="1"/>
            <a:r>
              <a:rPr lang="en-US" dirty="0" smtClean="0">
                <a:latin typeface="Arial" pitchFamily="34" charset="0"/>
              </a:rPr>
              <a:t>The kids were now old enough that we could gather around a table and play games together. But 4-player games can drag on for a long time if the players are taking too long to take their turns. I knew that this game needed to have turns that lasted under 1 minute each and that when it wasn’t your turn you still had something to do.</a:t>
            </a:r>
          </a:p>
          <a:p>
            <a:pPr eaLnBrk="1" hangingPunct="1"/>
            <a:endParaRPr lang="en-US" dirty="0" smtClean="0">
              <a:latin typeface="Arial" pitchFamily="34" charset="0"/>
            </a:endParaRPr>
          </a:p>
          <a:p>
            <a:pPr eaLnBrk="1" hangingPunct="1"/>
            <a:r>
              <a:rPr lang="en-US" dirty="0" smtClean="0">
                <a:latin typeface="Arial" pitchFamily="34" charset="0"/>
              </a:rPr>
              <a:t>I was happy with </a:t>
            </a:r>
            <a:r>
              <a:rPr lang="en-US" i="1" dirty="0" smtClean="0">
                <a:latin typeface="Arial" pitchFamily="34" charset="0"/>
              </a:rPr>
              <a:t>Maze</a:t>
            </a:r>
            <a:r>
              <a:rPr lang="en-US" dirty="0" smtClean="0">
                <a:latin typeface="Arial" pitchFamily="34" charset="0"/>
              </a:rPr>
              <a:t>’s combat-free approach, but I a game featuring customized robots has to have missiles and explosions, too. I decided to put the decision about whether to fight or not into the players’ hands. You could build a death machine or a fast collector, depending on your play style.</a:t>
            </a:r>
          </a:p>
          <a:p>
            <a:pPr eaLnBrk="1" hangingPunct="1"/>
            <a:endParaRPr 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96EC067A-066B-4234-BEE2-1AB622D4F20A}" type="slidenum">
              <a:rPr lang="en-US" smtClean="0"/>
              <a:pPr>
                <a:defRPr/>
              </a:pPr>
              <a:t>24</a:t>
            </a:fld>
            <a:endParaRPr lang="en-US" dirty="0" smtClean="0"/>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6: Junkyard Bots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The dice are placed in a “junkyard” in the middle of the table so that the players can’t see what the parts. Each turn they can either look at part (using the robot’s eyes), pick up and equip a part that they have previously looked at (using the robot’s claws) or attack (if they have a bomb). If a robot has a mouth then it can eat energy cubes. A “battle” victory goes to the last robot standing. A “peaceful” victory goes to the robot who eats enough energy to teleport off the planet to an orbiting space cruiser.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96EC067A-066B-4234-BEE2-1AB622D4F20A}" type="slidenum">
              <a:rPr lang="en-US" smtClean="0"/>
              <a:pPr>
                <a:defRPr/>
              </a:pPr>
              <a:t>25</a:t>
            </a:fld>
            <a:endParaRPr lang="en-US" dirty="0" smtClean="0"/>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6: Junkyard Bots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There is no right or wrong way to build a robot. Players have complete freedom to change the look as desired. As far as the actual game is concerned, there is no real reason to even make a robot out of your dice. But it’s hard to resist.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824E83BB-CEDC-4CD0-BB48-2DF41E8A2977}" type="slidenum">
              <a:rPr lang="en-US" smtClean="0"/>
              <a:pPr>
                <a:defRPr/>
              </a:pPr>
              <a:t>26</a:t>
            </a:fld>
            <a:endParaRPr lang="en-US" dirty="0" smtClean="0"/>
          </a:p>
        </p:txBody>
      </p:sp>
      <p:sp>
        <p:nvSpPr>
          <p:cNvPr id="98307" name="Rectangle 2"/>
          <p:cNvSpPr>
            <a:spLocks noGrp="1" noRot="1" noChangeAspect="1" noChangeArrowheads="1" noTextEdit="1"/>
          </p:cNvSpPr>
          <p:nvPr>
            <p:ph type="sldImg"/>
          </p:nvPr>
        </p:nvSpPr>
        <p:spPr>
          <a:xfrm>
            <a:off x="381000" y="685800"/>
            <a:ext cx="6096000" cy="3429000"/>
          </a:xfrm>
          <a:ln/>
        </p:spPr>
      </p:sp>
      <p:sp>
        <p:nvSpPr>
          <p:cNvPr id="983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6: Junkyard Bots - Take away </a:t>
            </a:r>
          </a:p>
          <a:p>
            <a:pPr eaLnBrk="1" hangingPunct="1"/>
            <a:r>
              <a:rPr lang="en-US" dirty="0" smtClean="0">
                <a:latin typeface="Arial" pitchFamily="34" charset="0"/>
              </a:rPr>
              <a:t>When you work on a game a lot of design effort is spent on determining the optimal turn sequence for the active player. But what about the non-active players? Think about them, too. Texture and weight are key! We are spend so much of our lives touching cold hard surfaces like plastic and glass. Use warm, inviting materials like wood and thick textured papers. Video games will always have better sound and graphics than your board game, but they can’t simulate the sensation of touch. Compel the player to touch your game.</a:t>
            </a:r>
          </a:p>
          <a:p>
            <a:pPr eaLnBrk="1" hangingPunct="1"/>
            <a:endParaRPr lang="en-US" dirty="0" smtClean="0">
              <a:latin typeface="Arial" pitchFamily="34" charset="0"/>
            </a:endParaRPr>
          </a:p>
          <a:p>
            <a:pPr eaLnBrk="1" hangingPunct="1"/>
            <a:r>
              <a:rPr lang="en-US" dirty="0" smtClean="0">
                <a:latin typeface="Arial" pitchFamily="34" charset="0"/>
              </a:rPr>
              <a:t>Why have just one victory condition? For </a:t>
            </a:r>
            <a:r>
              <a:rPr lang="en-US" i="1" dirty="0" smtClean="0">
                <a:latin typeface="Arial" pitchFamily="34" charset="0"/>
              </a:rPr>
              <a:t>Junkyard Bots </a:t>
            </a:r>
            <a:r>
              <a:rPr lang="en-US" dirty="0" smtClean="0">
                <a:latin typeface="Arial" pitchFamily="34" charset="0"/>
              </a:rPr>
              <a:t>I had two goals; there was a violent and a non-violent way to win. As you are working on your board game think about the types of players that are in your play group and their personalities. Would your game be more interesting to them if it had multiple routes to victory?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15364CFA-E4A5-4575-8D71-877672D07831}" type="slidenum">
              <a:rPr lang="en-US" smtClean="0"/>
              <a:pPr>
                <a:defRPr/>
              </a:pPr>
              <a:t>27</a:t>
            </a:fld>
            <a:endParaRPr lang="en-US" dirty="0" smtClean="0"/>
          </a:p>
        </p:txBody>
      </p:sp>
      <p:sp>
        <p:nvSpPr>
          <p:cNvPr id="99331" name="Rectangle 2"/>
          <p:cNvSpPr>
            <a:spLocks noGrp="1" noRot="1" noChangeAspect="1" noChangeArrowheads="1" noTextEdit="1"/>
          </p:cNvSpPr>
          <p:nvPr>
            <p:ph type="sldImg"/>
          </p:nvPr>
        </p:nvSpPr>
        <p:spPr>
          <a:xfrm>
            <a:off x="381000" y="685800"/>
            <a:ext cx="6096000" cy="3429000"/>
          </a:xfrm>
          <a:ln/>
        </p:spPr>
      </p:sp>
      <p:sp>
        <p:nvSpPr>
          <p:cNvPr id="9933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7: Kongzilla - Goals</a:t>
            </a:r>
          </a:p>
          <a:p>
            <a:pPr eaLnBrk="1" hangingPunct="1"/>
            <a:r>
              <a:rPr lang="en-US" dirty="0" smtClean="0">
                <a:latin typeface="Arial" pitchFamily="34" charset="0"/>
              </a:rPr>
              <a:t>I saw the Kongzilla statue in the comic book store and I knew I had to make a game with him as the star. He cost around $100 so I promised myself I couldn’t buy it unless I had the game design all worked out first.</a:t>
            </a:r>
          </a:p>
          <a:p>
            <a:pPr eaLnBrk="1" hangingPunct="1"/>
            <a:endParaRPr lang="en-US" dirty="0" smtClean="0">
              <a:latin typeface="Arial" pitchFamily="34" charset="0"/>
            </a:endParaRPr>
          </a:p>
          <a:p>
            <a:pPr eaLnBrk="1" hangingPunct="1"/>
            <a:r>
              <a:rPr lang="en-US" dirty="0" smtClean="0">
                <a:latin typeface="Arial" pitchFamily="34" charset="0"/>
              </a:rPr>
              <a:t>It takes an army to bring down Kongzilla. Each side has a unique goal and completely different set of rules. In many ways the players are not even playing the same game.</a:t>
            </a:r>
          </a:p>
          <a:p>
            <a:pPr eaLnBrk="1" hangingPunct="1"/>
            <a:endParaRPr lang="en-US" dirty="0" smtClean="0">
              <a:latin typeface="Arial" pitchFamily="34" charset="0"/>
            </a:endParaRPr>
          </a:p>
          <a:p>
            <a:pPr eaLnBrk="1" hangingPunct="1"/>
            <a:r>
              <a:rPr lang="en-US" dirty="0" smtClean="0">
                <a:latin typeface="Arial" pitchFamily="34" charset="0"/>
              </a:rPr>
              <a:t>I had been looking for an excuse to make a game with lasers, and this project was a natural fit.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03EA96F2-A428-424C-A285-5770122626D9}" type="slidenum">
              <a:rPr lang="en-US" smtClean="0"/>
              <a:pPr>
                <a:defRPr/>
              </a:pPr>
              <a:t>28</a:t>
            </a:fld>
            <a:endParaRPr lang="en-US" dirty="0" smtClean="0"/>
          </a:p>
        </p:txBody>
      </p:sp>
      <p:sp>
        <p:nvSpPr>
          <p:cNvPr id="101379" name="Rectangle 2"/>
          <p:cNvSpPr>
            <a:spLocks noGrp="1" noRot="1" noChangeAspect="1" noChangeArrowheads="1" noTextEdit="1"/>
          </p:cNvSpPr>
          <p:nvPr>
            <p:ph type="sldImg"/>
          </p:nvPr>
        </p:nvSpPr>
        <p:spPr>
          <a:xfrm>
            <a:off x="381000" y="685800"/>
            <a:ext cx="6096000" cy="3429000"/>
          </a:xfrm>
          <a:ln/>
        </p:spPr>
      </p:sp>
      <p:sp>
        <p:nvSpPr>
          <p:cNvPr id="10138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7: Kongzilla - Images</a:t>
            </a:r>
          </a:p>
          <a:p>
            <a:pPr eaLnBrk="1" hangingPunct="1"/>
            <a:endParaRPr lang="en-US"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rPr>
              <a:t>One player controls Kongzilla and attempts to knock down three buildings. The other player controls the army and tries to bounce lasers off of mirrors and into Kongzilla’s head. Three hits and he is out! (Shoot the laser into his mouth for an instant victory!) It’s kind of like playing pool.</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There is no board. You can play the game anywhere.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7AA52441-6E42-4E72-9B85-9B868FA23345}" type="slidenum">
              <a:rPr lang="en-US" smtClean="0"/>
              <a:pPr>
                <a:defRPr/>
              </a:pPr>
              <a:t>29</a:t>
            </a:fld>
            <a:endParaRPr lang="en-US" dirty="0" smtClean="0"/>
          </a:p>
        </p:txBody>
      </p:sp>
      <p:sp>
        <p:nvSpPr>
          <p:cNvPr id="102403" name="Rectangle 2"/>
          <p:cNvSpPr>
            <a:spLocks noGrp="1" noRot="1" noChangeAspect="1" noChangeArrowheads="1" noTextEdit="1"/>
          </p:cNvSpPr>
          <p:nvPr>
            <p:ph type="sldImg"/>
          </p:nvPr>
        </p:nvSpPr>
        <p:spPr>
          <a:xfrm>
            <a:off x="381000" y="685800"/>
            <a:ext cx="6096000" cy="3429000"/>
          </a:xfrm>
          <a:ln/>
        </p:spPr>
      </p:sp>
      <p:sp>
        <p:nvSpPr>
          <p:cNvPr id="10240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7: Kongzilla - Take away </a:t>
            </a:r>
          </a:p>
          <a:p>
            <a:pPr eaLnBrk="1" hangingPunct="1"/>
            <a:r>
              <a:rPr lang="en-US" i="1" dirty="0" smtClean="0">
                <a:latin typeface="Arial" pitchFamily="34" charset="0"/>
              </a:rPr>
              <a:t>Kongzilla</a:t>
            </a:r>
            <a:r>
              <a:rPr lang="en-US" dirty="0" smtClean="0">
                <a:latin typeface="Arial" pitchFamily="34" charset="0"/>
              </a:rPr>
              <a:t> is an impressive game to look at, but it is too wieldy to play regularly. You have to clear off a large space on the floor, set up the buildings, find batteries for the lasers, etc. It is a bad choice for a party game because it dominates a large area and is somewhat fragile.</a:t>
            </a:r>
            <a:endParaRPr lang="en-US" i="1"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I have played far too many number-heavy battle games. (If you are an avid board gamer you probably have a closet full of them.)  In </a:t>
            </a:r>
            <a:r>
              <a:rPr lang="en-US" i="1" dirty="0" smtClean="0">
                <a:latin typeface="Arial" pitchFamily="34" charset="0"/>
              </a:rPr>
              <a:t>Kongzilla</a:t>
            </a:r>
            <a:r>
              <a:rPr lang="en-US" dirty="0" smtClean="0">
                <a:latin typeface="Arial" pitchFamily="34" charset="0"/>
              </a:rPr>
              <a:t>, I managed to remove all the charts, odds tables, and movement/attack/defense stats that are typically associated with this type of game. Every time you make your players refer to a chart or do calculations then they are taken out of the game. Keep your players in the game at all times!</a:t>
            </a: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The Games</a:t>
            </a:r>
          </a:p>
          <a:p>
            <a:pPr eaLnBrk="1" hangingPunct="1"/>
            <a:r>
              <a:rPr lang="en-US" dirty="0" smtClean="0">
                <a:latin typeface="Arial" pitchFamily="34" charset="0"/>
              </a:rPr>
              <a:t>I only have about 3 minutes to talk about each individual game, so I don’t have time to get into specific rules, details and mechanics.</a:t>
            </a:r>
          </a:p>
          <a:p>
            <a:pPr eaLnBrk="1" hangingPunct="1"/>
            <a:r>
              <a:rPr lang="en-US" dirty="0" smtClean="0">
                <a:latin typeface="Arial" pitchFamily="34" charset="0"/>
              </a:rPr>
              <a:t>Rather, the focus is on the flow of the games over time and how my design knowledge grew as my children grew.</a:t>
            </a:r>
          </a:p>
          <a:p>
            <a:pPr eaLnBrk="1" hangingPunct="1"/>
            <a:endParaRPr lang="en-US" dirty="0" smtClean="0">
              <a:latin typeface="Arial" pitchFamily="34" charset="0"/>
            </a:endParaRPr>
          </a:p>
          <a:p>
            <a:pPr eaLnBrk="1" hangingPunct="1"/>
            <a:r>
              <a:rPr lang="en-US" dirty="0" smtClean="0">
                <a:latin typeface="Arial" pitchFamily="34" charset="0"/>
              </a:rPr>
              <a:t>Along the way I’ll talk about the various design goals, constraints, and challenges and how those changed as my kids (and I) matured. </a:t>
            </a:r>
          </a:p>
          <a:p>
            <a:pPr eaLnBrk="1" hangingPunct="1"/>
            <a:endParaRPr lang="en-US" dirty="0" smtClean="0">
              <a:latin typeface="Arial" pitchFamily="34" charset="0"/>
            </a:endParaRPr>
          </a:p>
          <a:p>
            <a:pPr eaLnBrk="1" hangingPunct="1"/>
            <a:r>
              <a:rPr lang="en-US" dirty="0" smtClean="0">
                <a:latin typeface="Arial" pitchFamily="34" charset="0"/>
              </a:rPr>
              <a:t>But one goal was constant: Make a game that my children will want to play.</a:t>
            </a:r>
          </a:p>
          <a:p>
            <a:pPr eaLnBrk="1" hangingPunct="1"/>
            <a:r>
              <a:rPr lang="en-US" dirty="0" smtClean="0">
                <a:latin typeface="Arial" pitchFamily="34" charset="0"/>
              </a:rPr>
              <a:t>This is trickier than it seems. Kids love to play games, but the games I made were competing with an house full of toys, video games, DVDs.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2A939F0-A557-47C8-BBD5-582448DEA96D}" type="slidenum">
              <a:rPr lang="en-US" smtClean="0"/>
              <a:pPr>
                <a:defRPr/>
              </a:pPr>
              <a:t>30</a:t>
            </a:fld>
            <a:endParaRPr lang="en-US" dirty="0" smtClean="0"/>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8: Monster Hunter - Goals</a:t>
            </a:r>
          </a:p>
          <a:p>
            <a:pPr eaLnBrk="1" hangingPunct="1"/>
            <a:r>
              <a:rPr lang="en-US" dirty="0" smtClean="0">
                <a:latin typeface="Arial" pitchFamily="34" charset="0"/>
              </a:rPr>
              <a:t>Toby didn’t think it was a good idea to have the kids play (or even watch me play) </a:t>
            </a:r>
            <a:r>
              <a:rPr lang="en-US" i="1" dirty="0" smtClean="0">
                <a:latin typeface="Arial" pitchFamily="34" charset="0"/>
              </a:rPr>
              <a:t>Diablo II</a:t>
            </a:r>
            <a:r>
              <a:rPr lang="en-US" dirty="0" smtClean="0">
                <a:latin typeface="Arial" pitchFamily="34" charset="0"/>
              </a:rPr>
              <a:t>. This game was my attempt at converting </a:t>
            </a:r>
            <a:r>
              <a:rPr lang="en-US" i="1" dirty="0" smtClean="0">
                <a:latin typeface="Arial" pitchFamily="34" charset="0"/>
              </a:rPr>
              <a:t>Diablo II</a:t>
            </a:r>
            <a:r>
              <a:rPr lang="en-US" dirty="0" smtClean="0">
                <a:latin typeface="Arial" pitchFamily="34" charset="0"/>
              </a:rPr>
              <a:t> into a card game so that the kids could play it with me.</a:t>
            </a:r>
            <a:r>
              <a:rPr lang="en-US" baseline="0" dirty="0" smtClean="0">
                <a:latin typeface="Arial" pitchFamily="34" charset="0"/>
              </a:rPr>
              <a:t> (It wasn’t based on the video game </a:t>
            </a:r>
            <a:r>
              <a:rPr lang="en-US" i="1" baseline="0" dirty="0" smtClean="0">
                <a:latin typeface="Arial" pitchFamily="34" charset="0"/>
              </a:rPr>
              <a:t>Monster Hunter</a:t>
            </a:r>
            <a:r>
              <a:rPr lang="en-US" i="0" baseline="0" dirty="0" smtClean="0">
                <a:latin typeface="Arial" pitchFamily="34" charset="0"/>
              </a:rPr>
              <a:t>, which didn’t come out until 2004.)</a:t>
            </a:r>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I used to play a lot of RPGs when I was younger and wanted to relive some of those moments. I wanted the players to act in character. But I didn’t want a game master running everything. The deck of cards would act like the GM, doling out monsters, treasures and encounters.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413E5951-DFF2-471A-9F9F-FE8E5AF3A33F}" type="slidenum">
              <a:rPr lang="en-US" smtClean="0"/>
              <a:pPr>
                <a:defRPr/>
              </a:pPr>
              <a:t>31</a:t>
            </a:fld>
            <a:endParaRPr lang="en-US" dirty="0" smtClean="0"/>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8: Monster Hunter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The first step was to make the cards. I spent about an hour sketching as fast as I could to get a collection of 100 monsters, weapons and characters. The basic concepts were all fleshed out at this stage.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37FE350C-8503-4A4C-A167-B391886FB40F}" type="slidenum">
              <a:rPr lang="en-US" smtClean="0"/>
              <a:pPr>
                <a:defRPr/>
              </a:pPr>
              <a:t>32</a:t>
            </a:fld>
            <a:endParaRPr lang="en-US" dirty="0" smtClean="0"/>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8: Monster Hunter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When I was comfortable with the game I made the final templates and decorated them with illustrations from the </a:t>
            </a:r>
            <a:r>
              <a:rPr lang="en-US" i="1" dirty="0" smtClean="0">
                <a:latin typeface="Arial" pitchFamily="34" charset="0"/>
              </a:rPr>
              <a:t>D&amp;D Monster Manual</a:t>
            </a:r>
            <a:r>
              <a:rPr lang="en-US" dirty="0" smtClean="0">
                <a:latin typeface="Arial" pitchFamily="34" charset="0"/>
              </a:rPr>
              <a:t>. (Another advantage of not trying to commercial your game is that you don’t need to fear copyright lawyers.)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C3F3F8C2-E341-48DE-BB2F-A255DF754C61}" type="slidenum">
              <a:rPr lang="en-US" smtClean="0"/>
              <a:pPr>
                <a:defRPr/>
              </a:pPr>
              <a:t>33</a:t>
            </a:fld>
            <a:endParaRPr lang="en-US" dirty="0" smtClean="0"/>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8: Monster Hunter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The final game feels a lot like </a:t>
            </a:r>
            <a:r>
              <a:rPr lang="en-US" i="1" dirty="0" smtClean="0">
                <a:latin typeface="Arial" pitchFamily="34" charset="0"/>
              </a:rPr>
              <a:t>Diablo</a:t>
            </a:r>
            <a:r>
              <a:rPr lang="en-US" dirty="0" smtClean="0">
                <a:latin typeface="Arial" pitchFamily="34" charset="0"/>
              </a:rPr>
              <a:t> (or any other fantasy RPG) but plays out in 3 hours instead of several weeks. Players start out by fighting rats and the winner is the first to kill the dragon. Like </a:t>
            </a:r>
            <a:r>
              <a:rPr lang="en-US" i="1" dirty="0" smtClean="0">
                <a:latin typeface="Arial" pitchFamily="34" charset="0"/>
              </a:rPr>
              <a:t>Maze</a:t>
            </a:r>
            <a:r>
              <a:rPr lang="en-US" dirty="0" smtClean="0">
                <a:latin typeface="Arial" pitchFamily="34" charset="0"/>
              </a:rPr>
              <a:t>, there is no player vs. player combat. Players are free to cooperate or go solo, depending on their personality.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917F987C-62D3-43F3-8A6D-DDACF88C4A64}" type="slidenum">
              <a:rPr lang="en-US" smtClean="0"/>
              <a:pPr>
                <a:defRPr/>
              </a:pPr>
              <a:t>34</a:t>
            </a:fld>
            <a:endParaRPr lang="en-US" dirty="0" smtClean="0"/>
          </a:p>
        </p:txBody>
      </p:sp>
      <p:sp>
        <p:nvSpPr>
          <p:cNvPr id="107523" name="Rectangle 2"/>
          <p:cNvSpPr>
            <a:spLocks noGrp="1" noRot="1" noChangeAspect="1" noChangeArrowheads="1" noTextEdit="1"/>
          </p:cNvSpPr>
          <p:nvPr>
            <p:ph type="sldImg"/>
          </p:nvPr>
        </p:nvSpPr>
        <p:spPr>
          <a:xfrm>
            <a:off x="381000" y="685800"/>
            <a:ext cx="6096000" cy="3429000"/>
          </a:xfrm>
          <a:ln/>
        </p:spPr>
      </p:sp>
      <p:sp>
        <p:nvSpPr>
          <p:cNvPr id="10752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8: Monster Hunter - Take away </a:t>
            </a:r>
          </a:p>
          <a:p>
            <a:pPr eaLnBrk="1" hangingPunct="1"/>
            <a:r>
              <a:rPr lang="en-US" dirty="0" smtClean="0">
                <a:latin typeface="Arial" pitchFamily="34" charset="0"/>
              </a:rPr>
              <a:t>There are hundreds of cards in </a:t>
            </a:r>
            <a:r>
              <a:rPr lang="en-US" i="1" dirty="0" smtClean="0">
                <a:latin typeface="Arial" pitchFamily="34" charset="0"/>
              </a:rPr>
              <a:t>Monster Hunter</a:t>
            </a:r>
            <a:r>
              <a:rPr lang="en-US" dirty="0" smtClean="0">
                <a:latin typeface="Arial" pitchFamily="34" charset="0"/>
              </a:rPr>
              <a:t>, and the game lasts three or more hours. There are five hero types each with their own set of 6 unique powers. This game would have been impossible to balance without Excel and a lot of time spent calculating probabilities</a:t>
            </a:r>
            <a:r>
              <a:rPr lang="en-US" baseline="0" dirty="0" smtClean="0">
                <a:latin typeface="Arial" pitchFamily="34" charset="0"/>
              </a:rPr>
              <a:t> and studying</a:t>
            </a:r>
            <a:r>
              <a:rPr lang="en-US" dirty="0" smtClean="0">
                <a:latin typeface="Arial" pitchFamily="34" charset="0"/>
              </a:rPr>
              <a:t> graphs. </a:t>
            </a:r>
          </a:p>
          <a:p>
            <a:pPr eaLnBrk="1" hangingPunct="1"/>
            <a:endParaRPr lang="en-US" dirty="0" smtClean="0">
              <a:latin typeface="Arial" pitchFamily="34" charset="0"/>
            </a:endParaRPr>
          </a:p>
          <a:p>
            <a:pPr eaLnBrk="1" hangingPunct="1"/>
            <a:r>
              <a:rPr lang="en-US" dirty="0" smtClean="0">
                <a:latin typeface="Arial" pitchFamily="34" charset="0"/>
              </a:rPr>
              <a:t>Up until this point in my career I was working as a graphics programmer at a software company. When I took the game in to show it to some folks at Blizzard they played it with me and suggested I work there.</a:t>
            </a:r>
          </a:p>
          <a:p>
            <a:pPr eaLnBrk="1" hangingPunct="1"/>
            <a:endParaRPr lang="en-US" dirty="0" smtClean="0">
              <a:latin typeface="Arial" pitchFamily="34" charset="0"/>
            </a:endParaRPr>
          </a:p>
          <a:p>
            <a:pPr eaLnBrk="1" hangingPunct="1"/>
            <a:r>
              <a:rPr lang="en-US" dirty="0" smtClean="0">
                <a:latin typeface="Arial" pitchFamily="34" charset="0"/>
              </a:rPr>
              <a:t>If you are currently a student or someone who is not already in the industry then making your own games is one way to prove that you have what it takes to be a game designer. I’m not sure how it is at other studios, but when a designer interviews at Maxis we are thrilled if he shows a card or board game in his portfolio.</a:t>
            </a:r>
          </a:p>
          <a:p>
            <a:pPr eaLnBrk="1" hangingPunct="1"/>
            <a:endParaRPr lang="en-US" dirty="0"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D9439E67-17D7-4336-A564-42F78038B28A}" type="slidenum">
              <a:rPr lang="en-US" smtClean="0"/>
              <a:pPr>
                <a:defRPr/>
              </a:pPr>
              <a:t>35</a:t>
            </a:fld>
            <a:endParaRPr lang="en-US" dirty="0" smtClean="0"/>
          </a:p>
        </p:txBody>
      </p:sp>
      <p:sp>
        <p:nvSpPr>
          <p:cNvPr id="108547" name="Rectangle 2"/>
          <p:cNvSpPr>
            <a:spLocks noGrp="1" noRot="1" noChangeAspect="1" noChangeArrowheads="1" noTextEdit="1"/>
          </p:cNvSpPr>
          <p:nvPr>
            <p:ph type="sldImg"/>
          </p:nvPr>
        </p:nvSpPr>
        <p:spPr>
          <a:xfrm>
            <a:off x="381000" y="685800"/>
            <a:ext cx="6096000" cy="3429000"/>
          </a:xfrm>
          <a:ln/>
        </p:spPr>
      </p:sp>
      <p:sp>
        <p:nvSpPr>
          <p:cNvPr id="10854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9: Hyperline - Goals</a:t>
            </a:r>
          </a:p>
          <a:p>
            <a:pPr eaLnBrk="1" hangingPunct="1"/>
            <a:r>
              <a:rPr lang="en-US" dirty="0" smtClean="0">
                <a:latin typeface="Arial" pitchFamily="34" charset="0"/>
              </a:rPr>
              <a:t>My son desperately wanted the video game </a:t>
            </a:r>
            <a:r>
              <a:rPr lang="en-US" i="1" dirty="0" smtClean="0">
                <a:latin typeface="Arial" pitchFamily="34" charset="0"/>
              </a:rPr>
              <a:t>Masters of Orion 3</a:t>
            </a:r>
            <a:r>
              <a:rPr lang="en-US" dirty="0" smtClean="0">
                <a:latin typeface="Arial" pitchFamily="34" charset="0"/>
              </a:rPr>
              <a:t> for Christmas, but unfortunately it was delayed. I decided to make him a board game version as a substitute. I figured that if I could do it for </a:t>
            </a:r>
            <a:r>
              <a:rPr lang="en-US" i="1" dirty="0" smtClean="0">
                <a:latin typeface="Arial" pitchFamily="34" charset="0"/>
              </a:rPr>
              <a:t>Diablo</a:t>
            </a:r>
            <a:r>
              <a:rPr lang="en-US" dirty="0" smtClean="0">
                <a:latin typeface="Arial" pitchFamily="34" charset="0"/>
              </a:rPr>
              <a:t> then I could do it for </a:t>
            </a:r>
            <a:r>
              <a:rPr lang="en-US" i="1" dirty="0" smtClean="0">
                <a:latin typeface="Arial" pitchFamily="34" charset="0"/>
              </a:rPr>
              <a:t>MoO</a:t>
            </a:r>
            <a:r>
              <a:rPr lang="en-US" dirty="0" smtClean="0">
                <a:latin typeface="Arial" pitchFamily="34" charset="0"/>
              </a:rPr>
              <a:t>, too.</a:t>
            </a:r>
          </a:p>
          <a:p>
            <a:pPr eaLnBrk="1" hangingPunct="1"/>
            <a:endParaRPr lang="en-US" dirty="0" smtClean="0">
              <a:latin typeface="Arial" pitchFamily="34" charset="0"/>
            </a:endParaRPr>
          </a:p>
          <a:p>
            <a:pPr eaLnBrk="1" hangingPunct="1"/>
            <a:r>
              <a:rPr lang="en-US" i="1" dirty="0" smtClean="0">
                <a:latin typeface="Arial" pitchFamily="34" charset="0"/>
              </a:rPr>
              <a:t>Masters of Orion</a:t>
            </a:r>
            <a:r>
              <a:rPr lang="en-US" dirty="0" smtClean="0">
                <a:latin typeface="Arial" pitchFamily="34" charset="0"/>
              </a:rPr>
              <a:t> is filled with numbers. In fact, many gamers say that playing the game feels like playing a spreadsheet. I didn’t want any of that. My goal was to capture the 4x feel (explore, expand, exploit and exterminate) without using any numbers.</a:t>
            </a:r>
          </a:p>
          <a:p>
            <a:pPr eaLnBrk="1" hangingPunct="1"/>
            <a:endParaRPr lang="en-US" dirty="0" smtClean="0">
              <a:latin typeface="Arial" pitchFamily="34" charset="0"/>
            </a:endParaRPr>
          </a:p>
          <a:p>
            <a:pPr eaLnBrk="1" hangingPunct="1"/>
            <a:r>
              <a:rPr lang="en-US" dirty="0" smtClean="0">
                <a:latin typeface="Arial" pitchFamily="34" charset="0"/>
              </a:rPr>
              <a:t>A friend from Blizzard gave me a small, futuristic-looking plastic box and said, “Maybe you can use this for one of your games.” Most of my games don’t transport well, so this was going to be a game that could easily be carried to a party. I put a constraint on myself that I couldn’t make more pieces than would fit in that box. </a:t>
            </a:r>
          </a:p>
          <a:p>
            <a:pPr eaLnBrk="1" hangingPunct="1"/>
            <a:endParaRPr lang="en-US" dirty="0" smtClean="0">
              <a:latin typeface="Arial" pitchFamily="34" charset="0"/>
            </a:endParaRPr>
          </a:p>
          <a:p>
            <a:pPr eaLnBrk="1" hangingPunct="1"/>
            <a:endParaRPr lang="en-US" i="1"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969F7586-B57A-43C9-9E98-456D914F4EF7}" type="slidenum">
              <a:rPr lang="en-US" smtClean="0"/>
              <a:pPr>
                <a:defRPr/>
              </a:pPr>
              <a:t>36</a:t>
            </a:fld>
            <a:endParaRPr lang="en-US" dirty="0" smtClean="0"/>
          </a:p>
        </p:txBody>
      </p:sp>
      <p:sp>
        <p:nvSpPr>
          <p:cNvPr id="109571" name="Rectangle 2"/>
          <p:cNvSpPr>
            <a:spLocks noGrp="1" noRot="1" noChangeAspect="1" noChangeArrowheads="1" noTextEdit="1"/>
          </p:cNvSpPr>
          <p:nvPr>
            <p:ph type="sldImg"/>
          </p:nvPr>
        </p:nvSpPr>
        <p:spPr>
          <a:xfrm>
            <a:off x="381000" y="685800"/>
            <a:ext cx="6096000" cy="3429000"/>
          </a:xfrm>
          <a:ln/>
        </p:spPr>
      </p:sp>
      <p:sp>
        <p:nvSpPr>
          <p:cNvPr id="10957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9: Hyperline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Players start out in the corners and attempt to reach the center to research Nexxus. Like a lot of my games for the family it is possible to achieve this goal without fighting. Each turn you explore the galaxy looking for technology on planets. As you gather technology your ship grows. The game plays out differently depending on your ship configuration. You can choose to focus on weapons, shields, engines or scanners.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7DE32420-7B84-4356-8F2B-FD0B3C40F2FC}" type="slidenum">
              <a:rPr lang="en-US" smtClean="0"/>
              <a:pPr>
                <a:defRPr/>
              </a:pPr>
              <a:t>37</a:t>
            </a:fld>
            <a:endParaRPr lang="en-US" dirty="0" smtClean="0"/>
          </a:p>
        </p:txBody>
      </p:sp>
      <p:sp>
        <p:nvSpPr>
          <p:cNvPr id="110595" name="Rectangle 2"/>
          <p:cNvSpPr>
            <a:spLocks noGrp="1" noRot="1" noChangeAspect="1" noChangeArrowheads="1" noTextEdit="1"/>
          </p:cNvSpPr>
          <p:nvPr>
            <p:ph type="sldImg"/>
          </p:nvPr>
        </p:nvSpPr>
        <p:spPr>
          <a:xfrm>
            <a:off x="381000" y="685800"/>
            <a:ext cx="6096000" cy="3429000"/>
          </a:xfrm>
          <a:ln/>
        </p:spPr>
      </p:sp>
      <p:sp>
        <p:nvSpPr>
          <p:cNvPr id="11059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9: Hyperline - Images</a:t>
            </a:r>
          </a:p>
          <a:p>
            <a:pPr eaLnBrk="1" hangingPunct="1"/>
            <a:r>
              <a:rPr lang="en-US" dirty="0" smtClean="0">
                <a:latin typeface="Arial" pitchFamily="34" charset="0"/>
              </a:rPr>
              <a:t>Close up of good ship and damaged ship</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Building ships is similar to building robots in </a:t>
            </a:r>
            <a:r>
              <a:rPr lang="en-US" i="1" dirty="0" smtClean="0">
                <a:latin typeface="Arial" pitchFamily="34" charset="0"/>
              </a:rPr>
              <a:t>Junkyard Bots</a:t>
            </a:r>
            <a:r>
              <a:rPr lang="en-US" dirty="0" smtClean="0">
                <a:latin typeface="Arial" pitchFamily="34" charset="0"/>
              </a:rPr>
              <a:t>.</a:t>
            </a:r>
          </a:p>
          <a:p>
            <a:pPr eaLnBrk="1" hangingPunct="1"/>
            <a:endParaRPr lang="en-US" dirty="0" smtClean="0">
              <a:latin typeface="Arial" pitchFamily="34" charset="0"/>
            </a:endParaRPr>
          </a:p>
          <a:p>
            <a:pPr eaLnBrk="1" hangingPunct="1"/>
            <a:r>
              <a:rPr lang="en-US" dirty="0" smtClean="0">
                <a:latin typeface="Arial" pitchFamily="34" charset="0"/>
              </a:rPr>
              <a:t>In order to get rid of the numbers normally associated with games of this type I made all the components have two sides. When you take damage you flip the piece over. When you repair it you flip it back again.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64BED993-930F-4438-B15A-57D833D8E899}" type="slidenum">
              <a:rPr lang="en-US" smtClean="0"/>
              <a:pPr>
                <a:defRPr/>
              </a:pPr>
              <a:t>38</a:t>
            </a:fld>
            <a:endParaRPr lang="en-US" dirty="0" smtClean="0"/>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9: Hyperline - Take away </a:t>
            </a:r>
          </a:p>
          <a:p>
            <a:pPr eaLnBrk="1" hangingPunct="1"/>
            <a:r>
              <a:rPr lang="en-US" dirty="0" smtClean="0">
                <a:latin typeface="Arial" pitchFamily="34" charset="0"/>
              </a:rPr>
              <a:t>I tried cutting my own perfectly square tiles and failed repeatedly. I needed a way to manufacture perfect squares that were all exactly the same size. Eventually I realized that the people that make the board game </a:t>
            </a:r>
            <a:r>
              <a:rPr lang="en-US" i="1" dirty="0" smtClean="0">
                <a:latin typeface="Arial" pitchFamily="34" charset="0"/>
              </a:rPr>
              <a:t>Carcassonne</a:t>
            </a:r>
            <a:r>
              <a:rPr lang="en-US" dirty="0" smtClean="0">
                <a:latin typeface="Arial" pitchFamily="34" charset="0"/>
              </a:rPr>
              <a:t> had already done the work for me. I printed out my tiles on sticker paper and stuck them onto the </a:t>
            </a:r>
            <a:r>
              <a:rPr lang="en-US" i="1" dirty="0" smtClean="0">
                <a:latin typeface="Arial" pitchFamily="34" charset="0"/>
              </a:rPr>
              <a:t>Carcassonne</a:t>
            </a:r>
            <a:r>
              <a:rPr lang="en-US" dirty="0" smtClean="0">
                <a:latin typeface="Arial" pitchFamily="34" charset="0"/>
              </a:rPr>
              <a:t> tiles.</a:t>
            </a:r>
          </a:p>
          <a:p>
            <a:pPr eaLnBrk="1" hangingPunct="1"/>
            <a:endParaRPr lang="en-US" dirty="0" smtClean="0">
              <a:latin typeface="Arial" pitchFamily="34" charset="0"/>
            </a:endParaRPr>
          </a:p>
          <a:p>
            <a:pPr eaLnBrk="1" hangingPunct="1"/>
            <a:r>
              <a:rPr lang="en-US" dirty="0" smtClean="0">
                <a:latin typeface="Arial" pitchFamily="34" charset="0"/>
              </a:rPr>
              <a:t>Early versions of the game had much harsher combat rules and you could permanently destroy a ship’s parts. Losing parts early in the game was equivalent to losing the entire game. After a few frustrating play tests the rules were softened so that you could only temporarily damage parts. A lot of designers insist on punishing the player, but I recommend focusing on the rewards. What rules are in place in your games that make players lose ground? Try to find ways to keep everything moving forward.</a:t>
            </a:r>
          </a:p>
          <a:p>
            <a:pPr eaLnBrk="1" hangingPunct="1"/>
            <a:endParaRPr lang="en-US"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B7D6BE21-F7E0-4AF4-BE63-1C6945E54ABF}" type="slidenum">
              <a:rPr lang="en-US" smtClean="0"/>
              <a:pPr>
                <a:defRPr/>
              </a:pPr>
              <a:t>39</a:t>
            </a:fld>
            <a:endParaRPr lang="en-US" dirty="0" smtClean="0"/>
          </a:p>
        </p:txBody>
      </p:sp>
      <p:sp>
        <p:nvSpPr>
          <p:cNvPr id="112643" name="Rectangle 2"/>
          <p:cNvSpPr>
            <a:spLocks noGrp="1" noRot="1" noChangeAspect="1" noChangeArrowheads="1" noTextEdit="1"/>
          </p:cNvSpPr>
          <p:nvPr>
            <p:ph type="sldImg"/>
          </p:nvPr>
        </p:nvSpPr>
        <p:spPr>
          <a:xfrm>
            <a:off x="381000" y="685800"/>
            <a:ext cx="6096000" cy="3429000"/>
          </a:xfrm>
          <a:ln/>
        </p:spPr>
      </p:sp>
      <p:sp>
        <p:nvSpPr>
          <p:cNvPr id="11264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10: Spellbind - Goals</a:t>
            </a:r>
          </a:p>
          <a:p>
            <a:pPr eaLnBrk="1" hangingPunct="1"/>
            <a:r>
              <a:rPr lang="en-US" dirty="0" smtClean="0">
                <a:latin typeface="Arial" pitchFamily="34" charset="0"/>
              </a:rPr>
              <a:t>As my boys grew they do what brothers always do: fight. It seemed like every morning on the way to school they would find a way to annoy each other. My goal was to give them something to do during that 10 minute car ride.</a:t>
            </a:r>
          </a:p>
          <a:p>
            <a:pPr eaLnBrk="1" hangingPunct="1"/>
            <a:endParaRPr lang="en-US" dirty="0" smtClean="0">
              <a:latin typeface="Arial" pitchFamily="34" charset="0"/>
            </a:endParaRPr>
          </a:p>
          <a:p>
            <a:pPr eaLnBrk="1" hangingPunct="1"/>
            <a:r>
              <a:rPr lang="en-US" dirty="0" smtClean="0">
                <a:latin typeface="Arial" pitchFamily="34" charset="0"/>
              </a:rPr>
              <a:t>I remembered those old Bingo car games from when I was a kid and wanted to make something similar. The game had to be completely self-contained with no parts to lose. It had to have a “save system” so that it could be stopped at any point in time—I didn’t want to hear, “We can’t get out of the car because we haven’t finished our game yet”—and restarted at the same point in future, no matter how much time had elapsed.</a:t>
            </a:r>
          </a:p>
          <a:p>
            <a:pPr eaLnBrk="1" hangingPunct="1"/>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89E4388E-C856-4E45-9880-E71F216692B9}" type="slidenum">
              <a:rPr lang="en-US" smtClean="0"/>
              <a:pPr>
                <a:defRPr/>
              </a:pPr>
              <a:t>4</a:t>
            </a:fld>
            <a:endParaRPr lang="en-US" dirty="0" smtClean="0"/>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 Hidden Reindeer  - Goals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My wife, Toby, was setting up Christmas decorations and I was in charge of keeping Jordan entertained.</a:t>
            </a:r>
          </a:p>
          <a:p>
            <a:pPr eaLnBrk="1" hangingPunct="1"/>
            <a:endParaRPr lang="en-US" dirty="0" smtClean="0">
              <a:latin typeface="Arial" pitchFamily="34" charset="0"/>
            </a:endParaRPr>
          </a:p>
          <a:p>
            <a:pPr eaLnBrk="1" hangingPunct="1"/>
            <a:r>
              <a:rPr lang="en-US" dirty="0" smtClean="0">
                <a:latin typeface="Arial" pitchFamily="34" charset="0"/>
              </a:rPr>
              <a:t>I decided to make a simple memory and color matching game.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B7D6BE21-F7E0-4AF4-BE63-1C6945E54ABF}" type="slidenum">
              <a:rPr lang="en-US" smtClean="0"/>
              <a:pPr>
                <a:defRPr/>
              </a:pPr>
              <a:t>40</a:t>
            </a:fld>
            <a:endParaRPr lang="en-US" dirty="0" smtClean="0"/>
          </a:p>
        </p:txBody>
      </p:sp>
      <p:sp>
        <p:nvSpPr>
          <p:cNvPr id="112643" name="Rectangle 2"/>
          <p:cNvSpPr>
            <a:spLocks noGrp="1" noRot="1" noChangeAspect="1" noChangeArrowheads="1" noTextEdit="1"/>
          </p:cNvSpPr>
          <p:nvPr>
            <p:ph type="sldImg"/>
          </p:nvPr>
        </p:nvSpPr>
        <p:spPr>
          <a:xfrm>
            <a:off x="381000" y="685800"/>
            <a:ext cx="6096000" cy="3429000"/>
          </a:xfrm>
          <a:ln/>
        </p:spPr>
      </p:sp>
      <p:sp>
        <p:nvSpPr>
          <p:cNvPr id="11264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10: Spellbind – Bingo</a:t>
            </a:r>
            <a:r>
              <a:rPr lang="en-US" b="1" i="1" baseline="0" dirty="0" smtClean="0">
                <a:latin typeface="Arial" pitchFamily="34" charset="0"/>
              </a:rPr>
              <a:t> Cards</a:t>
            </a:r>
            <a:endParaRPr lang="en-US" b="1" i="1"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17CF28B3-899A-4CE9-AE73-8A8B61193CDB}" type="slidenum">
              <a:rPr lang="en-US" smtClean="0"/>
              <a:pPr>
                <a:defRPr/>
              </a:pPr>
              <a:t>41</a:t>
            </a:fld>
            <a:endParaRPr lang="en-US" dirty="0" smtClean="0"/>
          </a:p>
        </p:txBody>
      </p:sp>
      <p:sp>
        <p:nvSpPr>
          <p:cNvPr id="113667" name="Rectangle 2"/>
          <p:cNvSpPr>
            <a:spLocks noGrp="1" noRot="1" noChangeAspect="1" noChangeArrowheads="1" noTextEdit="1"/>
          </p:cNvSpPr>
          <p:nvPr>
            <p:ph type="sldImg"/>
          </p:nvPr>
        </p:nvSpPr>
        <p:spPr>
          <a:xfrm>
            <a:off x="381000" y="685800"/>
            <a:ext cx="6096000" cy="3429000"/>
          </a:xfrm>
          <a:ln/>
        </p:spPr>
      </p:sp>
      <p:sp>
        <p:nvSpPr>
          <p:cNvPr id="11366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10: Spellbind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Each player gets one card and starts with 5 life and 0 power. The goal of the game is to either reduce your opponent’s life to 0 (the “battle” victory) or increase your own power to 5 (the “peaceful” victory).</a:t>
            </a:r>
          </a:p>
          <a:p>
            <a:pPr eaLnBrk="1" hangingPunct="1"/>
            <a:endParaRPr lang="en-US" dirty="0" smtClean="0">
              <a:latin typeface="Arial" pitchFamily="34" charset="0"/>
            </a:endParaRPr>
          </a:p>
          <a:p>
            <a:pPr eaLnBrk="1" hangingPunct="1"/>
            <a:r>
              <a:rPr lang="en-US" dirty="0" smtClean="0">
                <a:latin typeface="Arial" pitchFamily="34" charset="0"/>
              </a:rPr>
              <a:t>Simultaneously, both players pick a spell in secret by spinning the spell wheel. Cards are revealed at the same time (like rock-paper-scissors) and the spells are executed. You can blast your enemy to reduce their life, summon a monster that will attack every turn (unless blocked by the enemy’s monster), power yourself up, or “bind” the other player by sliding down a red plastic window over the spell of your choice.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17CF28B3-899A-4CE9-AE73-8A8B61193CDB}" type="slidenum">
              <a:rPr lang="en-US" smtClean="0"/>
              <a:pPr>
                <a:defRPr/>
              </a:pPr>
              <a:t>42</a:t>
            </a:fld>
            <a:endParaRPr lang="en-US" dirty="0" smtClean="0"/>
          </a:p>
        </p:txBody>
      </p:sp>
      <p:sp>
        <p:nvSpPr>
          <p:cNvPr id="113667" name="Rectangle 2"/>
          <p:cNvSpPr>
            <a:spLocks noGrp="1" noRot="1" noChangeAspect="1" noChangeArrowheads="1" noTextEdit="1"/>
          </p:cNvSpPr>
          <p:nvPr>
            <p:ph type="sldImg"/>
          </p:nvPr>
        </p:nvSpPr>
        <p:spPr>
          <a:xfrm>
            <a:off x="381000" y="685800"/>
            <a:ext cx="6096000" cy="3429000"/>
          </a:xfrm>
          <a:ln/>
        </p:spPr>
      </p:sp>
      <p:sp>
        <p:nvSpPr>
          <p:cNvPr id="11366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10: Spellbind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Monsters</a:t>
            </a:r>
            <a:r>
              <a:rPr lang="en-US" baseline="0" dirty="0" smtClean="0">
                <a:latin typeface="Arial" pitchFamily="34" charset="0"/>
              </a:rPr>
              <a:t> slide out of the top and will attack the opponent unless it is blocked by another monster.</a:t>
            </a:r>
            <a:endParaRPr lang="en-US"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E036D7ED-52FC-4D8D-A3AC-47F27D7A18F9}" type="slidenum">
              <a:rPr lang="en-US" smtClean="0"/>
              <a:pPr>
                <a:defRPr/>
              </a:pPr>
              <a:t>43</a:t>
            </a:fld>
            <a:endParaRPr lang="en-US" dirty="0" smtClean="0"/>
          </a:p>
        </p:txBody>
      </p:sp>
      <p:sp>
        <p:nvSpPr>
          <p:cNvPr id="114691" name="Rectangle 2"/>
          <p:cNvSpPr>
            <a:spLocks noGrp="1" noRot="1" noChangeAspect="1" noChangeArrowheads="1" noTextEdit="1"/>
          </p:cNvSpPr>
          <p:nvPr>
            <p:ph type="sldImg"/>
          </p:nvPr>
        </p:nvSpPr>
        <p:spPr>
          <a:xfrm>
            <a:off x="381000" y="685800"/>
            <a:ext cx="6096000" cy="3429000"/>
          </a:xfrm>
          <a:ln/>
        </p:spPr>
      </p:sp>
      <p:sp>
        <p:nvSpPr>
          <p:cNvPr id="11469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10: Spellbind - Take away </a:t>
            </a:r>
          </a:p>
          <a:p>
            <a:pPr eaLnBrk="1" hangingPunct="1"/>
            <a:r>
              <a:rPr lang="en-US" dirty="0" smtClean="0">
                <a:latin typeface="Arial" pitchFamily="34" charset="0"/>
              </a:rPr>
              <a:t>The first version of </a:t>
            </a:r>
            <a:r>
              <a:rPr lang="en-US" i="1" dirty="0" smtClean="0">
                <a:latin typeface="Arial" pitchFamily="34" charset="0"/>
              </a:rPr>
              <a:t>Spellbind</a:t>
            </a:r>
            <a:r>
              <a:rPr lang="en-US" dirty="0" smtClean="0">
                <a:latin typeface="Arial" pitchFamily="34" charset="0"/>
              </a:rPr>
              <a:t> was just like rock-paper-scissors, but with 8 choices instead of 3. It felt incredibly random and there was no sense of satisfaction when you won. Avoid Rock-Scissors-Paper style balancing in your games. A perfectly balanced game makes all decisions random and ultimately meaningless. Make different options have different weights that vary over the course of the game. This keeps the players engaged as they re-evaluate the situation each turn.</a:t>
            </a:r>
          </a:p>
          <a:p>
            <a:pPr eaLnBrk="1" hangingPunct="1"/>
            <a:endParaRPr lang="en-US" dirty="0" smtClean="0">
              <a:latin typeface="Arial" pitchFamily="34" charset="0"/>
            </a:endParaRPr>
          </a:p>
          <a:p>
            <a:pPr eaLnBrk="1" hangingPunct="1"/>
            <a:r>
              <a:rPr lang="en-US" dirty="0" smtClean="0">
                <a:latin typeface="Arial" pitchFamily="34" charset="0"/>
              </a:rPr>
              <a:t>After a few days </a:t>
            </a:r>
            <a:r>
              <a:rPr lang="en-US" i="1" dirty="0" smtClean="0">
                <a:latin typeface="Arial" pitchFamily="34" charset="0"/>
              </a:rPr>
              <a:t>Spellbind</a:t>
            </a:r>
            <a:r>
              <a:rPr lang="en-US" dirty="0" smtClean="0">
                <a:latin typeface="Arial" pitchFamily="34" charset="0"/>
              </a:rPr>
              <a:t> was getting too repetitive and I was sad that I had spent more time making the cards then the kids actually spent playing the game. The solution was to break the symmetry and give each player a unique power. There were 4 to choose from: a blast master, a power master, a summoning master and a bind master. Just by creating 4 special powers there were suddenly 16 different combinations to try out. Pay close attention when your players discuss the age old question, “Which power is the best”. Tune accordingly.</a:t>
            </a:r>
          </a:p>
          <a:p>
            <a:pPr eaLnBrk="1" hangingPunct="1"/>
            <a:endParaRPr lang="en-US" dirty="0"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0CD1FEF2-6A8C-4AB5-A28E-6508B34CBDFD}" type="slidenum">
              <a:rPr lang="en-US" smtClean="0"/>
              <a:pPr>
                <a:defRPr/>
              </a:pPr>
              <a:t>44</a:t>
            </a:fld>
            <a:endParaRPr lang="en-US" dirty="0" smtClean="0"/>
          </a:p>
        </p:txBody>
      </p:sp>
      <p:sp>
        <p:nvSpPr>
          <p:cNvPr id="115715" name="Rectangle 2"/>
          <p:cNvSpPr>
            <a:spLocks noGrp="1" noRot="1" noChangeAspect="1" noChangeArrowheads="1" noTextEdit="1"/>
          </p:cNvSpPr>
          <p:nvPr>
            <p:ph type="sldImg"/>
          </p:nvPr>
        </p:nvSpPr>
        <p:spPr>
          <a:xfrm>
            <a:off x="381000" y="685800"/>
            <a:ext cx="6096000" cy="3429000"/>
          </a:xfrm>
          <a:ln/>
        </p:spPr>
      </p:sp>
      <p:sp>
        <p:nvSpPr>
          <p:cNvPr id="11571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11: Fridge - Goals</a:t>
            </a:r>
          </a:p>
          <a:p>
            <a:pPr eaLnBrk="1" hangingPunct="1"/>
            <a:r>
              <a:rPr lang="en-US" dirty="0" smtClean="0">
                <a:latin typeface="Arial" pitchFamily="34" charset="0"/>
              </a:rPr>
              <a:t>It was getting harder to get us all together at the same time to play a game. Someone always had something to do: meetings, soccer, piano lessons, homework, etc. I thought it would be interesting to see if I could make a game that could be played over a long time by whoever happened to be near it, even if no one else was around to watch the move.</a:t>
            </a:r>
          </a:p>
          <a:p>
            <a:pPr eaLnBrk="1" hangingPunct="1"/>
            <a:endParaRPr lang="en-US" dirty="0" smtClean="0">
              <a:latin typeface="Arial" pitchFamily="34" charset="0"/>
            </a:endParaRPr>
          </a:p>
          <a:p>
            <a:pPr eaLnBrk="1" hangingPunct="1"/>
            <a:r>
              <a:rPr lang="en-US" dirty="0" smtClean="0">
                <a:latin typeface="Arial" pitchFamily="34" charset="0"/>
              </a:rPr>
              <a:t>This is the opposite approach of many of my other games with fast turns. This game could have turns that last days.</a:t>
            </a:r>
          </a:p>
          <a:p>
            <a:pPr eaLnBrk="1" hangingPunct="1"/>
            <a:endParaRPr lang="en-US" dirty="0" smtClean="0">
              <a:latin typeface="Arial" pitchFamily="34" charset="0"/>
            </a:endParaRPr>
          </a:p>
          <a:p>
            <a:pPr eaLnBrk="1" hangingPunct="1"/>
            <a:r>
              <a:rPr lang="en-US" dirty="0" smtClean="0">
                <a:latin typeface="Arial" pitchFamily="34" charset="0"/>
              </a:rPr>
              <a:t>The refrigerator turned out to be an ideal surface. It was always available in a central room, but wouldn’t be in the way. I knew that I would need a lot of magnets to make this work.</a:t>
            </a:r>
          </a:p>
          <a:p>
            <a:pPr eaLnBrk="1" hangingPunct="1"/>
            <a:endParaRPr lang="en-US" dirty="0" smtClean="0">
              <a:latin typeface="Arial" pitchFamily="34" charset="0"/>
            </a:endParaRPr>
          </a:p>
          <a:p>
            <a:pPr eaLnBrk="1" hangingPunct="1"/>
            <a:r>
              <a:rPr lang="en-US" dirty="0" smtClean="0">
                <a:latin typeface="Arial" pitchFamily="34" charset="0"/>
              </a:rPr>
              <a:t>I was tired of high production games and this one was going to be abstract and simple. Nothing complicated or tricky, but it needed to have a lot of depth.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381000" y="685800"/>
            <a:ext cx="6096000" cy="3429000"/>
          </a:xfrm>
          <a:ln/>
        </p:spPr>
      </p:sp>
      <p:sp>
        <p:nvSpPr>
          <p:cNvPr id="116739" name="Notes Placeholder 2"/>
          <p:cNvSpPr>
            <a:spLocks noGrp="1"/>
          </p:cNvSpPr>
          <p:nvPr>
            <p:ph type="body" idx="1"/>
          </p:nvPr>
        </p:nvSpPr>
        <p:spPr>
          <a:noFill/>
          <a:ln/>
        </p:spPr>
        <p:txBody>
          <a:bodyPr/>
          <a:lstStyle/>
          <a:p>
            <a:pPr eaLnBrk="1" hangingPunct="1"/>
            <a:r>
              <a:rPr lang="en-US" b="1" i="1" dirty="0" smtClean="0">
                <a:latin typeface="Arial" pitchFamily="34" charset="0"/>
              </a:rPr>
              <a:t>11: Fridge-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The goal of the game is to connect your main base to as many other bases as possible. You can go over other trails by stacking magnets up and taking your sticks to “the next level”. But you only have a limited number of magnets, so you have to use them wisely.</a:t>
            </a:r>
          </a:p>
          <a:p>
            <a:pPr eaLnBrk="1" hangingPunct="1"/>
            <a:endParaRPr lang="en-US" dirty="0" smtClean="0">
              <a:latin typeface="Arial" pitchFamily="34" charset="0"/>
            </a:endParaRPr>
          </a:p>
          <a:p>
            <a:pPr eaLnBrk="1" hangingPunct="1"/>
            <a:r>
              <a:rPr lang="en-US" dirty="0" smtClean="0">
                <a:latin typeface="Arial" pitchFamily="34" charset="0"/>
              </a:rPr>
              <a:t>One thing I love about this game is that it makes a piece of abstract art on the refrigerator. We experimented with several different base configurations in attempt to make better art pieces.</a:t>
            </a:r>
          </a:p>
          <a:p>
            <a:pPr eaLnBrk="1" hangingPunct="1"/>
            <a:endParaRPr lang="en-US" dirty="0" smtClean="0">
              <a:latin typeface="Arial" pitchFamily="34" charset="0"/>
            </a:endParaRPr>
          </a:p>
        </p:txBody>
      </p:sp>
      <p:sp>
        <p:nvSpPr>
          <p:cNvPr id="116740" name="Slide Number Placeholder 3"/>
          <p:cNvSpPr>
            <a:spLocks noGrp="1"/>
          </p:cNvSpPr>
          <p:nvPr>
            <p:ph type="sldNum" sz="quarter" idx="5"/>
          </p:nvPr>
        </p:nvSpPr>
        <p:spPr/>
        <p:txBody>
          <a:bodyPr/>
          <a:lstStyle/>
          <a:p>
            <a:pPr>
              <a:defRPr/>
            </a:pPr>
            <a:fld id="{35470670-64CA-4015-BA83-75D37AF15BD6}" type="slidenum">
              <a:rPr lang="en-US" smtClean="0"/>
              <a:pPr>
                <a:defRPr/>
              </a:pPr>
              <a:t>45</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p>
            <a:pPr>
              <a:defRPr/>
            </a:pPr>
            <a:fld id="{B2C8153A-E8F3-4641-907C-9649E051E062}" type="slidenum">
              <a:rPr lang="en-US" smtClean="0"/>
              <a:pPr>
                <a:defRPr/>
              </a:pPr>
              <a:t>46</a:t>
            </a:fld>
            <a:endParaRPr lang="en-US" dirty="0" smtClean="0"/>
          </a:p>
        </p:txBody>
      </p:sp>
      <p:sp>
        <p:nvSpPr>
          <p:cNvPr id="117763" name="Rectangle 2"/>
          <p:cNvSpPr>
            <a:spLocks noGrp="1" noRot="1" noChangeAspect="1" noChangeArrowheads="1" noTextEdit="1"/>
          </p:cNvSpPr>
          <p:nvPr>
            <p:ph type="sldImg"/>
          </p:nvPr>
        </p:nvSpPr>
        <p:spPr>
          <a:xfrm>
            <a:off x="381000" y="685800"/>
            <a:ext cx="6096000" cy="3429000"/>
          </a:xfrm>
          <a:ln/>
        </p:spPr>
      </p:sp>
      <p:sp>
        <p:nvSpPr>
          <p:cNvPr id="11776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11: Fridge - Take away </a:t>
            </a:r>
          </a:p>
          <a:p>
            <a:pPr eaLnBrk="1" hangingPunct="1"/>
            <a:r>
              <a:rPr lang="en-US" dirty="0" smtClean="0">
                <a:latin typeface="Arial" pitchFamily="34" charset="0"/>
              </a:rPr>
              <a:t>Its OK to have long turns if no one is waiting for you. In fact, it means your game can have deep strategy. In </a:t>
            </a:r>
            <a:r>
              <a:rPr lang="en-US" i="1" dirty="0" smtClean="0">
                <a:latin typeface="Arial" pitchFamily="34" charset="0"/>
              </a:rPr>
              <a:t>Fridge</a:t>
            </a:r>
            <a:r>
              <a:rPr lang="en-US" dirty="0" smtClean="0">
                <a:latin typeface="Arial" pitchFamily="34" charset="0"/>
              </a:rPr>
              <a:t> the players have to manage magnets and stick sizes, while also trying to predict where the other players are heading. Since the game has no grids or movement guides it is hard to visualize distances and angles. Fortunately, since the game was designed for long turns you have all the time you need for planning. You can play around with the pieces and explore several moves in advance. This could never happen with a traditional board game.</a:t>
            </a:r>
          </a:p>
          <a:p>
            <a:pPr eaLnBrk="1" hangingPunct="1"/>
            <a:endParaRPr lang="en-US" dirty="0" smtClean="0">
              <a:latin typeface="Arial" pitchFamily="34" charset="0"/>
            </a:endParaRPr>
          </a:p>
          <a:p>
            <a:pPr eaLnBrk="1" hangingPunct="1"/>
            <a:r>
              <a:rPr lang="en-US" dirty="0" smtClean="0">
                <a:latin typeface="Arial" pitchFamily="34" charset="0"/>
              </a:rPr>
              <a:t>Most games are meant to be played together for a relatively short amount of time. So how does the design change when you try to make a game where it is to your advantage to make a move when no one is around and the game lasts weeks? Push yourself as a designer by messing with conventional approaches and see where it leads.</a:t>
            </a:r>
          </a:p>
          <a:p>
            <a:pPr eaLnBrk="1" hangingPunct="1"/>
            <a:endParaRPr lang="en-US" dirty="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8AE6C61D-23B6-4068-BFEA-B4DC9454DCC2}" type="slidenum">
              <a:rPr lang="en-US" smtClean="0"/>
              <a:pPr>
                <a:defRPr/>
              </a:pPr>
              <a:t>47</a:t>
            </a:fld>
            <a:endParaRPr lang="en-US" dirty="0" smtClean="0"/>
          </a:p>
        </p:txBody>
      </p:sp>
      <p:sp>
        <p:nvSpPr>
          <p:cNvPr id="118787" name="Rectangle 2"/>
          <p:cNvSpPr>
            <a:spLocks noGrp="1" noRot="1" noChangeAspect="1" noChangeArrowheads="1" noTextEdit="1"/>
          </p:cNvSpPr>
          <p:nvPr>
            <p:ph type="sldImg"/>
          </p:nvPr>
        </p:nvSpPr>
        <p:spPr>
          <a:xfrm>
            <a:off x="381000" y="685800"/>
            <a:ext cx="6096000" cy="3429000"/>
          </a:xfrm>
          <a:ln/>
        </p:spPr>
      </p:sp>
      <p:sp>
        <p:nvSpPr>
          <p:cNvPr id="11878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12: Nanobots - Goals</a:t>
            </a:r>
          </a:p>
          <a:p>
            <a:pPr eaLnBrk="1" hangingPunct="1"/>
            <a:r>
              <a:rPr lang="en-US" dirty="0" smtClean="0">
                <a:latin typeface="Arial" pitchFamily="34" charset="0"/>
              </a:rPr>
              <a:t>I was working on </a:t>
            </a:r>
            <a:r>
              <a:rPr lang="en-US" i="1" dirty="0" smtClean="0">
                <a:latin typeface="Arial" pitchFamily="34" charset="0"/>
              </a:rPr>
              <a:t>Spore</a:t>
            </a:r>
            <a:r>
              <a:rPr lang="en-US" dirty="0" smtClean="0">
                <a:latin typeface="Arial" pitchFamily="34" charset="0"/>
              </a:rPr>
              <a:t> at this time and was doing the design work for the Cell Stage. I had made some paper prototypes of the game (see my 2009 talk for details) and wanted to convert some of my ideas from the computer game into a full-fledged board game.</a:t>
            </a:r>
          </a:p>
          <a:p>
            <a:pPr eaLnBrk="1" hangingPunct="1"/>
            <a:endParaRPr lang="en-US" dirty="0" smtClean="0">
              <a:latin typeface="Arial" pitchFamily="34" charset="0"/>
            </a:endParaRPr>
          </a:p>
          <a:p>
            <a:pPr eaLnBrk="1" hangingPunct="1"/>
            <a:r>
              <a:rPr lang="en-US" dirty="0" smtClean="0">
                <a:latin typeface="Arial" pitchFamily="34" charset="0"/>
              </a:rPr>
              <a:t>Most of my games are designed for 4 players so that the whole family can join in. Around this time I was having a talk with another designer about how most games don’t work well with three players and I decided to add in the constraint that this game could only be played with 3 players. The idea was to build a game that could only be played with 3 players.</a:t>
            </a:r>
          </a:p>
          <a:p>
            <a:pPr eaLnBrk="1" hangingPunct="1"/>
            <a:endParaRPr lang="en-US" dirty="0" smtClean="0">
              <a:latin typeface="Arial" pitchFamily="34" charset="0"/>
            </a:endParaRPr>
          </a:p>
          <a:p>
            <a:pPr eaLnBrk="1" hangingPunct="1"/>
            <a:r>
              <a:rPr lang="en-US" dirty="0" smtClean="0">
                <a:latin typeface="Arial" pitchFamily="34" charset="0"/>
              </a:rPr>
              <a:t>Since the Cell Stage of </a:t>
            </a:r>
            <a:r>
              <a:rPr lang="en-US" i="1" dirty="0" smtClean="0">
                <a:latin typeface="Arial" pitchFamily="34" charset="0"/>
              </a:rPr>
              <a:t>Spore</a:t>
            </a:r>
            <a:r>
              <a:rPr lang="en-US" dirty="0" smtClean="0">
                <a:latin typeface="Arial" pitchFamily="34" charset="0"/>
              </a:rPr>
              <a:t> is an arcade experience, I wanted this game to have fast action. I also wanted no randomness. Dylan was playing a lot of chess at this time and I was trying to capture the feel of speed chess. But I felt it would be cheating to use a timer, so I was going to try solve the problem by making the decision space small.</a:t>
            </a:r>
          </a:p>
          <a:p>
            <a:pPr eaLnBrk="1" hangingPunct="1"/>
            <a:endParaRPr lang="en-US" dirty="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A3DFDF1A-37A4-4801-B758-72AA0D289B03}" type="slidenum">
              <a:rPr lang="en-US" smtClean="0"/>
              <a:pPr>
                <a:defRPr/>
              </a:pPr>
              <a:t>48</a:t>
            </a:fld>
            <a:endParaRPr lang="en-US" dirty="0" smtClean="0"/>
          </a:p>
        </p:txBody>
      </p:sp>
      <p:sp>
        <p:nvSpPr>
          <p:cNvPr id="119811" name="Rectangle 2"/>
          <p:cNvSpPr>
            <a:spLocks noGrp="1" noRot="1" noChangeAspect="1" noChangeArrowheads="1" noTextEdit="1"/>
          </p:cNvSpPr>
          <p:nvPr>
            <p:ph type="sldImg"/>
          </p:nvPr>
        </p:nvSpPr>
        <p:spPr>
          <a:xfrm>
            <a:off x="381000" y="685800"/>
            <a:ext cx="6096000" cy="3429000"/>
          </a:xfrm>
          <a:ln/>
        </p:spPr>
      </p:sp>
      <p:sp>
        <p:nvSpPr>
          <p:cNvPr id="11981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12: Nanobots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So, by now you are probably recognizing this design pattern. The players make their own nanobots by combining parts together in different configurations. The direction and facing of the part matters. Nanobots have to eat food pellets in order to grow parts. The winner is the first player to grow their nanobot to have 4 segments. The trick is to stay small for as long as possible because of the speed and maneuverability bonuses, and then grow large as quickly as possible.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40A064F-4196-4C03-B34A-B88554A07373}" type="slidenum">
              <a:rPr lang="en-US" smtClean="0"/>
              <a:pPr>
                <a:defRPr/>
              </a:pPr>
              <a:t>49</a:t>
            </a:fld>
            <a:endParaRPr lang="en-US" dirty="0" smtClean="0"/>
          </a:p>
        </p:txBody>
      </p:sp>
      <p:sp>
        <p:nvSpPr>
          <p:cNvPr id="120835" name="Rectangle 2"/>
          <p:cNvSpPr>
            <a:spLocks noGrp="1" noRot="1" noChangeAspect="1" noChangeArrowheads="1" noTextEdit="1"/>
          </p:cNvSpPr>
          <p:nvPr>
            <p:ph type="sldImg"/>
          </p:nvPr>
        </p:nvSpPr>
        <p:spPr>
          <a:xfrm>
            <a:off x="381000" y="685800"/>
            <a:ext cx="6096000" cy="3429000"/>
          </a:xfrm>
          <a:ln/>
        </p:spPr>
      </p:sp>
      <p:sp>
        <p:nvSpPr>
          <p:cNvPr id="12083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12: Nanobots - Images</a:t>
            </a:r>
          </a:p>
          <a:p>
            <a:pPr eaLnBrk="1" hangingPunct="1"/>
            <a:r>
              <a:rPr lang="en-US" dirty="0" smtClean="0">
                <a:latin typeface="Arial" pitchFamily="34" charset="0"/>
              </a:rPr>
              <a:t>[Detail of pieces]</a:t>
            </a:r>
            <a:br>
              <a:rPr lang="en-US" dirty="0" smtClean="0">
                <a:latin typeface="Arial" pitchFamily="34" charset="0"/>
              </a:rPr>
            </a:br>
            <a:r>
              <a:rPr lang="en-US" dirty="0" smtClean="0">
                <a:latin typeface="Arial" pitchFamily="34" charset="0"/>
              </a:rPr>
              <a:t>The pieces  are wood and metal and were all milled at a friend’s garage. It took many attempts to come up with a way to lock the pieces together, but I’m really happy with the solidity of the final pieces.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236B0465-8114-4C63-8888-DF4BBDFA5B24}" type="slidenum">
              <a:rPr lang="en-US" smtClean="0"/>
              <a:pPr>
                <a:defRPr/>
              </a:pPr>
              <a:t>5</a:t>
            </a:fld>
            <a:endParaRPr lang="en-US" dirty="0" smtClean="0"/>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 Hidden Reindeer  -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Jordan helped put this together. It started out simple enough. Three paper cones and a little wooden reindeer were used to play a version of 3-card monte. When he mastered that I started adding new pieces, rules and changing the goal. Find two reindeer. Find the red reindeer. Find the blue reindeer in the green house.</a:t>
            </a:r>
          </a:p>
          <a:p>
            <a:pPr eaLnBrk="1" hangingPunct="1"/>
            <a:endParaRPr lang="en-US" dirty="0" smtClean="0">
              <a:latin typeface="Arial" pitchFamily="34" charset="0"/>
            </a:endParaRPr>
          </a:p>
          <a:p>
            <a:pPr eaLnBrk="1" hangingPunct="1"/>
            <a:r>
              <a:rPr lang="en-US" dirty="0" smtClean="0">
                <a:latin typeface="Arial" pitchFamily="34" charset="0"/>
              </a:rPr>
              <a:t>It was meant to be a disposable distraction; a way to kill some time. I didn’t think much about it until it surfaced a year later when we dragged the Christmas decorations out of the attic. Magically, this wrinkled, glitter glue covered piece of poster board had transformed into a “tradition”.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6284D172-337C-47AF-9873-02D6DB994425}" type="slidenum">
              <a:rPr lang="en-US" smtClean="0"/>
              <a:pPr>
                <a:defRPr/>
              </a:pPr>
              <a:t>50</a:t>
            </a:fld>
            <a:endParaRPr lang="en-US" dirty="0" smtClean="0"/>
          </a:p>
        </p:txBody>
      </p:sp>
      <p:sp>
        <p:nvSpPr>
          <p:cNvPr id="121859" name="Rectangle 2"/>
          <p:cNvSpPr>
            <a:spLocks noGrp="1" noRot="1" noChangeAspect="1" noChangeArrowheads="1" noTextEdit="1"/>
          </p:cNvSpPr>
          <p:nvPr>
            <p:ph type="sldImg"/>
          </p:nvPr>
        </p:nvSpPr>
        <p:spPr>
          <a:xfrm>
            <a:off x="381000" y="685800"/>
            <a:ext cx="6096000" cy="3429000"/>
          </a:xfrm>
          <a:ln/>
        </p:spPr>
      </p:sp>
      <p:sp>
        <p:nvSpPr>
          <p:cNvPr id="12186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12: Nanobots - Take away </a:t>
            </a:r>
          </a:p>
          <a:p>
            <a:pPr eaLnBrk="1" hangingPunct="1"/>
            <a:r>
              <a:rPr lang="en-US" dirty="0" smtClean="0">
                <a:latin typeface="Arial" pitchFamily="34" charset="0"/>
              </a:rPr>
              <a:t>I failed on the goal of fast action. The game could easily take two or more hours to play out. I kept simplifying the rules but I couldn’t get rid of analysis paralysis. Is it possible to make a fast action game with no randomness and no timer? At least for now I have given up on the idea.</a:t>
            </a:r>
          </a:p>
          <a:p>
            <a:pPr eaLnBrk="1" hangingPunct="1"/>
            <a:endParaRPr lang="en-US" dirty="0" smtClean="0">
              <a:latin typeface="Arial" pitchFamily="34" charset="0"/>
            </a:endParaRPr>
          </a:p>
          <a:p>
            <a:pPr eaLnBrk="1" hangingPunct="1"/>
            <a:r>
              <a:rPr lang="en-US" i="1" dirty="0" smtClean="0">
                <a:latin typeface="Arial" pitchFamily="34" charset="0"/>
              </a:rPr>
              <a:t>Nanobots</a:t>
            </a:r>
            <a:r>
              <a:rPr lang="en-US" dirty="0" smtClean="0">
                <a:latin typeface="Arial" pitchFamily="34" charset="0"/>
              </a:rPr>
              <a:t> started out as a conversion of the Cell Stage of </a:t>
            </a:r>
            <a:r>
              <a:rPr lang="en-US" i="1" dirty="0" smtClean="0">
                <a:latin typeface="Arial" pitchFamily="34" charset="0"/>
              </a:rPr>
              <a:t>Spore</a:t>
            </a:r>
            <a:r>
              <a:rPr lang="en-US" dirty="0" smtClean="0">
                <a:latin typeface="Arial" pitchFamily="34" charset="0"/>
              </a:rPr>
              <a:t>. 4 years later, I had the opportunity to make a pitch for an Xbox Live Arcade game. I used </a:t>
            </a:r>
            <a:r>
              <a:rPr lang="en-US" i="1" dirty="0" smtClean="0">
                <a:latin typeface="Arial" pitchFamily="34" charset="0"/>
              </a:rPr>
              <a:t>Nanobots</a:t>
            </a:r>
            <a:r>
              <a:rPr lang="en-US" dirty="0" smtClean="0">
                <a:latin typeface="Arial" pitchFamily="34" charset="0"/>
              </a:rPr>
              <a:t> as an example of the game I would like to make. It was selected and eventually became the arcade game </a:t>
            </a:r>
            <a:r>
              <a:rPr lang="en-US" i="1" dirty="0" smtClean="0">
                <a:latin typeface="Arial" pitchFamily="34" charset="0"/>
              </a:rPr>
              <a:t>MicroBot</a:t>
            </a:r>
            <a:r>
              <a:rPr lang="en-US" dirty="0" smtClean="0">
                <a:latin typeface="Arial" pitchFamily="34" charset="0"/>
              </a:rPr>
              <a:t>. Finally, I was able to make the fast action I had been trying to make all along!</a:t>
            </a:r>
            <a:endParaRPr lang="en-US" dirty="0" smtClean="0">
              <a:solidFill>
                <a:srgbClr val="C00000"/>
              </a:solidFill>
              <a:latin typeface="Arial" pitchFamily="34" charset="0"/>
            </a:endParaRPr>
          </a:p>
          <a:p>
            <a:pPr eaLnBrk="1" hangingPunct="1"/>
            <a:endParaRPr lang="en-US" i="1" dirty="0" smtClean="0">
              <a:solidFill>
                <a:srgbClr val="C00000"/>
              </a:solidFill>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6284D172-337C-47AF-9873-02D6DB994425}" type="slidenum">
              <a:rPr lang="en-US" smtClean="0"/>
              <a:pPr>
                <a:defRPr/>
              </a:pPr>
              <a:t>51</a:t>
            </a:fld>
            <a:endParaRPr lang="en-US" dirty="0" smtClean="0"/>
          </a:p>
        </p:txBody>
      </p:sp>
      <p:sp>
        <p:nvSpPr>
          <p:cNvPr id="121859" name="Rectangle 2"/>
          <p:cNvSpPr>
            <a:spLocks noGrp="1" noRot="1" noChangeAspect="1" noChangeArrowheads="1" noTextEdit="1"/>
          </p:cNvSpPr>
          <p:nvPr>
            <p:ph type="sldImg"/>
          </p:nvPr>
        </p:nvSpPr>
        <p:spPr>
          <a:xfrm>
            <a:off x="381000" y="685800"/>
            <a:ext cx="6096000" cy="3429000"/>
          </a:xfrm>
          <a:ln/>
        </p:spPr>
      </p:sp>
      <p:sp>
        <p:nvSpPr>
          <p:cNvPr id="12186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12: Nanobots - MicroBot</a:t>
            </a:r>
          </a:p>
          <a:p>
            <a:pPr eaLnBrk="1" hangingPunct="1"/>
            <a:r>
              <a:rPr lang="en-US" dirty="0" smtClean="0">
                <a:latin typeface="Arial" pitchFamily="34" charset="0"/>
              </a:rPr>
              <a:t>This is the Xbox Live and PSN game, MicroBot. You can build your</a:t>
            </a:r>
            <a:r>
              <a:rPr lang="en-US" baseline="0" dirty="0" smtClean="0">
                <a:latin typeface="Arial" pitchFamily="34" charset="0"/>
              </a:rPr>
              <a:t> own robots and control their movement, attack and defense powers.</a:t>
            </a:r>
          </a:p>
          <a:p>
            <a:pPr eaLnBrk="1" hangingPunct="1"/>
            <a:endParaRPr lang="en-US" dirty="0" smtClean="0">
              <a:solidFill>
                <a:srgbClr val="C00000"/>
              </a:solidFill>
              <a:latin typeface="Arial" pitchFamily="34" charset="0"/>
            </a:endParaRPr>
          </a:p>
          <a:p>
            <a:pPr eaLnBrk="1" hangingPunct="1"/>
            <a:endParaRPr lang="en-US" i="1" dirty="0" smtClean="0">
              <a:solidFill>
                <a:srgbClr val="C00000"/>
              </a:solidFill>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73CCA69A-F26E-41D1-BCA7-7A24C26E25FB}" type="slidenum">
              <a:rPr lang="en-US" smtClean="0"/>
              <a:pPr>
                <a:defRPr/>
              </a:pPr>
              <a:t>52</a:t>
            </a:fld>
            <a:endParaRPr lang="en-US" dirty="0" smtClean="0"/>
          </a:p>
        </p:txBody>
      </p:sp>
      <p:sp>
        <p:nvSpPr>
          <p:cNvPr id="122883" name="Rectangle 2"/>
          <p:cNvSpPr>
            <a:spLocks noGrp="1" noRot="1" noChangeAspect="1" noChangeArrowheads="1" noTextEdit="1"/>
          </p:cNvSpPr>
          <p:nvPr>
            <p:ph type="sldImg"/>
          </p:nvPr>
        </p:nvSpPr>
        <p:spPr>
          <a:xfrm>
            <a:off x="381000" y="685800"/>
            <a:ext cx="6096000" cy="3429000"/>
          </a:xfrm>
          <a:ln/>
        </p:spPr>
      </p:sp>
      <p:sp>
        <p:nvSpPr>
          <p:cNvPr id="12288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13: W.Z.D. - Goals</a:t>
            </a:r>
          </a:p>
          <a:p>
            <a:pPr eaLnBrk="1" hangingPunct="1"/>
            <a:r>
              <a:rPr lang="en-US" dirty="0" smtClean="0">
                <a:latin typeface="Arial" pitchFamily="34" charset="0"/>
              </a:rPr>
              <a:t>Both of my kids were now playing video games all the time. Given the choice between a video game and a board game they would almost always choose to sit around the TV than the kitchen table. I wondered, when they open their game this Christmas will they be excited to play it? What could I possibly create that could be better than Tony Hawk, Master Chief or Mario?</a:t>
            </a:r>
          </a:p>
          <a:p>
            <a:pPr eaLnBrk="1" hangingPunct="1"/>
            <a:endParaRPr lang="en-US" dirty="0" smtClean="0">
              <a:latin typeface="Arial" pitchFamily="34" charset="0"/>
            </a:endParaRPr>
          </a:p>
          <a:p>
            <a:pPr eaLnBrk="1" hangingPunct="1"/>
            <a:r>
              <a:rPr lang="en-US" dirty="0" smtClean="0">
                <a:latin typeface="Arial" pitchFamily="34" charset="0"/>
              </a:rPr>
              <a:t>After a few days of thought I knew I had my answer: zombies vs. robots! My kids had a collection of about 10 zombies from the board game </a:t>
            </a:r>
            <a:r>
              <a:rPr lang="en-US" i="1" dirty="0" smtClean="0">
                <a:latin typeface="Arial" pitchFamily="34" charset="0"/>
              </a:rPr>
              <a:t>Heroscape</a:t>
            </a:r>
            <a:r>
              <a:rPr lang="en-US" dirty="0" smtClean="0">
                <a:latin typeface="Arial" pitchFamily="34" charset="0"/>
              </a:rPr>
              <a:t>. I thought it would be great to fill a box with 100 zombies. When they opened it up on Christmas morning there would be no way that they could resist playing this board game.</a:t>
            </a:r>
          </a:p>
          <a:p>
            <a:pPr eaLnBrk="1" hangingPunct="1"/>
            <a:endParaRPr lang="en-US" dirty="0" smtClean="0">
              <a:latin typeface="Arial" pitchFamily="34" charset="0"/>
            </a:endParaRPr>
          </a:p>
          <a:p>
            <a:pPr eaLnBrk="1" hangingPunct="1"/>
            <a:r>
              <a:rPr lang="en-US" dirty="0" smtClean="0">
                <a:latin typeface="Arial" pitchFamily="34" charset="0"/>
              </a:rPr>
              <a:t>After the unintended slow pace of </a:t>
            </a:r>
            <a:r>
              <a:rPr lang="en-US" i="1" dirty="0" smtClean="0">
                <a:latin typeface="Arial" pitchFamily="34" charset="0"/>
              </a:rPr>
              <a:t>Nanobots</a:t>
            </a:r>
            <a:r>
              <a:rPr lang="en-US" dirty="0" smtClean="0">
                <a:latin typeface="Arial" pitchFamily="34" charset="0"/>
              </a:rPr>
              <a:t>, I knew I had to focus on speed right from the beginning. I didn’t want anyone to wait around for their turn. This wasn’t a strategy game, it was going to be an explosive game of carnage.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p:txBody>
          <a:bodyPr/>
          <a:lstStyle/>
          <a:p>
            <a:pPr>
              <a:defRPr/>
            </a:pPr>
            <a:fld id="{8F83583D-A5C8-4553-96BF-A8F3D014603C}" type="slidenum">
              <a:rPr lang="en-US" smtClean="0"/>
              <a:pPr>
                <a:defRPr/>
              </a:pPr>
              <a:t>53</a:t>
            </a:fld>
            <a:endParaRPr lang="en-US" dirty="0" smtClean="0"/>
          </a:p>
        </p:txBody>
      </p:sp>
      <p:sp>
        <p:nvSpPr>
          <p:cNvPr id="123907" name="Rectangle 2"/>
          <p:cNvSpPr>
            <a:spLocks noGrp="1" noRot="1" noChangeAspect="1" noChangeArrowheads="1" noTextEdit="1"/>
          </p:cNvSpPr>
          <p:nvPr>
            <p:ph type="sldImg"/>
          </p:nvPr>
        </p:nvSpPr>
        <p:spPr>
          <a:xfrm>
            <a:off x="381000" y="685800"/>
            <a:ext cx="6096000" cy="3429000"/>
          </a:xfrm>
          <a:ln/>
        </p:spPr>
      </p:sp>
      <p:sp>
        <p:nvSpPr>
          <p:cNvPr id="1239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13: W.Z.D. – Images</a:t>
            </a:r>
          </a:p>
          <a:p>
            <a:pPr eaLnBrk="1" hangingPunct="1"/>
            <a:r>
              <a:rPr lang="en-US" dirty="0" smtClean="0">
                <a:latin typeface="Arial" pitchFamily="34" charset="0"/>
              </a:rPr>
              <a:t>	</a:t>
            </a:r>
            <a:br>
              <a:rPr lang="en-US" dirty="0" smtClean="0">
                <a:latin typeface="Arial" pitchFamily="34" charset="0"/>
              </a:rPr>
            </a:br>
            <a:r>
              <a:rPr lang="en-US" i="1" dirty="0" smtClean="0">
                <a:latin typeface="Arial" pitchFamily="34" charset="0"/>
              </a:rPr>
              <a:t>W.Z.D.</a:t>
            </a:r>
            <a:r>
              <a:rPr lang="en-US" dirty="0" smtClean="0">
                <a:latin typeface="Arial" pitchFamily="34" charset="0"/>
              </a:rPr>
              <a:t> stands for </a:t>
            </a:r>
            <a:r>
              <a:rPr lang="en-US" i="1" dirty="0" smtClean="0">
                <a:latin typeface="Arial" pitchFamily="34" charset="0"/>
              </a:rPr>
              <a:t>Weapons of Zombie Destruction</a:t>
            </a:r>
            <a:r>
              <a:rPr lang="en-US" dirty="0" smtClean="0">
                <a:latin typeface="Arial" pitchFamily="34" charset="0"/>
              </a:rPr>
              <a:t>. The fiction is that zombies have invaded the earth and a small group of research scientists are holed up underground trying to build a high tech robot that can go back to the surface and make the planet safe for humanity. From time to time the scientists open the doors and let zombies into the lab to see whose robot is the best.</a:t>
            </a:r>
          </a:p>
          <a:p>
            <a:pPr eaLnBrk="1" hangingPunct="1"/>
            <a:endParaRPr lang="en-US" dirty="0" smtClean="0">
              <a:latin typeface="Arial" pitchFamily="34" charset="0"/>
            </a:endParaRPr>
          </a:p>
          <a:p>
            <a:pPr eaLnBrk="1" hangingPunct="1"/>
            <a:r>
              <a:rPr lang="en-US" dirty="0" smtClean="0">
                <a:latin typeface="Arial" pitchFamily="34" charset="0"/>
              </a:rPr>
              <a:t>Each turn the players simultaneously add a programming card to their robot and then watch what happens. Cards either cause the robot to move, turn or attack. The game is similar to the game </a:t>
            </a:r>
            <a:r>
              <a:rPr lang="en-US" i="1" dirty="0" smtClean="0">
                <a:latin typeface="Arial" pitchFamily="34" charset="0"/>
              </a:rPr>
              <a:t>Robo Rally</a:t>
            </a:r>
            <a:r>
              <a:rPr lang="en-US" dirty="0" smtClean="0">
                <a:latin typeface="Arial" pitchFamily="34" charset="0"/>
              </a:rPr>
              <a:t>, but plays out much faster (and your killing zombies instead of racing around a factory!). During the “slow” part of the game—where you have to make a decision about which card to play—all the players are thinking at the same time. During the resolution phase there are no decisions to make. The robot blindly follows its program…for better or worse. </a:t>
            </a:r>
          </a:p>
          <a:p>
            <a:pPr eaLnBrk="1" hangingPunct="1"/>
            <a:endParaRPr lang="en-US" dirty="0" smtClean="0">
              <a:latin typeface="Arial" pitchFamily="34" charset="0"/>
            </a:endParaRPr>
          </a:p>
          <a:p>
            <a:pPr eaLnBrk="1" hangingPunct="1"/>
            <a:r>
              <a:rPr lang="en-US" dirty="0" smtClean="0">
                <a:latin typeface="Arial" pitchFamily="34" charset="0"/>
              </a:rPr>
              <a:t>When the 100</a:t>
            </a:r>
            <a:r>
              <a:rPr lang="en-US" baseline="30000" dirty="0" smtClean="0">
                <a:latin typeface="Arial" pitchFamily="34" charset="0"/>
              </a:rPr>
              <a:t>th</a:t>
            </a:r>
            <a:r>
              <a:rPr lang="en-US" dirty="0" smtClean="0">
                <a:latin typeface="Arial" pitchFamily="34" charset="0"/>
              </a:rPr>
              <a:t> zombie has been killed then the game is over. The winner is the player that killed the most zombies.</a:t>
            </a:r>
            <a:endParaRPr lang="en-US" i="1" dirty="0"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137661AB-E225-45D9-8D5A-1C6DFB9FC54C}" type="slidenum">
              <a:rPr lang="en-US" smtClean="0"/>
              <a:pPr>
                <a:defRPr/>
              </a:pPr>
              <a:t>54</a:t>
            </a:fld>
            <a:endParaRPr lang="en-US" dirty="0" smtClean="0"/>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12493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13: W.Z.D. – Images</a:t>
            </a:r>
          </a:p>
          <a:p>
            <a:pPr eaLnBrk="1" hangingPunct="1"/>
            <a:r>
              <a:rPr lang="en-US" dirty="0" smtClean="0">
                <a:latin typeface="Arial" pitchFamily="34" charset="0"/>
              </a:rPr>
              <a:t>Detail of pieces	</a:t>
            </a:r>
            <a:br>
              <a:rPr lang="en-US" dirty="0" smtClean="0">
                <a:latin typeface="Arial" pitchFamily="34" charset="0"/>
              </a:rPr>
            </a:br>
            <a:endParaRPr lang="en-US" dirty="0"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p:txBody>
          <a:bodyPr/>
          <a:lstStyle/>
          <a:p>
            <a:pPr>
              <a:defRPr/>
            </a:pPr>
            <a:fld id="{8F83583D-A5C8-4553-96BF-A8F3D014603C}" type="slidenum">
              <a:rPr lang="en-US" smtClean="0"/>
              <a:pPr>
                <a:defRPr/>
              </a:pPr>
              <a:t>55</a:t>
            </a:fld>
            <a:endParaRPr lang="en-US" dirty="0" smtClean="0"/>
          </a:p>
        </p:txBody>
      </p:sp>
      <p:sp>
        <p:nvSpPr>
          <p:cNvPr id="123907" name="Rectangle 2"/>
          <p:cNvSpPr>
            <a:spLocks noGrp="1" noRot="1" noChangeAspect="1" noChangeArrowheads="1" noTextEdit="1"/>
          </p:cNvSpPr>
          <p:nvPr>
            <p:ph type="sldImg"/>
          </p:nvPr>
        </p:nvSpPr>
        <p:spPr>
          <a:xfrm>
            <a:off x="381000" y="685800"/>
            <a:ext cx="6096000" cy="3429000"/>
          </a:xfrm>
          <a:ln/>
        </p:spPr>
      </p:sp>
      <p:sp>
        <p:nvSpPr>
          <p:cNvPr id="1239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13: W.Z.D. – Images</a:t>
            </a:r>
          </a:p>
          <a:p>
            <a:pPr eaLnBrk="1" hangingPunct="1"/>
            <a:r>
              <a:rPr lang="en-US" dirty="0" smtClean="0">
                <a:latin typeface="Arial" pitchFamily="34" charset="0"/>
              </a:rPr>
              <a:t>	</a:t>
            </a:r>
            <a:br>
              <a:rPr lang="en-US" dirty="0" smtClean="0">
                <a:latin typeface="Arial" pitchFamily="34" charset="0"/>
              </a:rPr>
            </a:br>
            <a:r>
              <a:rPr lang="en-US" dirty="0" smtClean="0">
                <a:latin typeface="Arial" pitchFamily="34" charset="0"/>
              </a:rPr>
              <a:t>Later on,</a:t>
            </a:r>
            <a:r>
              <a:rPr lang="en-US" baseline="0" dirty="0" smtClean="0">
                <a:latin typeface="Arial" pitchFamily="34" charset="0"/>
              </a:rPr>
              <a:t> I found a place that could custom cut and etch acrylic, so I had  a new board made and replaced the printed paper board.</a:t>
            </a:r>
            <a:endParaRPr lang="en-US" i="1" dirty="0"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p:txBody>
          <a:bodyPr/>
          <a:lstStyle/>
          <a:p>
            <a:pPr>
              <a:defRPr/>
            </a:pPr>
            <a:fld id="{68BBDA67-393C-4EB2-8489-5957138F1D82}" type="slidenum">
              <a:rPr lang="en-US" smtClean="0"/>
              <a:pPr>
                <a:defRPr/>
              </a:pPr>
              <a:t>56</a:t>
            </a:fld>
            <a:endParaRPr lang="en-US" dirty="0" smtClean="0"/>
          </a:p>
        </p:txBody>
      </p:sp>
      <p:sp>
        <p:nvSpPr>
          <p:cNvPr id="125955" name="Rectangle 2"/>
          <p:cNvSpPr>
            <a:spLocks noGrp="1" noRot="1" noChangeAspect="1" noChangeArrowheads="1" noTextEdit="1"/>
          </p:cNvSpPr>
          <p:nvPr>
            <p:ph type="sldImg"/>
          </p:nvPr>
        </p:nvSpPr>
        <p:spPr>
          <a:xfrm>
            <a:off x="381000" y="685800"/>
            <a:ext cx="6096000" cy="3429000"/>
          </a:xfrm>
          <a:ln/>
        </p:spPr>
      </p:sp>
      <p:sp>
        <p:nvSpPr>
          <p:cNvPr id="12595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13: W.Z.D. - Take away </a:t>
            </a:r>
          </a:p>
          <a:p>
            <a:pPr eaLnBrk="1" hangingPunct="1"/>
            <a:r>
              <a:rPr lang="en-US" dirty="0" smtClean="0">
                <a:latin typeface="Arial" pitchFamily="34" charset="0"/>
              </a:rPr>
              <a:t>If there is a point in your game where lengthy decisions need to be made then have all the players do it simultaneously. We also added another rule that when all but one of the players are finished then they start counting down from 5. (“5…4…3…2…1…0”). If they get to 0 then the slow player doesn’t get to place a card and the game immediately advances to the execution phase.</a:t>
            </a:r>
          </a:p>
          <a:p>
            <a:pPr eaLnBrk="1" hangingPunct="1"/>
            <a:endParaRPr lang="en-US" dirty="0" smtClean="0">
              <a:latin typeface="Arial" pitchFamily="34" charset="0"/>
            </a:endParaRPr>
          </a:p>
          <a:p>
            <a:pPr eaLnBrk="1" hangingPunct="1"/>
            <a:r>
              <a:rPr lang="en-US" dirty="0" smtClean="0">
                <a:latin typeface="Arial" pitchFamily="34" charset="0"/>
              </a:rPr>
              <a:t>In </a:t>
            </a:r>
            <a:r>
              <a:rPr lang="en-US" i="1" dirty="0" smtClean="0">
                <a:latin typeface="Arial" pitchFamily="34" charset="0"/>
              </a:rPr>
              <a:t>W.Z.D. </a:t>
            </a:r>
            <a:r>
              <a:rPr lang="en-US" dirty="0" smtClean="0">
                <a:latin typeface="Arial" pitchFamily="34" charset="0"/>
              </a:rPr>
              <a:t>the player isn’t a robot, but a “robot scientist” sitting in a booth above the board programming the robot remotely. If the player was the supposed to be a robot on the board then he would demand more direct control. As an example, suppose the robot walks into a wall instead of attacking a nearby zombie. If the player is a scientist then the action can be explained as a “programming error”. If the player is supposed to be “inside” the robot then he would say things like, “Why did </a:t>
            </a:r>
            <a:r>
              <a:rPr lang="en-US" b="1" dirty="0" smtClean="0">
                <a:latin typeface="Arial" pitchFamily="34" charset="0"/>
              </a:rPr>
              <a:t>I</a:t>
            </a:r>
            <a:r>
              <a:rPr lang="en-US" dirty="0" smtClean="0">
                <a:latin typeface="Arial" pitchFamily="34" charset="0"/>
              </a:rPr>
              <a:t> do that? </a:t>
            </a:r>
            <a:r>
              <a:rPr lang="en-US" b="1" dirty="0" smtClean="0">
                <a:latin typeface="Arial" pitchFamily="34" charset="0"/>
              </a:rPr>
              <a:t>I</a:t>
            </a:r>
            <a:r>
              <a:rPr lang="en-US" dirty="0" smtClean="0">
                <a:latin typeface="Arial" pitchFamily="34" charset="0"/>
              </a:rPr>
              <a:t> can see the zombie so </a:t>
            </a:r>
            <a:r>
              <a:rPr lang="en-US" b="1" dirty="0" smtClean="0">
                <a:latin typeface="Arial" pitchFamily="34" charset="0"/>
              </a:rPr>
              <a:t>I</a:t>
            </a:r>
            <a:r>
              <a:rPr lang="en-US" dirty="0" smtClean="0">
                <a:latin typeface="Arial" pitchFamily="34" charset="0"/>
              </a:rPr>
              <a:t> should be able to attack it.”</a:t>
            </a:r>
          </a:p>
          <a:p>
            <a:pPr eaLnBrk="1" hangingPunct="1"/>
            <a:endParaRPr lang="en-US" dirty="0" smtClean="0">
              <a:latin typeface="Arial" pitchFamily="34" charset="0"/>
            </a:endParaRPr>
          </a:p>
          <a:p>
            <a:pPr eaLnBrk="1" hangingPunct="1"/>
            <a:r>
              <a:rPr lang="en-US" dirty="0" smtClean="0">
                <a:latin typeface="Arial" pitchFamily="34" charset="0"/>
              </a:rPr>
              <a:t>As a designer, one of your primary goals is to immerse the players in your game world. When you are trying to decide on which rules are best for your game, favor the rules that keep them in that world. Ask yourself, “Who is the player in this world? How should they feel? How can the rules make the player feel the way that you want?” </a:t>
            </a:r>
          </a:p>
          <a:p>
            <a:pPr eaLnBrk="1" hangingPunct="1"/>
            <a:endParaRPr lang="en-US" dirty="0"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6B16ED00-EB8F-412A-837A-47EC0B92EE95}" type="slidenum">
              <a:rPr lang="en-US" smtClean="0"/>
              <a:pPr>
                <a:defRPr/>
              </a:pPr>
              <a:t>57</a:t>
            </a:fld>
            <a:endParaRPr lang="en-US" dirty="0" smtClean="0"/>
          </a:p>
        </p:txBody>
      </p:sp>
      <p:sp>
        <p:nvSpPr>
          <p:cNvPr id="126979"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14: Soccer Bots - Goals</a:t>
            </a:r>
          </a:p>
          <a:p>
            <a:pPr eaLnBrk="1" hangingPunct="1"/>
            <a:r>
              <a:rPr lang="en-US" i="1" dirty="0" smtClean="0">
                <a:latin typeface="Arial" pitchFamily="34" charset="0"/>
              </a:rPr>
              <a:t>Nanobots</a:t>
            </a:r>
            <a:r>
              <a:rPr lang="en-US" dirty="0" smtClean="0">
                <a:latin typeface="Arial" pitchFamily="34" charset="0"/>
              </a:rPr>
              <a:t> never got a lot of play, primarily because it took too long to play. Now, armed with the knowledge that I gained from </a:t>
            </a:r>
            <a:r>
              <a:rPr lang="en-US" i="1" dirty="0" smtClean="0">
                <a:latin typeface="Arial" pitchFamily="34" charset="0"/>
              </a:rPr>
              <a:t>W.Z.D. </a:t>
            </a:r>
            <a:r>
              <a:rPr lang="en-US" dirty="0" smtClean="0">
                <a:latin typeface="Arial" pitchFamily="34" charset="0"/>
              </a:rPr>
              <a:t>I vowed to solve that problem and rebuild the game so that it could be played in under 30 minutes.</a:t>
            </a:r>
          </a:p>
          <a:p>
            <a:pPr eaLnBrk="1" hangingPunct="1"/>
            <a:endParaRPr lang="en-US" dirty="0" smtClean="0">
              <a:latin typeface="Arial" pitchFamily="34" charset="0"/>
            </a:endParaRPr>
          </a:p>
          <a:p>
            <a:pPr eaLnBrk="1" hangingPunct="1"/>
            <a:r>
              <a:rPr lang="en-US" dirty="0" smtClean="0">
                <a:latin typeface="Arial" pitchFamily="34" charset="0"/>
              </a:rPr>
              <a:t>I will never hand mill individual parts for a game again (once was enough) so I started experimenting with laser cutting. The plan was to cut a collection of robot parts out of plastic that would snap together. </a:t>
            </a:r>
          </a:p>
          <a:p>
            <a:pPr eaLnBrk="1" hangingPunct="1"/>
            <a:endParaRPr lang="en-US" dirty="0" smtClean="0">
              <a:latin typeface="Arial" pitchFamily="34" charset="0"/>
            </a:endParaRPr>
          </a:p>
          <a:p>
            <a:pPr eaLnBrk="1" hangingPunct="1"/>
            <a:r>
              <a:rPr lang="en-US" dirty="0" smtClean="0">
                <a:latin typeface="Arial" pitchFamily="34" charset="0"/>
              </a:rPr>
              <a:t>I was a bit burned out on weapons and combat after </a:t>
            </a:r>
            <a:r>
              <a:rPr lang="en-US" i="1" dirty="0" smtClean="0">
                <a:latin typeface="Arial" pitchFamily="34" charset="0"/>
              </a:rPr>
              <a:t>W.Z.D. </a:t>
            </a:r>
            <a:r>
              <a:rPr lang="en-US" dirty="0" smtClean="0">
                <a:latin typeface="Arial" pitchFamily="34" charset="0"/>
              </a:rPr>
              <a:t> and wanted to switch gears and make a goal scoring sports game. Both Toby and Dylan play soccer, so it was a natural theme for the game and one that I thought the family would appreciate.</a:t>
            </a:r>
          </a:p>
          <a:p>
            <a:pPr eaLnBrk="1" hangingPunct="1"/>
            <a:endParaRPr lang="en-US" i="1" dirty="0"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fld id="{70F651A0-DB6E-402B-A2EA-EEDC267E83CF}" type="slidenum">
              <a:rPr lang="en-US" smtClean="0"/>
              <a:pPr>
                <a:defRPr/>
              </a:pPr>
              <a:t>58</a:t>
            </a:fld>
            <a:endParaRPr lang="en-US" dirty="0" smtClean="0"/>
          </a:p>
        </p:txBody>
      </p:sp>
      <p:sp>
        <p:nvSpPr>
          <p:cNvPr id="128003" name="Rectangle 2"/>
          <p:cNvSpPr>
            <a:spLocks noGrp="1" noRot="1" noChangeAspect="1" noChangeArrowheads="1" noTextEdit="1"/>
          </p:cNvSpPr>
          <p:nvPr>
            <p:ph type="sldImg"/>
          </p:nvPr>
        </p:nvSpPr>
        <p:spPr>
          <a:xfrm>
            <a:off x="381000" y="685800"/>
            <a:ext cx="6096000" cy="3429000"/>
          </a:xfrm>
          <a:ln/>
        </p:spPr>
      </p:sp>
      <p:sp>
        <p:nvSpPr>
          <p:cNvPr id="12800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14: Soccer Bots – Images</a:t>
            </a:r>
          </a:p>
          <a:p>
            <a:pPr eaLnBrk="1" hangingPunct="1"/>
            <a:r>
              <a:rPr lang="en-US" dirty="0" smtClean="0">
                <a:latin typeface="Arial" pitchFamily="34" charset="0"/>
              </a:rPr>
              <a:t>	</a:t>
            </a:r>
            <a:br>
              <a:rPr lang="en-US" dirty="0" smtClean="0">
                <a:latin typeface="Arial" pitchFamily="34" charset="0"/>
              </a:rPr>
            </a:br>
            <a:r>
              <a:rPr lang="en-US" dirty="0" smtClean="0">
                <a:latin typeface="Arial" pitchFamily="34" charset="0"/>
              </a:rPr>
              <a:t>This</a:t>
            </a:r>
            <a:r>
              <a:rPr lang="en-US" baseline="0" dirty="0" smtClean="0">
                <a:latin typeface="Arial" pitchFamily="34" charset="0"/>
              </a:rPr>
              <a:t> is the what the file looks like that I send off to </a:t>
            </a:r>
            <a:r>
              <a:rPr lang="en-US" baseline="0" dirty="0" err="1" smtClean="0">
                <a:latin typeface="Arial" pitchFamily="34" charset="0"/>
              </a:rPr>
              <a:t>Ponoko</a:t>
            </a:r>
            <a:r>
              <a:rPr lang="en-US" baseline="0" dirty="0" smtClean="0">
                <a:latin typeface="Arial" pitchFamily="34" charset="0"/>
              </a:rPr>
              <a:t> for laser cutting.</a:t>
            </a:r>
            <a:endParaRPr lang="en-US" dirty="0"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fld id="{70F651A0-DB6E-402B-A2EA-EEDC267E83CF}" type="slidenum">
              <a:rPr lang="en-US" smtClean="0"/>
              <a:pPr>
                <a:defRPr/>
              </a:pPr>
              <a:t>59</a:t>
            </a:fld>
            <a:endParaRPr lang="en-US" dirty="0" smtClean="0"/>
          </a:p>
        </p:txBody>
      </p:sp>
      <p:sp>
        <p:nvSpPr>
          <p:cNvPr id="128003" name="Rectangle 2"/>
          <p:cNvSpPr>
            <a:spLocks noGrp="1" noRot="1" noChangeAspect="1" noChangeArrowheads="1" noTextEdit="1"/>
          </p:cNvSpPr>
          <p:nvPr>
            <p:ph type="sldImg"/>
          </p:nvPr>
        </p:nvSpPr>
        <p:spPr>
          <a:xfrm>
            <a:off x="381000" y="685800"/>
            <a:ext cx="6096000" cy="3429000"/>
          </a:xfrm>
          <a:ln/>
        </p:spPr>
      </p:sp>
      <p:sp>
        <p:nvSpPr>
          <p:cNvPr id="12800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14: Soccer Bots – Images</a:t>
            </a:r>
          </a:p>
          <a:p>
            <a:pPr eaLnBrk="1" hangingPunct="1"/>
            <a:r>
              <a:rPr lang="en-US" dirty="0" smtClean="0">
                <a:latin typeface="Arial" pitchFamily="34" charset="0"/>
              </a:rPr>
              <a:t>	</a:t>
            </a:r>
            <a:br>
              <a:rPr lang="en-US" dirty="0" smtClean="0">
                <a:latin typeface="Arial" pitchFamily="34" charset="0"/>
              </a:rPr>
            </a:br>
            <a:r>
              <a:rPr lang="en-US" dirty="0" smtClean="0">
                <a:latin typeface="Arial" pitchFamily="34" charset="0"/>
              </a:rPr>
              <a:t>Each player makes a team of 4 bots out of a collection of plastic parts. There are three primary systems: movement, claws (for carrying the ball), and shooters (for launching the ball across the arena). You get to decide your team’s composition and strategy. One player might favor speed, while the other favors shooting.</a:t>
            </a:r>
          </a:p>
          <a:p>
            <a:pPr eaLnBrk="1" hangingPunct="1"/>
            <a:endParaRPr lang="en-US" dirty="0" smtClean="0">
              <a:latin typeface="Arial" pitchFamily="34" charset="0"/>
            </a:endParaRPr>
          </a:p>
          <a:p>
            <a:pPr eaLnBrk="1" hangingPunct="1"/>
            <a:r>
              <a:rPr lang="en-US" dirty="0" smtClean="0">
                <a:latin typeface="Arial" pitchFamily="34" charset="0"/>
              </a:rPr>
              <a:t>Each turn you only have 30 seconds to move as many of your bots as you can. Once you are done moving a bot you can no longer move it again that turn.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1641EC40-8430-4E45-AAFF-94E5253AAD00}" type="slidenum">
              <a:rPr lang="en-US" smtClean="0"/>
              <a:pPr>
                <a:defRPr/>
              </a:pPr>
              <a:t>6</a:t>
            </a:fld>
            <a:endParaRPr lang="en-US" dirty="0" smtClean="0"/>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 Hidden Reindeer  - Take away </a:t>
            </a:r>
          </a:p>
          <a:p>
            <a:pPr eaLnBrk="1" hangingPunct="1"/>
            <a:r>
              <a:rPr lang="en-US" dirty="0" smtClean="0">
                <a:latin typeface="Arial" pitchFamily="34" charset="0"/>
              </a:rPr>
              <a:t>For a game designer, goals have a lot of weight. Older players understand the importance of the goal and the entire play session revolves around reaching it.</a:t>
            </a:r>
          </a:p>
          <a:p>
            <a:pPr eaLnBrk="1" hangingPunct="1"/>
            <a:r>
              <a:rPr lang="en-US" dirty="0" smtClean="0">
                <a:latin typeface="Arial" pitchFamily="34" charset="0"/>
              </a:rPr>
              <a:t>But younger kids don’t care about the goal. They are focused on the play experience.</a:t>
            </a:r>
          </a:p>
          <a:p>
            <a:pPr eaLnBrk="1" hangingPunct="1"/>
            <a:endParaRPr lang="en-US" dirty="0" smtClean="0">
              <a:latin typeface="Arial" pitchFamily="34" charset="0"/>
            </a:endParaRPr>
          </a:p>
          <a:p>
            <a:pPr eaLnBrk="1" hangingPunct="1"/>
            <a:r>
              <a:rPr lang="en-US" dirty="0" smtClean="0">
                <a:latin typeface="Arial" pitchFamily="34" charset="0"/>
              </a:rPr>
              <a:t>Kids are brutal critics, and if they are not enjoying something you will know it instantly. This makes them excellent testers! Pay close attention to their faces and their actions.</a:t>
            </a:r>
          </a:p>
          <a:p>
            <a:pPr eaLnBrk="1" hangingPunct="1"/>
            <a:endParaRPr lang="en-US" dirty="0" smtClean="0">
              <a:latin typeface="Arial" pitchFamily="34" charset="0"/>
            </a:endParaRPr>
          </a:p>
          <a:p>
            <a:pPr eaLnBrk="1" hangingPunct="1"/>
            <a:r>
              <a:rPr lang="en-US" dirty="0" smtClean="0">
                <a:latin typeface="Arial" pitchFamily="34" charset="0"/>
              </a:rPr>
              <a:t>Since you are not shipping the game you can (and should!) change the rules and goals as needed to keep interest.</a:t>
            </a:r>
          </a:p>
          <a:p>
            <a:pPr eaLnBrk="1" hangingPunct="1"/>
            <a:r>
              <a:rPr lang="en-US" dirty="0" smtClean="0">
                <a:latin typeface="Arial" pitchFamily="34" charset="0"/>
              </a:rPr>
              <a:t>As kids mature this becomes harder to do because it goes against conventional game wisdom. Take advantage of it while you can.</a:t>
            </a:r>
          </a:p>
          <a:p>
            <a:pPr eaLnBrk="1" hangingPunct="1"/>
            <a:endParaRPr lang="en-US" dirty="0"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34ED9716-269D-4961-AE25-98A1F9A8B84D}" type="slidenum">
              <a:rPr lang="en-US" smtClean="0"/>
              <a:pPr>
                <a:defRPr/>
              </a:pPr>
              <a:t>60</a:t>
            </a:fld>
            <a:endParaRPr lang="en-US" dirty="0" smtClean="0"/>
          </a:p>
        </p:txBody>
      </p:sp>
      <p:sp>
        <p:nvSpPr>
          <p:cNvPr id="129027" name="Rectangle 2"/>
          <p:cNvSpPr>
            <a:spLocks noGrp="1" noRot="1" noChangeAspect="1" noChangeArrowheads="1" noTextEdit="1"/>
          </p:cNvSpPr>
          <p:nvPr>
            <p:ph type="sldImg"/>
          </p:nvPr>
        </p:nvSpPr>
        <p:spPr>
          <a:xfrm>
            <a:off x="381000" y="685800"/>
            <a:ext cx="6096000" cy="3429000"/>
          </a:xfrm>
          <a:ln/>
        </p:spPr>
      </p:sp>
      <p:sp>
        <p:nvSpPr>
          <p:cNvPr id="12902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14: Soccer Bots – Images</a:t>
            </a:r>
          </a:p>
          <a:p>
            <a:pPr eaLnBrk="1" hangingPunct="1"/>
            <a:r>
              <a:rPr lang="en-US" dirty="0" smtClean="0">
                <a:latin typeface="Arial" pitchFamily="34" charset="0"/>
              </a:rPr>
              <a:t>[Detail of pieces]</a:t>
            </a:r>
            <a:br>
              <a:rPr lang="en-US" dirty="0" smtClean="0">
                <a:latin typeface="Arial" pitchFamily="34" charset="0"/>
              </a:rPr>
            </a:br>
            <a:r>
              <a:rPr lang="en-US" dirty="0" smtClean="0">
                <a:latin typeface="Arial" pitchFamily="34" charset="0"/>
              </a:rPr>
              <a:t>Players can easily tune the length of the game by changing the number of goals needed to win.  The game has a frantic pace and I did manage to capture the feel of speed chess.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fld id="{69F60F63-2ABD-4022-A47A-578ECE1A9411}" type="slidenum">
              <a:rPr lang="en-US" smtClean="0"/>
              <a:pPr>
                <a:defRPr/>
              </a:pPr>
              <a:t>61</a:t>
            </a:fld>
            <a:endParaRPr lang="en-US" dirty="0" smtClean="0"/>
          </a:p>
        </p:txBody>
      </p:sp>
      <p:sp>
        <p:nvSpPr>
          <p:cNvPr id="130051" name="Rectangle 2"/>
          <p:cNvSpPr>
            <a:spLocks noGrp="1" noRot="1" noChangeAspect="1" noChangeArrowheads="1" noTextEdit="1"/>
          </p:cNvSpPr>
          <p:nvPr>
            <p:ph type="sldImg"/>
          </p:nvPr>
        </p:nvSpPr>
        <p:spPr>
          <a:xfrm>
            <a:off x="381000" y="685800"/>
            <a:ext cx="6096000" cy="3429000"/>
          </a:xfrm>
          <a:ln/>
        </p:spPr>
      </p:sp>
      <p:sp>
        <p:nvSpPr>
          <p:cNvPr id="13005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14: Soccer Bots - Take away </a:t>
            </a:r>
          </a:p>
          <a:p>
            <a:pPr eaLnBrk="1" hangingPunct="1"/>
            <a:r>
              <a:rPr lang="en-US" dirty="0" smtClean="0">
                <a:latin typeface="Arial" pitchFamily="34" charset="0"/>
              </a:rPr>
              <a:t>I finally broke down and put a chess timer into the game to control the tempo. At first I felt bad about it, because I always consider timers to be a design cop out. But the more I played the more liked it. The reason it worked was because it helped make the player feel like they were participating in a sports game, which was the feeling that I wanted the player to feel. Sports and timers go together quite nicely.</a:t>
            </a:r>
          </a:p>
          <a:p>
            <a:pPr eaLnBrk="1" hangingPunct="1"/>
            <a:endParaRPr lang="en-US" dirty="0" smtClean="0">
              <a:latin typeface="Arial" pitchFamily="34" charset="0"/>
            </a:endParaRPr>
          </a:p>
          <a:p>
            <a:pPr eaLnBrk="1" hangingPunct="1"/>
            <a:r>
              <a:rPr lang="en-US" dirty="0" smtClean="0">
                <a:latin typeface="Arial" pitchFamily="34" charset="0"/>
              </a:rPr>
              <a:t>I’ve always been a firm believer of “get your pieces first, make your rules second”, but I can see that restriction going away as it becomes easier to custom create the exact pieces that I need. I still can’t get a high level of detail, but that day might not be far off. </a:t>
            </a:r>
          </a:p>
          <a:p>
            <a:pPr eaLnBrk="1" hangingPunct="1"/>
            <a:endParaRPr lang="en-US" dirty="0"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10D57887-E786-4985-9AD4-E864ADE5C818}" type="slidenum">
              <a:rPr lang="en-US" smtClean="0"/>
              <a:pPr>
                <a:defRPr/>
              </a:pPr>
              <a:t>62</a:t>
            </a:fld>
            <a:endParaRPr lang="en-US" dirty="0" smtClean="0"/>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15: Swords - Goals</a:t>
            </a:r>
          </a:p>
          <a:p>
            <a:pPr eaLnBrk="1" hangingPunct="1"/>
            <a:r>
              <a:rPr lang="en-US" dirty="0" smtClean="0">
                <a:latin typeface="Arial" pitchFamily="34" charset="0"/>
              </a:rPr>
              <a:t>Looking back on all my games, I think </a:t>
            </a:r>
            <a:r>
              <a:rPr lang="en-US" i="1" dirty="0" smtClean="0">
                <a:latin typeface="Arial" pitchFamily="34" charset="0"/>
              </a:rPr>
              <a:t>Monster Hunter</a:t>
            </a:r>
            <a:r>
              <a:rPr lang="en-US" dirty="0" smtClean="0">
                <a:latin typeface="Arial" pitchFamily="34" charset="0"/>
              </a:rPr>
              <a:t> is one that the whole family enjoys playing the most. We frequently talk about starting up a game but can never quite find the time to make it happen. After successfully speeding up </a:t>
            </a:r>
            <a:r>
              <a:rPr lang="en-US" i="1" dirty="0" smtClean="0">
                <a:latin typeface="Arial" pitchFamily="34" charset="0"/>
              </a:rPr>
              <a:t>Nanobots</a:t>
            </a:r>
            <a:r>
              <a:rPr lang="en-US" dirty="0" smtClean="0">
                <a:latin typeface="Arial" pitchFamily="34" charset="0"/>
              </a:rPr>
              <a:t> I thought it would be interesting to make a 20 minute version of </a:t>
            </a:r>
            <a:r>
              <a:rPr lang="en-US" i="1" dirty="0" smtClean="0">
                <a:latin typeface="Arial" pitchFamily="34" charset="0"/>
              </a:rPr>
              <a:t>Monster Hunter</a:t>
            </a:r>
            <a:r>
              <a:rPr lang="en-US" dirty="0" smtClean="0">
                <a:latin typeface="Arial" pitchFamily="34" charset="0"/>
              </a:rPr>
              <a:t>.</a:t>
            </a:r>
          </a:p>
          <a:p>
            <a:pPr eaLnBrk="1" hangingPunct="1"/>
            <a:endParaRPr lang="en-US" dirty="0" smtClean="0">
              <a:latin typeface="Arial" pitchFamily="34" charset="0"/>
            </a:endParaRPr>
          </a:p>
          <a:p>
            <a:pPr eaLnBrk="1" hangingPunct="1"/>
            <a:r>
              <a:rPr lang="en-US" dirty="0" smtClean="0">
                <a:latin typeface="Arial" pitchFamily="34" charset="0"/>
              </a:rPr>
              <a:t>A friend of mine from Blizzard, Ben Boos, had just finished a book called </a:t>
            </a:r>
            <a:r>
              <a:rPr lang="en-US" i="1" dirty="0" smtClean="0">
                <a:latin typeface="Arial" pitchFamily="34" charset="0"/>
              </a:rPr>
              <a:t>Swords</a:t>
            </a:r>
            <a:r>
              <a:rPr lang="en-US" dirty="0" smtClean="0">
                <a:latin typeface="Arial" pitchFamily="34" charset="0"/>
              </a:rPr>
              <a:t> and it was filled with awesome artwork. I asked him if I could make a game using his art and he agreed.</a:t>
            </a:r>
          </a:p>
          <a:p>
            <a:pPr eaLnBrk="1" hangingPunct="1"/>
            <a:endParaRPr lang="en-US" i="1" dirty="0"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10D57887-E786-4985-9AD4-E864ADE5C818}" type="slidenum">
              <a:rPr lang="en-US" smtClean="0"/>
              <a:pPr>
                <a:defRPr/>
              </a:pPr>
              <a:t>63</a:t>
            </a:fld>
            <a:endParaRPr lang="en-US" dirty="0" smtClean="0"/>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15: Swords - Goals</a:t>
            </a:r>
          </a:p>
          <a:p>
            <a:pPr eaLnBrk="1" hangingPunct="1"/>
            <a:r>
              <a:rPr lang="en-US" dirty="0" smtClean="0">
                <a:latin typeface="Arial" pitchFamily="34" charset="0"/>
              </a:rPr>
              <a:t>Ben’s book.</a:t>
            </a:r>
            <a:r>
              <a:rPr lang="en-US" baseline="0" dirty="0" smtClean="0">
                <a:latin typeface="Arial" pitchFamily="34" charset="0"/>
              </a:rPr>
              <a:t> </a:t>
            </a:r>
            <a:endParaRPr lang="en-US" i="1" dirty="0"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F289E6B1-078C-46B3-A4D8-82CA6FAC783E}" type="slidenum">
              <a:rPr lang="en-US" smtClean="0"/>
              <a:pPr>
                <a:defRPr/>
              </a:pPr>
              <a:t>64</a:t>
            </a:fld>
            <a:endParaRPr lang="en-US" dirty="0" smtClean="0"/>
          </a:p>
        </p:txBody>
      </p:sp>
      <p:sp>
        <p:nvSpPr>
          <p:cNvPr id="132099" name="Rectangle 2"/>
          <p:cNvSpPr>
            <a:spLocks noGrp="1" noRot="1" noChangeAspect="1" noChangeArrowheads="1" noTextEdit="1"/>
          </p:cNvSpPr>
          <p:nvPr>
            <p:ph type="sldImg"/>
          </p:nvPr>
        </p:nvSpPr>
        <p:spPr>
          <a:xfrm>
            <a:off x="381000" y="685800"/>
            <a:ext cx="6096000" cy="3429000"/>
          </a:xfrm>
          <a:ln/>
        </p:spPr>
      </p:sp>
      <p:sp>
        <p:nvSpPr>
          <p:cNvPr id="13210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15: Swords – Images</a:t>
            </a:r>
          </a:p>
          <a:p>
            <a:pPr eaLnBrk="1" hangingPunct="1"/>
            <a:r>
              <a:rPr lang="en-US" dirty="0" smtClean="0">
                <a:latin typeface="Arial" pitchFamily="34" charset="0"/>
              </a:rPr>
              <a:t>	</a:t>
            </a:r>
            <a:br>
              <a:rPr lang="en-US" dirty="0" smtClean="0">
                <a:latin typeface="Arial" pitchFamily="34" charset="0"/>
              </a:rPr>
            </a:br>
            <a:r>
              <a:rPr lang="en-US" dirty="0" smtClean="0">
                <a:latin typeface="Arial" pitchFamily="34" charset="0"/>
              </a:rPr>
              <a:t>The overall concept of </a:t>
            </a:r>
            <a:r>
              <a:rPr lang="en-US" i="1" dirty="0" smtClean="0">
                <a:latin typeface="Arial" pitchFamily="34" charset="0"/>
              </a:rPr>
              <a:t>Swords</a:t>
            </a:r>
            <a:r>
              <a:rPr lang="en-US" dirty="0" smtClean="0">
                <a:latin typeface="Arial" pitchFamily="34" charset="0"/>
              </a:rPr>
              <a:t> is similar to </a:t>
            </a:r>
            <a:r>
              <a:rPr lang="en-US" i="1" dirty="0" smtClean="0">
                <a:latin typeface="Arial" pitchFamily="34" charset="0"/>
              </a:rPr>
              <a:t>Monster Hunter</a:t>
            </a:r>
            <a:r>
              <a:rPr lang="en-US" dirty="0" smtClean="0">
                <a:latin typeface="Arial" pitchFamily="34" charset="0"/>
              </a:rPr>
              <a:t>. Place some random monsters down on the table and try to be the first player to kill them and get take the gold.</a:t>
            </a: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C4E62A09-BC9F-49CD-A776-90C6B26E66F7}" type="slidenum">
              <a:rPr lang="en-US" smtClean="0"/>
              <a:pPr>
                <a:defRPr/>
              </a:pPr>
              <a:t>65</a:t>
            </a:fld>
            <a:endParaRPr lang="en-US" dirty="0" smtClean="0"/>
          </a:p>
        </p:txBody>
      </p:sp>
      <p:sp>
        <p:nvSpPr>
          <p:cNvPr id="133123" name="Rectangle 2"/>
          <p:cNvSpPr>
            <a:spLocks noGrp="1" noRot="1" noChangeAspect="1" noChangeArrowheads="1" noTextEdit="1"/>
          </p:cNvSpPr>
          <p:nvPr>
            <p:ph type="sldImg"/>
          </p:nvPr>
        </p:nvSpPr>
        <p:spPr>
          <a:xfrm>
            <a:off x="381000" y="685800"/>
            <a:ext cx="6096000" cy="3429000"/>
          </a:xfrm>
          <a:ln/>
        </p:spPr>
      </p:sp>
      <p:sp>
        <p:nvSpPr>
          <p:cNvPr id="13312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15: Swords – Images</a:t>
            </a:r>
          </a:p>
          <a:p>
            <a:pPr eaLnBrk="1" hangingPunct="1"/>
            <a:r>
              <a:rPr lang="en-US" dirty="0" smtClean="0">
                <a:latin typeface="Arial" pitchFamily="34" charset="0"/>
              </a:rPr>
              <a:t>[Detail of pieces]</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The main difference is that instead of controlling one hero, the player controls an army of meeples. When you kill a monster you get gold which lets you buy a sword. Each sword has a special power. For instance, the black sword is for the Thief, which has the power to steal gold even if the monster is still alive. The green sword is for the Scout, who can attack first. There is also a warrior, a necromancer, and a wizard.</a:t>
            </a:r>
          </a:p>
          <a:p>
            <a:pPr eaLnBrk="1" hangingPunct="1"/>
            <a:endParaRPr lang="en-US" dirty="0" smtClean="0">
              <a:latin typeface="Arial" pitchFamily="34" charset="0"/>
            </a:endParaRPr>
          </a:p>
          <a:p>
            <a:pPr eaLnBrk="1" hangingPunct="1"/>
            <a:r>
              <a:rPr lang="en-US" dirty="0" smtClean="0">
                <a:latin typeface="Arial" pitchFamily="34" charset="0"/>
              </a:rPr>
              <a:t>The gimmick in this game is that there are no dice. Instead you roll your army whenever you attack. Heroes on their feet do double damage, while heroes on their heads die.</a:t>
            </a:r>
          </a:p>
          <a:p>
            <a:pPr eaLnBrk="1" hangingPunct="1"/>
            <a:endParaRPr lang="en-US" dirty="0"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0B76CAA9-615A-4091-832C-FF65E41FE326}" type="slidenum">
              <a:rPr lang="en-US" smtClean="0"/>
              <a:pPr>
                <a:defRPr/>
              </a:pPr>
              <a:t>66</a:t>
            </a:fld>
            <a:endParaRPr lang="en-US" dirty="0" smtClean="0"/>
          </a:p>
        </p:txBody>
      </p:sp>
      <p:sp>
        <p:nvSpPr>
          <p:cNvPr id="134147" name="Rectangle 2"/>
          <p:cNvSpPr>
            <a:spLocks noGrp="1" noRot="1" noChangeAspect="1" noChangeArrowheads="1" noTextEdit="1"/>
          </p:cNvSpPr>
          <p:nvPr>
            <p:ph type="sldImg"/>
          </p:nvPr>
        </p:nvSpPr>
        <p:spPr>
          <a:xfrm>
            <a:off x="381000" y="685800"/>
            <a:ext cx="6096000" cy="3429000"/>
          </a:xfrm>
          <a:ln/>
        </p:spPr>
      </p:sp>
      <p:sp>
        <p:nvSpPr>
          <p:cNvPr id="13414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15: Swords - Take away </a:t>
            </a:r>
          </a:p>
          <a:p>
            <a:pPr eaLnBrk="1" hangingPunct="1"/>
            <a:r>
              <a:rPr lang="en-US" dirty="0" smtClean="0">
                <a:latin typeface="Arial" pitchFamily="34" charset="0"/>
              </a:rPr>
              <a:t>As I was trying to figure out how to keep game play fast I looked at gambling games. It’s not the obvious choice since </a:t>
            </a:r>
            <a:r>
              <a:rPr lang="en-US" i="1" dirty="0" smtClean="0">
                <a:latin typeface="Arial" pitchFamily="34" charset="0"/>
              </a:rPr>
              <a:t>Swords</a:t>
            </a:r>
            <a:r>
              <a:rPr lang="en-US" dirty="0" smtClean="0">
                <a:latin typeface="Arial" pitchFamily="34" charset="0"/>
              </a:rPr>
              <a:t> is about magic and monsters in medieval times. Specifically, I wanted the game to feel like Craps where everyone is active and socializing while the turn is happening. </a:t>
            </a:r>
          </a:p>
          <a:p>
            <a:pPr eaLnBrk="1" hangingPunct="1"/>
            <a:endParaRPr lang="en-US" dirty="0" smtClean="0">
              <a:latin typeface="Arial" pitchFamily="34" charset="0"/>
            </a:endParaRPr>
          </a:p>
          <a:p>
            <a:pPr eaLnBrk="1" hangingPunct="1"/>
            <a:r>
              <a:rPr lang="en-US" dirty="0" smtClean="0">
                <a:latin typeface="Arial" pitchFamily="34" charset="0"/>
              </a:rPr>
              <a:t>There are about 100 monster cards in </a:t>
            </a:r>
            <a:r>
              <a:rPr lang="en-US" i="1" dirty="0" smtClean="0">
                <a:latin typeface="Arial" pitchFamily="34" charset="0"/>
              </a:rPr>
              <a:t>Swords</a:t>
            </a:r>
            <a:r>
              <a:rPr lang="en-US" dirty="0" smtClean="0">
                <a:latin typeface="Arial" pitchFamily="34" charset="0"/>
              </a:rPr>
              <a:t> and each one has a unique ability. It would have been a nightmare to try to balance them all. Instead, I borrowed a trick from the board game </a:t>
            </a:r>
            <a:r>
              <a:rPr lang="en-US" i="1" dirty="0" smtClean="0">
                <a:latin typeface="Arial" pitchFamily="34" charset="0"/>
              </a:rPr>
              <a:t>Puerto Rico</a:t>
            </a:r>
            <a:r>
              <a:rPr lang="en-US" dirty="0" smtClean="0">
                <a:latin typeface="Arial" pitchFamily="34" charset="0"/>
              </a:rPr>
              <a:t>. Each turn, every monster on the table gets one gold coin added to its bounty. When you kill a monster you get all of its gold. Monsters that are too strong tend to stay in play for several turns and get increasingly larger bounties. At some point, the potential reward outweighs the risk and the players gang up and start attacking it.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10D57887-E786-4985-9AD4-E864ADE5C818}" type="slidenum">
              <a:rPr lang="en-US" smtClean="0"/>
              <a:pPr>
                <a:defRPr/>
              </a:pPr>
              <a:t>67</a:t>
            </a:fld>
            <a:endParaRPr lang="en-US" dirty="0" smtClean="0"/>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16: 1001</a:t>
            </a:r>
            <a:r>
              <a:rPr lang="en-US" b="1" i="1" dirty="0" smtClean="0">
                <a:latin typeface="Arial" pitchFamily="34" charset="0"/>
              </a:rPr>
              <a:t> </a:t>
            </a:r>
            <a:r>
              <a:rPr lang="en-US" b="1" i="1" dirty="0" smtClean="0">
                <a:latin typeface="Arial" pitchFamily="34" charset="0"/>
              </a:rPr>
              <a:t>Words </a:t>
            </a:r>
            <a:r>
              <a:rPr lang="en-US" b="1" i="1" dirty="0" smtClean="0">
                <a:latin typeface="Arial" pitchFamily="34" charset="0"/>
              </a:rPr>
              <a:t>– Goals</a:t>
            </a:r>
          </a:p>
          <a:p>
            <a:pPr eaLnBrk="1" hangingPunct="1"/>
            <a:endParaRPr lang="en-US" b="1" i="1" dirty="0" smtClean="0">
              <a:latin typeface="Arial" pitchFamily="34" charset="0"/>
            </a:endParaRPr>
          </a:p>
          <a:p>
            <a:pPr eaLnBrk="1" hangingPunct="1"/>
            <a:r>
              <a:rPr lang="en-US" dirty="0" smtClean="0">
                <a:latin typeface="Arial" pitchFamily="34" charset="0"/>
              </a:rPr>
              <a:t>If you’ve been keeping track, then you’ll realize</a:t>
            </a:r>
            <a:r>
              <a:rPr lang="en-US" baseline="0" dirty="0" smtClean="0">
                <a:latin typeface="Arial" pitchFamily="34" charset="0"/>
              </a:rPr>
              <a:t> that this is the 16</a:t>
            </a:r>
            <a:r>
              <a:rPr lang="en-US" baseline="30000" dirty="0" smtClean="0">
                <a:latin typeface="Arial" pitchFamily="34" charset="0"/>
              </a:rPr>
              <a:t>th</a:t>
            </a:r>
            <a:r>
              <a:rPr lang="en-US" baseline="0" dirty="0" smtClean="0">
                <a:latin typeface="Arial" pitchFamily="34" charset="0"/>
              </a:rPr>
              <a:t> game. The submission deadline for GDC 2011 talks is in Oct. 2010, so between then and now I made another game. (I didn’t want to deal with the process of changing of my talk.)</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Toby asked me to make a light-hearted party game and I thought I’d give it a try since it was a lot different than other games I had worked on.</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I was burned out on fantasy and sci-fi themes, so this would give me the opportunity to try a new theme.</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Toby broke her ankle in Oct. and ended up playing a lot of </a:t>
            </a:r>
            <a:r>
              <a:rPr lang="en-US" b="0" i="0" baseline="0" dirty="0" err="1" smtClean="0">
                <a:latin typeface="Arial" pitchFamily="34" charset="0"/>
              </a:rPr>
              <a:t>iPad</a:t>
            </a:r>
            <a:r>
              <a:rPr lang="en-US" b="0" i="0" baseline="0" dirty="0" smtClean="0">
                <a:latin typeface="Arial" pitchFamily="34" charset="0"/>
              </a:rPr>
              <a:t> games. She got hooked on </a:t>
            </a:r>
            <a:r>
              <a:rPr lang="en-US" b="0" i="1" baseline="0" dirty="0" smtClean="0">
                <a:latin typeface="Arial" pitchFamily="34" charset="0"/>
              </a:rPr>
              <a:t>Words with Friends</a:t>
            </a:r>
            <a:r>
              <a:rPr lang="en-US" b="0" i="0" baseline="0" dirty="0" smtClean="0">
                <a:latin typeface="Arial" pitchFamily="34" charset="0"/>
              </a:rPr>
              <a:t> so I decided to try to make a word game.</a:t>
            </a:r>
          </a:p>
          <a:p>
            <a:pPr eaLnBrk="1" hangingPunct="1"/>
            <a:endParaRPr lang="en-US" b="0" i="0" dirty="0"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C4E62A09-BC9F-49CD-A776-90C6B26E66F7}" type="slidenum">
              <a:rPr lang="en-US" smtClean="0"/>
              <a:pPr>
                <a:defRPr/>
              </a:pPr>
              <a:t>68</a:t>
            </a:fld>
            <a:endParaRPr lang="en-US" dirty="0" smtClean="0"/>
          </a:p>
        </p:txBody>
      </p:sp>
      <p:sp>
        <p:nvSpPr>
          <p:cNvPr id="133123" name="Rectangle 2"/>
          <p:cNvSpPr>
            <a:spLocks noGrp="1" noRot="1" noChangeAspect="1" noChangeArrowheads="1" noTextEdit="1"/>
          </p:cNvSpPr>
          <p:nvPr>
            <p:ph type="sldImg"/>
          </p:nvPr>
        </p:nvSpPr>
        <p:spPr>
          <a:xfrm>
            <a:off x="381000" y="685800"/>
            <a:ext cx="6096000" cy="3429000"/>
          </a:xfrm>
          <a:ln/>
        </p:spPr>
      </p:sp>
      <p:sp>
        <p:nvSpPr>
          <p:cNvPr id="13312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16: 1001– Images</a:t>
            </a:r>
          </a:p>
          <a:p>
            <a:pPr eaLnBrk="1" hangingPunct="1"/>
            <a:r>
              <a:rPr lang="en-US" dirty="0" smtClean="0">
                <a:latin typeface="Arial" pitchFamily="34" charset="0"/>
              </a:rPr>
              <a:t>[Detail of pieces]</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A friend a work,</a:t>
            </a:r>
            <a:r>
              <a:rPr lang="en-US" baseline="0" dirty="0" smtClean="0">
                <a:latin typeface="Arial" pitchFamily="34" charset="0"/>
              </a:rPr>
              <a:t> Kate Compton, had access to a laser cutter and she helped me mass produce wooden word tiles. I didn’t know what the rules to the game would be, but I figured that if I couldn’t make a game out of 1001 word tiles then I wasn’t qualified to be a game designer.</a:t>
            </a:r>
          </a:p>
          <a:p>
            <a:pPr eaLnBrk="1" hangingPunct="1"/>
            <a:endParaRPr lang="en-US" baseline="0"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C4E62A09-BC9F-49CD-A776-90C6B26E66F7}" type="slidenum">
              <a:rPr lang="en-US" smtClean="0"/>
              <a:pPr>
                <a:defRPr/>
              </a:pPr>
              <a:t>69</a:t>
            </a:fld>
            <a:endParaRPr lang="en-US" dirty="0" smtClean="0"/>
          </a:p>
        </p:txBody>
      </p:sp>
      <p:sp>
        <p:nvSpPr>
          <p:cNvPr id="133123" name="Rectangle 2"/>
          <p:cNvSpPr>
            <a:spLocks noGrp="1" noRot="1" noChangeAspect="1" noChangeArrowheads="1" noTextEdit="1"/>
          </p:cNvSpPr>
          <p:nvPr>
            <p:ph type="sldImg"/>
          </p:nvPr>
        </p:nvSpPr>
        <p:spPr>
          <a:xfrm>
            <a:off x="381000" y="685800"/>
            <a:ext cx="6096000" cy="3429000"/>
          </a:xfrm>
          <a:ln/>
        </p:spPr>
      </p:sp>
      <p:sp>
        <p:nvSpPr>
          <p:cNvPr id="13312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16: 1001– Images</a:t>
            </a:r>
          </a:p>
          <a:p>
            <a:pPr eaLnBrk="1" hangingPunct="1"/>
            <a:r>
              <a:rPr lang="en-US" dirty="0" smtClean="0">
                <a:latin typeface="Arial" pitchFamily="34" charset="0"/>
              </a:rPr>
              <a:t>[Board]</a:t>
            </a:r>
            <a:r>
              <a:rPr lang="en-US" dirty="0" smtClean="0">
                <a:latin typeface="Arial" pitchFamily="34" charset="0"/>
              </a:rPr>
              <a:t/>
            </a:r>
            <a:br>
              <a:rPr lang="en-US" dirty="0" smtClean="0">
                <a:latin typeface="Arial" pitchFamily="34" charset="0"/>
              </a:rPr>
            </a:br>
            <a:r>
              <a:rPr lang="en-US" dirty="0" smtClean="0">
                <a:latin typeface="Arial" pitchFamily="34" charset="0"/>
              </a:rPr>
              <a:t>This is still a work in progress,</a:t>
            </a:r>
            <a:r>
              <a:rPr lang="en-US" baseline="0" dirty="0" smtClean="0">
                <a:latin typeface="Arial" pitchFamily="34" charset="0"/>
              </a:rPr>
              <a:t> but here is the current version. The goal is to get your partner to guess a word from your rack by using words on board as clues. As you connect up words you score points. As the game progresses the options become more and more constrained.</a:t>
            </a:r>
          </a:p>
          <a:p>
            <a:pPr eaLnBrk="1" hangingPunct="1"/>
            <a:endParaRPr 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AFCCEE55-9EBC-410A-B8FB-74E291775D59}" type="slidenum">
              <a:rPr lang="en-US" smtClean="0"/>
              <a:pPr>
                <a:defRPr/>
              </a:pPr>
              <a:t>7</a:t>
            </a:fld>
            <a:endParaRPr lang="en-US" dirty="0" smtClean="0"/>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2: Fishin’ – Goals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The next year I decided to make a game, wrap it up, and give it to the kids for Christmas. I wanted to make a worthy heirloom. Something that would be just as entertaining to my future grandchildren as it would be to them—an old fashioned, sturdy wooden toy.</a:t>
            </a:r>
          </a:p>
          <a:p>
            <a:pPr eaLnBrk="1" hangingPunct="1"/>
            <a:endParaRPr lang="en-US" dirty="0" smtClean="0">
              <a:latin typeface="Arial" pitchFamily="34" charset="0"/>
            </a:endParaRPr>
          </a:p>
          <a:p>
            <a:pPr eaLnBrk="1" hangingPunct="1"/>
            <a:r>
              <a:rPr lang="en-US" dirty="0" smtClean="0">
                <a:latin typeface="Arial" pitchFamily="34" charset="0"/>
              </a:rPr>
              <a:t>Since the </a:t>
            </a:r>
            <a:r>
              <a:rPr lang="en-US" i="1" dirty="0" smtClean="0">
                <a:latin typeface="Arial" pitchFamily="34" charset="0"/>
              </a:rPr>
              <a:t>Reindeer</a:t>
            </a:r>
            <a:r>
              <a:rPr lang="en-US" dirty="0" smtClean="0">
                <a:latin typeface="Arial" pitchFamily="34" charset="0"/>
              </a:rPr>
              <a:t> game was a thinking game, I wanted to do the opposite and make something that required physical play.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0B76CAA9-615A-4091-832C-FF65E41FE326}" type="slidenum">
              <a:rPr lang="en-US" smtClean="0"/>
              <a:pPr>
                <a:defRPr/>
              </a:pPr>
              <a:t>70</a:t>
            </a:fld>
            <a:endParaRPr lang="en-US" dirty="0" smtClean="0"/>
          </a:p>
        </p:txBody>
      </p:sp>
      <p:sp>
        <p:nvSpPr>
          <p:cNvPr id="134147" name="Rectangle 2"/>
          <p:cNvSpPr>
            <a:spLocks noGrp="1" noRot="1" noChangeAspect="1" noChangeArrowheads="1" noTextEdit="1"/>
          </p:cNvSpPr>
          <p:nvPr>
            <p:ph type="sldImg"/>
          </p:nvPr>
        </p:nvSpPr>
        <p:spPr>
          <a:xfrm>
            <a:off x="381000" y="685800"/>
            <a:ext cx="6096000" cy="3429000"/>
          </a:xfrm>
          <a:ln/>
        </p:spPr>
      </p:sp>
      <p:sp>
        <p:nvSpPr>
          <p:cNvPr id="13414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16: </a:t>
            </a:r>
            <a:r>
              <a:rPr lang="en-US" b="1" i="1" dirty="0" smtClean="0">
                <a:latin typeface="Arial" pitchFamily="34" charset="0"/>
              </a:rPr>
              <a:t>1001 </a:t>
            </a:r>
            <a:r>
              <a:rPr lang="en-US" b="1" i="1" dirty="0" smtClean="0">
                <a:latin typeface="Arial" pitchFamily="34" charset="0"/>
              </a:rPr>
              <a:t>Words - Take away </a:t>
            </a:r>
            <a:endParaRPr lang="en-US" b="1" i="1" dirty="0" smtClean="0">
              <a:latin typeface="Arial" pitchFamily="34" charset="0"/>
            </a:endParaRPr>
          </a:p>
          <a:p>
            <a:pPr eaLnBrk="1" hangingPunct="1"/>
            <a:endParaRPr lang="en-US" b="1" i="1" dirty="0" smtClean="0">
              <a:latin typeface="Arial" pitchFamily="34" charset="0"/>
            </a:endParaRPr>
          </a:p>
          <a:p>
            <a:pPr eaLnBrk="1" hangingPunct="1"/>
            <a:r>
              <a:rPr lang="en-US" dirty="0" smtClean="0">
                <a:latin typeface="Arial" pitchFamily="34" charset="0"/>
              </a:rPr>
              <a:t>‘</a:t>
            </a:r>
            <a:r>
              <a:rPr lang="en-US" dirty="0" err="1" smtClean="0">
                <a:latin typeface="Arial" pitchFamily="34" charset="0"/>
              </a:rPr>
              <a:t>Nuff</a:t>
            </a:r>
            <a:r>
              <a:rPr lang="en-US" dirty="0" smtClean="0">
                <a:latin typeface="Arial" pitchFamily="34" charset="0"/>
              </a:rPr>
              <a:t> said.</a:t>
            </a:r>
            <a:endParaRPr lang="en-US" b="1" i="1" dirty="0"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BA8184AB-4B58-465D-8BF6-F95B96F80362}" type="slidenum">
              <a:rPr lang="en-US" smtClean="0"/>
              <a:pPr>
                <a:defRPr/>
              </a:pPr>
              <a:t>71</a:t>
            </a:fld>
            <a:endParaRPr lang="en-US" dirty="0" smtClean="0"/>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What’s Next?</a:t>
            </a:r>
          </a:p>
          <a:p>
            <a:pPr eaLnBrk="1" hangingPunct="1"/>
            <a:r>
              <a:rPr lang="en-US" dirty="0" smtClean="0">
                <a:latin typeface="Arial" pitchFamily="34" charset="0"/>
              </a:rPr>
              <a:t>Jordan has already moved out of the house and into a college dorm. Dylan is swamped with homework and soccer practice. Maybe I can take a break until I have grandchildren?</a:t>
            </a:r>
          </a:p>
          <a:p>
            <a:pPr eaLnBrk="1" hangingPunct="1"/>
            <a:endParaRPr lang="en-US" dirty="0"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BA8184AB-4B58-465D-8BF6-F95B96F80362}" type="slidenum">
              <a:rPr lang="en-US" smtClean="0"/>
              <a:pPr>
                <a:defRPr/>
              </a:pPr>
              <a:t>72</a:t>
            </a:fld>
            <a:endParaRPr lang="en-US" dirty="0" smtClean="0"/>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What’s Next?</a:t>
            </a:r>
          </a:p>
          <a:p>
            <a:pPr eaLnBrk="1" hangingPunct="1"/>
            <a:r>
              <a:rPr lang="en-US" dirty="0" smtClean="0">
                <a:latin typeface="Arial" pitchFamily="34" charset="0"/>
              </a:rPr>
              <a:t>[Kid</a:t>
            </a:r>
            <a:r>
              <a:rPr lang="en-US" baseline="0" dirty="0" smtClean="0">
                <a:latin typeface="Arial" pitchFamily="34" charset="0"/>
              </a:rPr>
              <a:t> photos]</a:t>
            </a:r>
            <a:endParaRPr lang="en-US" dirty="0" smtClean="0">
              <a:latin typeface="Arial" pitchFamily="34" charset="0"/>
            </a:endParaRPr>
          </a:p>
          <a:p>
            <a:pPr eaLnBrk="1" hangingPunct="1"/>
            <a:r>
              <a:rPr lang="en-US" dirty="0" smtClean="0">
                <a:latin typeface="Arial" pitchFamily="34" charset="0"/>
              </a:rPr>
              <a:t> </a:t>
            </a:r>
          </a:p>
          <a:p>
            <a:pPr eaLnBrk="1" hangingPunct="1"/>
            <a:endParaRPr lang="en-US" dirty="0"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BA8184AB-4B58-465D-8BF6-F95B96F80362}" type="slidenum">
              <a:rPr lang="en-US" smtClean="0"/>
              <a:pPr>
                <a:defRPr/>
              </a:pPr>
              <a:t>73</a:t>
            </a:fld>
            <a:endParaRPr lang="en-US" dirty="0" smtClean="0"/>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What’s Next?</a:t>
            </a:r>
          </a:p>
          <a:p>
            <a:pPr eaLnBrk="1" hangingPunct="1"/>
            <a:r>
              <a:rPr lang="en-US" dirty="0" smtClean="0">
                <a:latin typeface="Arial" pitchFamily="34" charset="0"/>
              </a:rPr>
              <a:t>My </a:t>
            </a:r>
            <a:r>
              <a:rPr lang="en-US" dirty="0" smtClean="0">
                <a:latin typeface="Arial" pitchFamily="34" charset="0"/>
              </a:rPr>
              <a:t>early games used hand-cut wood and paint. My most recent games use laser-cut plastic and color printing. As technology continues to improve the possibility to create amazing game boards and pieces is staggering.</a:t>
            </a:r>
          </a:p>
          <a:p>
            <a:pPr eaLnBrk="1" hangingPunct="1"/>
            <a:endParaRPr lang="en-US" dirty="0" smtClean="0">
              <a:latin typeface="Arial" pitchFamily="34" charset="0"/>
            </a:endParaRPr>
          </a:p>
          <a:p>
            <a:pPr eaLnBrk="1" hangingPunct="1"/>
            <a:r>
              <a:rPr lang="en-US" dirty="0" smtClean="0">
                <a:latin typeface="Arial" pitchFamily="34" charset="0"/>
              </a:rPr>
              <a:t>Looking back at the trends in my games it is clear that I have been trying to bring a lot of the immediacy of video games into the field of board games. Keep everyone engaged. No waiting. Go faster. Also, I’m continually pushing the production quality in order to compete with the virtual worlds that are created for video games. Maybe I should just give up on board games and make video games instead… (Oh wait, that’s my day job).</a:t>
            </a:r>
          </a:p>
          <a:p>
            <a:pPr eaLnBrk="1" hangingPunct="1"/>
            <a:endParaRPr lang="en-US" dirty="0" smtClean="0">
              <a:latin typeface="Arial" pitchFamily="34" charset="0"/>
            </a:endParaRPr>
          </a:p>
          <a:p>
            <a:pPr eaLnBrk="1" hangingPunct="1"/>
            <a:r>
              <a:rPr lang="en-US" dirty="0" smtClean="0">
                <a:latin typeface="Arial" pitchFamily="34" charset="0"/>
              </a:rPr>
              <a:t> </a:t>
            </a:r>
          </a:p>
          <a:p>
            <a:pPr eaLnBrk="1" hangingPunct="1"/>
            <a:endParaRPr lang="en-US" dirty="0"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930C84EF-2D4D-408D-8623-6A9F88F96245}" type="slidenum">
              <a:rPr lang="en-US" smtClean="0"/>
              <a:pPr>
                <a:defRPr/>
              </a:pPr>
              <a:t>74</a:t>
            </a:fld>
            <a:endParaRPr lang="en-US" dirty="0" smtClean="0"/>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393219" name="Rectangle 3"/>
          <p:cNvSpPr>
            <a:spLocks noGrp="1" noChangeArrowheads="1"/>
          </p:cNvSpPr>
          <p:nvPr>
            <p:ph type="body" idx="1"/>
          </p:nvPr>
        </p:nvSpPr>
        <p:spPr/>
        <p:txBody>
          <a:bodyPr/>
          <a:lstStyle/>
          <a:p>
            <a:pPr eaLnBrk="1" hangingPunct="1">
              <a:defRPr/>
            </a:pPr>
            <a:r>
              <a:rPr lang="en-US" b="1" i="1" dirty="0" smtClean="0"/>
              <a:t>Conclusion</a:t>
            </a:r>
          </a:p>
          <a:p>
            <a:pPr eaLnBrk="1" hangingPunct="1">
              <a:defRPr/>
            </a:pPr>
            <a:r>
              <a:rPr lang="en-US" dirty="0" smtClean="0"/>
              <a:t>It is difficult to wrap this whole talk up with one nice summary. It was hard enough to compress 15 years of work down to a one hour talk, let alone a few bullet points. But I’ll try…</a:t>
            </a:r>
          </a:p>
          <a:p>
            <a:pPr eaLnBrk="1" hangingPunct="1">
              <a:defRPr/>
            </a:pPr>
            <a:endParaRPr lang="en-US" dirty="0" smtClean="0"/>
          </a:p>
          <a:p>
            <a:pPr eaLnBrk="1" hangingPunct="1">
              <a:defRPr/>
            </a:pPr>
            <a:r>
              <a:rPr lang="en-US" dirty="0" smtClean="0"/>
              <a:t>Most importantly, I hope this talk will inspire many of you to go home and start working on your own personal games. If you do, here are three pieces of advice to keep in mind:</a:t>
            </a:r>
          </a:p>
          <a:p>
            <a:pPr marL="228600" indent="-228600" eaLnBrk="1" hangingPunct="1">
              <a:buFontTx/>
              <a:buAutoNum type="arabicParenR"/>
              <a:defRPr/>
            </a:pPr>
            <a:r>
              <a:rPr lang="en-US" dirty="0" smtClean="0"/>
              <a:t>Think small. Our industry is focused on making entertainment for the masses. We get big teams together and spend millions of dollars in an attempt to entertain millions of people. What about the 3 people closest to you? Can you make a game just for them? The answer is “Yes!” And you can do it for under $20.</a:t>
            </a:r>
          </a:p>
          <a:p>
            <a:pPr marL="228600" indent="-228600" eaLnBrk="1" hangingPunct="1">
              <a:buFontTx/>
              <a:buAutoNum type="arabicParenR"/>
              <a:defRPr/>
            </a:pPr>
            <a:r>
              <a:rPr lang="en-US" dirty="0" smtClean="0"/>
              <a:t>Time is on your side. If you work in this industry then your life is already filled with deadlines. You don’t need another one. Take your time and work on your game when you are inspired. Iterate and improve your game in small steps over long periods of time. Like I mentioned earlier, there is no real reason to declare that your game is “done”.</a:t>
            </a:r>
          </a:p>
          <a:p>
            <a:pPr marL="228600" indent="-228600" eaLnBrk="1" hangingPunct="1">
              <a:buFontTx/>
              <a:buAutoNum type="arabicParenR"/>
              <a:defRPr/>
            </a:pPr>
            <a:r>
              <a:rPr lang="en-US" dirty="0" smtClean="0"/>
              <a:t>You will only grow as a designer if you keep pushing your boundaries. Try to do things you’ve never done before. In your work environment it can be difficult to convince the team to spend money and time to try new things. After all, you may fail. But if you are working on your own personal projects then you might as well try something new and risky. What is the consequence of failing in that case? Not much. Each failure is a new opportunity for you to grow as a designer.</a:t>
            </a:r>
          </a:p>
          <a:p>
            <a:pPr marL="228600" indent="-228600" eaLnBrk="1" hangingPunct="1">
              <a:buFontTx/>
              <a:buAutoNum type="arabicParenR"/>
              <a:defRPr/>
            </a:pPr>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80BAE4F7-3285-45BF-9A23-8DBAEDCA6133}" type="slidenum">
              <a:rPr lang="en-US" smtClean="0"/>
              <a:pPr>
                <a:defRPr/>
              </a:pPr>
              <a:t>75</a:t>
            </a:fld>
            <a:endParaRPr lang="en-US" dirty="0" smtClean="0"/>
          </a:p>
        </p:txBody>
      </p:sp>
      <p:sp>
        <p:nvSpPr>
          <p:cNvPr id="137219" name="Rectangle 2"/>
          <p:cNvSpPr>
            <a:spLocks noGrp="1" noRot="1" noChangeAspect="1" noChangeArrowheads="1" noTextEdit="1"/>
          </p:cNvSpPr>
          <p:nvPr>
            <p:ph type="sldImg"/>
          </p:nvPr>
        </p:nvSpPr>
        <p:spPr>
          <a:xfrm>
            <a:off x="381000" y="685800"/>
            <a:ext cx="6096000" cy="3429000"/>
          </a:xfrm>
          <a:ln/>
        </p:spPr>
      </p:sp>
      <p:sp>
        <p:nvSpPr>
          <p:cNvPr id="13722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Thank You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AD04DF7B-D5E8-4F93-8DD4-1D40AF9A4D23}" type="slidenum">
              <a:rPr lang="en-US" smtClean="0"/>
              <a:pPr>
                <a:defRPr/>
              </a:pPr>
              <a:t>8</a:t>
            </a:fld>
            <a:endParaRPr lang="en-US" dirty="0" smtClean="0"/>
          </a:p>
        </p:txBody>
      </p:sp>
      <p:sp>
        <p:nvSpPr>
          <p:cNvPr id="77827" name="Rectangle 2"/>
          <p:cNvSpPr>
            <a:spLocks noGrp="1" noRot="1" noChangeAspect="1" noChangeArrowheads="1" noTextEdit="1"/>
          </p:cNvSpPr>
          <p:nvPr>
            <p:ph type="sldImg"/>
          </p:nvPr>
        </p:nvSpPr>
        <p:spPr>
          <a:xfrm>
            <a:off x="381000" y="685800"/>
            <a:ext cx="6096000" cy="3429000"/>
          </a:xfrm>
          <a:ln/>
        </p:spPr>
      </p:sp>
      <p:sp>
        <p:nvSpPr>
          <p:cNvPr id="7782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2: Fishin’- Images</a:t>
            </a: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My mother loves to do woodworking, so I convinced her to cut out the shapes on her jigsaw and I painted them, glued a magnet to each one and made the fishing poles out of dowels and pieces of PVC pipe.</a:t>
            </a:r>
          </a:p>
          <a:p>
            <a:pPr eaLnBrk="1" hangingPunct="1"/>
            <a:endParaRPr lang="en-US" dirty="0" smtClean="0">
              <a:latin typeface="Arial" pitchFamily="34" charset="0"/>
            </a:endParaRPr>
          </a:p>
          <a:p>
            <a:pPr eaLnBrk="1" hangingPunct="1"/>
            <a:r>
              <a:rPr lang="en-US" dirty="0" smtClean="0">
                <a:latin typeface="Arial" pitchFamily="34" charset="0"/>
              </a:rPr>
              <a:t>I think most of you understand this game without any explanation. The thing was, it wasn’t really a game in the formal sense, as there wasn’t any defined rules or goals. I think of it more as a collection of game pieces than an actual game. </a:t>
            </a:r>
          </a:p>
          <a:p>
            <a:pPr eaLnBrk="1" hangingPunct="1"/>
            <a:endParaRPr lang="en-US" dirty="0" smtClean="0">
              <a:latin typeface="Arial" pitchFamily="34" charset="0"/>
            </a:endParaRPr>
          </a:p>
          <a:p>
            <a:pPr eaLnBrk="1" hangingPunct="1"/>
            <a:r>
              <a:rPr lang="en-US" dirty="0" smtClean="0">
                <a:latin typeface="Arial" pitchFamily="34" charset="0"/>
              </a:rPr>
              <a:t>But the key point here was that we could use these pieces to make lots of games. There was never an “official” way to play.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6D5E4D18-23A5-4F31-A63E-4EC12077C3B0}" type="slidenum">
              <a:rPr lang="en-US" smtClean="0"/>
              <a:pPr>
                <a:defRPr/>
              </a:pPr>
              <a:t>9</a:t>
            </a:fld>
            <a:endParaRPr lang="en-US" dirty="0" smtClean="0"/>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7885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2: Fishin’ - Take away </a:t>
            </a:r>
          </a:p>
          <a:p>
            <a:pPr eaLnBrk="1" hangingPunct="1"/>
            <a:r>
              <a:rPr lang="en-US" dirty="0" smtClean="0">
                <a:latin typeface="Arial" pitchFamily="34" charset="0"/>
              </a:rPr>
              <a:t>Cool pieces make a huge difference. Even without knowing the rules you can get people interested in your game. Unfortunately, the opposite is not true. It’s hard to get people to play a game with cheap or ugly pieces without some extra “incentives” (cookies or cash, depending on their age). Sturdy pieces are the constants; the rules are the variables.</a:t>
            </a:r>
          </a:p>
          <a:p>
            <a:pPr eaLnBrk="1" hangingPunct="1"/>
            <a:endParaRPr lang="en-US" dirty="0" smtClean="0">
              <a:latin typeface="Arial" pitchFamily="34" charset="0"/>
            </a:endParaRPr>
          </a:p>
          <a:p>
            <a:pPr eaLnBrk="1" hangingPunct="1"/>
            <a:r>
              <a:rPr lang="en-US" dirty="0" smtClean="0">
                <a:latin typeface="Arial" pitchFamily="34" charset="0"/>
              </a:rPr>
              <a:t>Game sessions don’t need to take place around a table. We went fishing off the bed, the couch, the bathtub (with no water).</a:t>
            </a:r>
          </a:p>
          <a:p>
            <a:pPr eaLnBrk="1" hangingPunct="1"/>
            <a:endParaRPr lang="en-US" dirty="0" smtClean="0">
              <a:latin typeface="Arial" pitchFamily="34" charset="0"/>
            </a:endParaRPr>
          </a:p>
          <a:p>
            <a:pPr eaLnBrk="1" hangingPunct="1"/>
            <a:r>
              <a:rPr lang="en-US" dirty="0" smtClean="0">
                <a:latin typeface="Arial" pitchFamily="34" charset="0"/>
              </a:rPr>
              <a:t>When we played we were never catching wooden fish with a magnet. In our minds we were out on a stormy sea, or in a tropical lagoon. The settings and stories we told while we played shaped the gaming experience. Sometimes the shark piece was evil and would attack us if we accidentally hooked it. Other times we were shark hunters and our sole purpose was to capture him.</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blank-master.jpg"/>
          <p:cNvPicPr>
            <a:picLocks noChangeAspect="1"/>
          </p:cNvPicPr>
          <p:nvPr userDrawn="1"/>
        </p:nvPicPr>
        <p:blipFill>
          <a:blip r:embed="rId2" cstate="print"/>
          <a:stretch>
            <a:fillRect/>
          </a:stretch>
        </p:blipFill>
        <p:spPr>
          <a:xfrm>
            <a:off x="0" y="0"/>
            <a:ext cx="9163050" cy="5162550"/>
          </a:xfrm>
          <a:prstGeom prst="rect">
            <a:avLst/>
          </a:prstGeom>
        </p:spPr>
      </p:pic>
      <p:sp>
        <p:nvSpPr>
          <p:cNvPr id="2" name="Title 1"/>
          <p:cNvSpPr>
            <a:spLocks noGrp="1"/>
          </p:cNvSpPr>
          <p:nvPr>
            <p:ph type="ctrTitle"/>
          </p:nvPr>
        </p:nvSpPr>
        <p:spPr>
          <a:xfrm>
            <a:off x="685800" y="1597819"/>
            <a:ext cx="7772400" cy="1102519"/>
          </a:xfrm>
        </p:spPr>
        <p:txBody>
          <a:bodyPr/>
          <a:lstStyle>
            <a:lvl1pPr>
              <a:defRPr>
                <a:latin typeface="Candar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Candar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master-hd.jpg"/>
          <p:cNvPicPr>
            <a:picLocks noChangeAspect="1"/>
          </p:cNvPicPr>
          <p:nvPr userDrawn="1"/>
        </p:nvPicPr>
        <p:blipFill>
          <a:blip r:embed="rId2" cstate="print"/>
          <a:stretch>
            <a:fillRect/>
          </a:stretch>
        </p:blipFill>
        <p:spPr>
          <a:xfrm>
            <a:off x="0" y="0"/>
            <a:ext cx="9163050" cy="5162550"/>
          </a:xfrm>
          <a:prstGeom prst="rect">
            <a:avLst/>
          </a:prstGeom>
        </p:spPr>
      </p:pic>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ndara"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1733" name="Rectangle 5"/>
          <p:cNvSpPr>
            <a:spLocks noGrp="1" noChangeArrowheads="1"/>
          </p:cNvSpPr>
          <p:nvPr>
            <p:ph type="title"/>
          </p:nvPr>
        </p:nvSpPr>
        <p:spPr bwMode="auto">
          <a:xfrm>
            <a:off x="838200" y="514350"/>
            <a:ext cx="73152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1734" name="Rectangle 6"/>
          <p:cNvSpPr>
            <a:spLocks noGrp="1" noChangeArrowheads="1"/>
          </p:cNvSpPr>
          <p:nvPr>
            <p:ph type="body" idx="1"/>
          </p:nvPr>
        </p:nvSpPr>
        <p:spPr bwMode="auto">
          <a:xfrm>
            <a:off x="684213" y="1428750"/>
            <a:ext cx="7315200" cy="297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1750" name="Oval 22"/>
          <p:cNvSpPr>
            <a:spLocks noChangeArrowheads="1"/>
          </p:cNvSpPr>
          <p:nvPr/>
        </p:nvSpPr>
        <p:spPr bwMode="auto">
          <a:xfrm>
            <a:off x="8610600" y="4743450"/>
            <a:ext cx="457200" cy="342900"/>
          </a:xfrm>
          <a:prstGeom prst="ellipse">
            <a:avLst/>
          </a:prstGeom>
          <a:solidFill>
            <a:schemeClr val="bg1"/>
          </a:solidFill>
          <a:ln w="9525" algn="ctr">
            <a:noFill/>
            <a:round/>
            <a:headEnd/>
            <a:tailEnd/>
          </a:ln>
          <a:effectLst/>
        </p:spPr>
        <p:txBody>
          <a:bodyPr wrap="none" anchor="ctr"/>
          <a:lstStyle/>
          <a:p>
            <a:pPr algn="ctr">
              <a:defRPr/>
            </a:pPr>
            <a:endParaRPr lang="en-US" dirty="0">
              <a:latin typeface="Arial" charset="0"/>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timing>
    <p:tnLst>
      <p:par>
        <p:cTn id="1" dur="indefinite" restart="never" nodeType="tmRoot"/>
      </p:par>
    </p:tnLst>
  </p:timing>
  <p:txStyles>
    <p:titleStyle>
      <a:lvl1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5pPr>
      <a:lvl6pPr marL="4572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6pPr>
      <a:lvl7pPr marL="9144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7pPr>
      <a:lvl8pPr marL="13716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8pPr>
      <a:lvl9pPr marL="18288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9pPr>
    </p:titleStyle>
    <p:bodyStyle>
      <a:lvl1pPr marL="342900" indent="-342900" algn="l" rtl="0" eaLnBrk="0" fontAlgn="base" hangingPunct="0">
        <a:spcBef>
          <a:spcPct val="20000"/>
        </a:spcBef>
        <a:spcAft>
          <a:spcPct val="0"/>
        </a:spcAft>
        <a:buClr>
          <a:srgbClr val="606FAE"/>
        </a:buClr>
        <a:buChar char="•"/>
        <a:defRPr sz="32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hlink"/>
        </a:buClr>
        <a:buFont typeface="Wingdings" pitchFamily="2" charset="2"/>
        <a:buChar char="§"/>
        <a:defRPr sz="2800">
          <a:solidFill>
            <a:schemeClr val="tx1"/>
          </a:solidFill>
          <a:effectLst>
            <a:outerShdw blurRad="38100" dist="38100" dir="2700000" algn="tl">
              <a:srgbClr val="C0C0C0"/>
            </a:outerShdw>
          </a:effectLst>
          <a:latin typeface="Stone Sans ITC TT" pitchFamily="2" charset="0"/>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Stone Sans ITC TT" pitchFamily="2" charset="0"/>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1.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jpeg"/><Relationship Id="rId18" Type="http://schemas.openxmlformats.org/officeDocument/2006/relationships/image" Target="../media/image119.jpeg"/><Relationship Id="rId26" Type="http://schemas.openxmlformats.org/officeDocument/2006/relationships/image" Target="../media/image127.jpeg"/><Relationship Id="rId3" Type="http://schemas.openxmlformats.org/officeDocument/2006/relationships/image" Target="../media/image104.jpeg"/><Relationship Id="rId21" Type="http://schemas.openxmlformats.org/officeDocument/2006/relationships/image" Target="../media/image122.jpeg"/><Relationship Id="rId7" Type="http://schemas.openxmlformats.org/officeDocument/2006/relationships/image" Target="../media/image108.jpeg"/><Relationship Id="rId12" Type="http://schemas.openxmlformats.org/officeDocument/2006/relationships/image" Target="../media/image113.jpeg"/><Relationship Id="rId17" Type="http://schemas.openxmlformats.org/officeDocument/2006/relationships/image" Target="../media/image118.jpeg"/><Relationship Id="rId25" Type="http://schemas.openxmlformats.org/officeDocument/2006/relationships/image" Target="../media/image126.jpeg"/><Relationship Id="rId2" Type="http://schemas.openxmlformats.org/officeDocument/2006/relationships/notesSlide" Target="../notesSlides/notesSlide45.xml"/><Relationship Id="rId16" Type="http://schemas.openxmlformats.org/officeDocument/2006/relationships/image" Target="../media/image117.jpeg"/><Relationship Id="rId20" Type="http://schemas.openxmlformats.org/officeDocument/2006/relationships/image" Target="../media/image121.jpeg"/><Relationship Id="rId29"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12.jpeg"/><Relationship Id="rId24" Type="http://schemas.openxmlformats.org/officeDocument/2006/relationships/image" Target="../media/image125.jpeg"/><Relationship Id="rId32" Type="http://schemas.openxmlformats.org/officeDocument/2006/relationships/image" Target="../media/image133.jpeg"/><Relationship Id="rId5" Type="http://schemas.openxmlformats.org/officeDocument/2006/relationships/image" Target="../media/image106.jpeg"/><Relationship Id="rId15" Type="http://schemas.openxmlformats.org/officeDocument/2006/relationships/image" Target="../media/image116.jpeg"/><Relationship Id="rId23" Type="http://schemas.openxmlformats.org/officeDocument/2006/relationships/image" Target="../media/image124.jpeg"/><Relationship Id="rId28" Type="http://schemas.openxmlformats.org/officeDocument/2006/relationships/image" Target="../media/image129.jpeg"/><Relationship Id="rId10" Type="http://schemas.openxmlformats.org/officeDocument/2006/relationships/image" Target="../media/image111.jpeg"/><Relationship Id="rId19" Type="http://schemas.openxmlformats.org/officeDocument/2006/relationships/image" Target="../media/image120.jpeg"/><Relationship Id="rId31" Type="http://schemas.openxmlformats.org/officeDocument/2006/relationships/image" Target="../media/image132.jpeg"/><Relationship Id="rId4" Type="http://schemas.openxmlformats.org/officeDocument/2006/relationships/image" Target="../media/image105.jpeg"/><Relationship Id="rId9" Type="http://schemas.openxmlformats.org/officeDocument/2006/relationships/image" Target="../media/image110.jpeg"/><Relationship Id="rId14" Type="http://schemas.openxmlformats.org/officeDocument/2006/relationships/image" Target="../media/image115.jpeg"/><Relationship Id="rId22" Type="http://schemas.openxmlformats.org/officeDocument/2006/relationships/image" Target="../media/image123.jpeg"/><Relationship Id="rId27" Type="http://schemas.openxmlformats.org/officeDocument/2006/relationships/image" Target="../media/image128.jpeg"/><Relationship Id="rId30" Type="http://schemas.openxmlformats.org/officeDocument/2006/relationships/image" Target="../media/image131.jpeg"/></Relationships>
</file>

<file path=ppt/slides/_rels/slide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47.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5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jpeg"/></Relationships>
</file>

<file path=ppt/slides/_rels/slide5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61.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5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jpeg"/></Relationships>
</file>

<file path=ppt/slides/_rels/slide58.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5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62.jpeg"/></Relationships>
</file>

<file path=ppt/slides/_rels/slide6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6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6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81.jpeg"/><Relationship Id="rId7" Type="http://schemas.openxmlformats.org/officeDocument/2006/relationships/image" Target="../media/image183.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74.jpeg"/><Relationship Id="rId4" Type="http://schemas.openxmlformats.org/officeDocument/2006/relationships/image" Target="../media/image175.jpeg"/><Relationship Id="rId9" Type="http://schemas.openxmlformats.org/officeDocument/2006/relationships/image" Target="../media/image185.jpeg"/></Relationships>
</file>

<file path=ppt/slides/_rels/slide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87.jpeg"/></Relationships>
</file>

<file path=ppt/slides/_rels/slide6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4.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16831"/>
            <a:ext cx="7772400" cy="1102519"/>
          </a:xfrm>
        </p:spPr>
        <p:txBody>
          <a:bodyPr/>
          <a:lstStyle/>
          <a:p>
            <a:pPr algn="ctr" eaLnBrk="1" hangingPunct="1">
              <a:defRPr/>
            </a:pPr>
            <a:r>
              <a:rPr lang="en-US" sz="4400" dirty="0" smtClean="0">
                <a:solidFill>
                  <a:schemeClr val="tx1"/>
                </a:solidFill>
                <a:latin typeface="Candara" pitchFamily="34" charset="0"/>
              </a:rPr>
              <a:t>15 Games in 15 Years</a:t>
            </a:r>
          </a:p>
        </p:txBody>
      </p:sp>
      <p:sp>
        <p:nvSpPr>
          <p:cNvPr id="2052" name="Rectangle 4"/>
          <p:cNvSpPr>
            <a:spLocks noGrp="1" noChangeArrowheads="1"/>
          </p:cNvSpPr>
          <p:nvPr>
            <p:ph type="subTitle" idx="1"/>
          </p:nvPr>
        </p:nvSpPr>
        <p:spPr>
          <a:xfrm>
            <a:off x="1371600" y="3333750"/>
            <a:ext cx="6400800" cy="1314450"/>
          </a:xfrm>
        </p:spPr>
        <p:txBody>
          <a:bodyPr/>
          <a:lstStyle/>
          <a:p>
            <a:pPr eaLnBrk="1" hangingPunct="1">
              <a:lnSpc>
                <a:spcPct val="80000"/>
              </a:lnSpc>
              <a:defRPr/>
            </a:pPr>
            <a:r>
              <a:rPr lang="en-US" dirty="0" smtClean="0"/>
              <a:t>Stone Librande</a:t>
            </a:r>
          </a:p>
          <a:p>
            <a:pPr eaLnBrk="1" hangingPunct="1">
              <a:lnSpc>
                <a:spcPct val="80000"/>
              </a:lnSpc>
              <a:defRPr/>
            </a:pPr>
            <a:r>
              <a:rPr lang="en-US" sz="2000" b="0" dirty="0" smtClean="0"/>
              <a:t>Creative Director, EA/Maxis</a:t>
            </a:r>
          </a:p>
        </p:txBody>
      </p:sp>
      <p:sp>
        <p:nvSpPr>
          <p:cNvPr id="4" name="TextBox 3"/>
          <p:cNvSpPr txBox="1"/>
          <p:nvPr/>
        </p:nvSpPr>
        <p:spPr>
          <a:xfrm>
            <a:off x="1752600" y="285750"/>
            <a:ext cx="5867400" cy="646331"/>
          </a:xfrm>
          <a:prstGeom prst="rect">
            <a:avLst/>
          </a:prstGeom>
          <a:noFill/>
        </p:spPr>
        <p:txBody>
          <a:bodyPr wrap="square" rtlCol="0">
            <a:spAutoFit/>
          </a:bodyPr>
          <a:lstStyle/>
          <a:p>
            <a:pPr algn="ctr"/>
            <a:r>
              <a:rPr lang="en-US" sz="1800" dirty="0" smtClean="0">
                <a:solidFill>
                  <a:srgbClr val="FF0000"/>
                </a:solidFill>
              </a:rPr>
              <a:t>Please turn on “Notes View” to see an outline of the spoken portion of this talk.</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6324600" cy="22479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Reduce production stress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Teach alphabet and spelling</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Talk about space travel</a:t>
            </a:r>
          </a:p>
        </p:txBody>
      </p:sp>
      <p:sp>
        <p:nvSpPr>
          <p:cNvPr id="7"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Alpha Zoo-tauri</a:t>
            </a:r>
          </a:p>
        </p:txBody>
      </p:sp>
      <p:sp>
        <p:nvSpPr>
          <p:cNvPr id="13"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1997</a:t>
            </a:r>
            <a:endParaRPr lang="en-US" sz="2000" b="1" kern="0" dirty="0">
              <a:solidFill>
                <a:schemeClr val="bg2"/>
              </a:solidFill>
              <a:latin typeface="Candara" pitchFamily="34" charset="0"/>
              <a:ea typeface="+mj-ea"/>
              <a:cs typeface="+mj-cs"/>
            </a:endParaRPr>
          </a:p>
        </p:txBody>
      </p:sp>
      <p:sp>
        <p:nvSpPr>
          <p:cNvPr id="14"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5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2</a:t>
            </a:r>
            <a:endParaRPr lang="en-US" sz="2000" b="1" kern="0" dirty="0">
              <a:solidFill>
                <a:schemeClr val="bg2"/>
              </a:solidFill>
              <a:latin typeface="Candara" pitchFamily="34" charset="0"/>
              <a:ea typeface="+mj-ea"/>
              <a:cs typeface="+mj-cs"/>
            </a:endParaRPr>
          </a:p>
        </p:txBody>
      </p:sp>
      <p:pic>
        <p:nvPicPr>
          <p:cNvPr id="16" name="Picture 15" descr="3-alphazoo-a.jpg"/>
          <p:cNvPicPr>
            <a:picLocks noChangeAspect="1"/>
          </p:cNvPicPr>
          <p:nvPr/>
        </p:nvPicPr>
        <p:blipFill>
          <a:blip r:embed="rId3" cstate="print"/>
          <a:stretch>
            <a:fillRect/>
          </a:stretch>
        </p:blipFill>
        <p:spPr>
          <a:xfrm>
            <a:off x="5943600" y="209550"/>
            <a:ext cx="1290484" cy="1600200"/>
          </a:xfrm>
          <a:prstGeom prst="rect">
            <a:avLst/>
          </a:prstGeom>
        </p:spPr>
      </p:pic>
      <p:pic>
        <p:nvPicPr>
          <p:cNvPr id="17" name="Picture 16" descr="3-alphazoo-b.jpg"/>
          <p:cNvPicPr>
            <a:picLocks noChangeAspect="1"/>
          </p:cNvPicPr>
          <p:nvPr/>
        </p:nvPicPr>
        <p:blipFill>
          <a:blip r:embed="rId4" cstate="print"/>
          <a:stretch>
            <a:fillRect/>
          </a:stretch>
        </p:blipFill>
        <p:spPr>
          <a:xfrm>
            <a:off x="7772400" y="3028950"/>
            <a:ext cx="1199001" cy="1590675"/>
          </a:xfrm>
          <a:prstGeom prst="rect">
            <a:avLst/>
          </a:prstGeom>
        </p:spPr>
      </p:pic>
      <p:cxnSp>
        <p:nvCxnSpPr>
          <p:cNvPr id="20" name="Straight Connector 19"/>
          <p:cNvCxnSpPr/>
          <p:nvPr/>
        </p:nvCxnSpPr>
        <p:spPr bwMode="auto">
          <a:xfrm rot="16200000" flipV="1">
            <a:off x="6781800" y="1962150"/>
            <a:ext cx="1295400" cy="838200"/>
          </a:xfrm>
          <a:prstGeom prst="line">
            <a:avLst/>
          </a:prstGeom>
          <a:solidFill>
            <a:schemeClr val="accent1"/>
          </a:solidFill>
          <a:ln w="25400" cap="rnd" cmpd="sng" algn="ctr">
            <a:gradFill>
              <a:gsLst>
                <a:gs pos="0">
                  <a:schemeClr val="accent2">
                    <a:lumMod val="60000"/>
                    <a:lumOff val="40000"/>
                  </a:schemeClr>
                </a:gs>
                <a:gs pos="50000">
                  <a:schemeClr val="bg1"/>
                </a:gs>
                <a:gs pos="100000">
                  <a:schemeClr val="accent2">
                    <a:lumMod val="60000"/>
                    <a:lumOff val="40000"/>
                  </a:schemeClr>
                </a:gs>
              </a:gsLst>
              <a:lin ang="5400000" scaled="0"/>
            </a:gradFill>
            <a:prstDash val="solid"/>
            <a:round/>
            <a:headEnd type="none" w="med" len="med"/>
            <a:tailEnd type="none" w="med" len="med"/>
          </a:ln>
          <a:effectLst/>
        </p:spPr>
      </p:cxn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3-alphazoo-03.jpg"/>
          <p:cNvPicPr>
            <a:picLocks noChangeAspect="1"/>
          </p:cNvPicPr>
          <p:nvPr/>
        </p:nvPicPr>
        <p:blipFill>
          <a:blip r:embed="rId3" cstate="print"/>
          <a:stretch>
            <a:fillRect/>
          </a:stretch>
        </p:blipFill>
        <p:spPr>
          <a:xfrm>
            <a:off x="457200" y="133350"/>
            <a:ext cx="8486775" cy="448627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9" name="Straight Connector 18"/>
          <p:cNvCxnSpPr/>
          <p:nvPr/>
        </p:nvCxnSpPr>
        <p:spPr bwMode="auto">
          <a:xfrm flipV="1">
            <a:off x="1371600" y="1200150"/>
            <a:ext cx="5791200" cy="2590800"/>
          </a:xfrm>
          <a:prstGeom prst="line">
            <a:avLst/>
          </a:prstGeom>
          <a:solidFill>
            <a:schemeClr val="accent1"/>
          </a:solidFill>
          <a:ln w="25400" cap="rnd" cmpd="sng" algn="ctr">
            <a:gradFill>
              <a:gsLst>
                <a:gs pos="0">
                  <a:schemeClr val="accent2">
                    <a:lumMod val="60000"/>
                    <a:lumOff val="40000"/>
                  </a:schemeClr>
                </a:gs>
                <a:gs pos="7000">
                  <a:schemeClr val="accent2">
                    <a:lumMod val="20000"/>
                    <a:lumOff val="80000"/>
                    <a:alpha val="43000"/>
                  </a:schemeClr>
                </a:gs>
                <a:gs pos="68000">
                  <a:schemeClr val="accent2">
                    <a:lumMod val="20000"/>
                    <a:lumOff val="80000"/>
                    <a:alpha val="35000"/>
                  </a:schemeClr>
                </a:gs>
                <a:gs pos="100000">
                  <a:schemeClr val="accent2">
                    <a:lumMod val="60000"/>
                    <a:lumOff val="40000"/>
                  </a:schemeClr>
                </a:gs>
              </a:gsLst>
              <a:lin ang="5400000" scaled="0"/>
            </a:gradFill>
            <a:prstDash val="solid"/>
            <a:round/>
            <a:headEnd type="none" w="med" len="med"/>
            <a:tailEnd type="none" w="med" len="med"/>
          </a:ln>
          <a:effectLst/>
        </p:spPr>
      </p:cxnSp>
      <p:pic>
        <p:nvPicPr>
          <p:cNvPr id="16" name="Picture 15" descr="3-alphazoo-c.jpg"/>
          <p:cNvPicPr>
            <a:picLocks noChangeAspect="1"/>
          </p:cNvPicPr>
          <p:nvPr/>
        </p:nvPicPr>
        <p:blipFill>
          <a:blip r:embed="rId3" cstate="print"/>
          <a:stretch>
            <a:fillRect/>
          </a:stretch>
        </p:blipFill>
        <p:spPr>
          <a:xfrm>
            <a:off x="381000" y="3714750"/>
            <a:ext cx="990600" cy="964184"/>
          </a:xfrm>
          <a:prstGeom prst="rect">
            <a:avLst/>
          </a:prstGeom>
        </p:spPr>
      </p:pic>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228850"/>
            <a:ext cx="7467600" cy="18669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Cannibalize other toys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Building the game is </a:t>
            </a:r>
            <a:r>
              <a:rPr lang="en-US" sz="2800" kern="0" dirty="0" smtClean="0">
                <a:effectLst>
                  <a:outerShdw blurRad="38100" dist="38100" dir="2700000" algn="tl">
                    <a:srgbClr val="C0C0C0"/>
                  </a:outerShdw>
                </a:effectLst>
                <a:latin typeface="Candara" pitchFamily="34" charset="0"/>
                <a:cs typeface="+mn-cs"/>
              </a:rPr>
              <a:t>an educational process</a:t>
            </a:r>
            <a:endParaRPr lang="en-US" sz="2800" kern="0" dirty="0">
              <a:effectLst>
                <a:outerShdw blurRad="38100" dist="38100" dir="2700000" algn="tl">
                  <a:srgbClr val="C0C0C0"/>
                </a:outerShdw>
              </a:effectLst>
              <a:latin typeface="Candara" pitchFamily="34" charset="0"/>
              <a:cs typeface="+mn-cs"/>
            </a:endParaRP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Alpha Zoo-tauri</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1997</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5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2</a:t>
            </a:r>
            <a:endParaRPr lang="en-US" sz="2000" b="1" kern="0" dirty="0">
              <a:solidFill>
                <a:schemeClr val="bg2"/>
              </a:solidFill>
              <a:latin typeface="Candara" pitchFamily="34" charset="0"/>
              <a:ea typeface="+mj-ea"/>
              <a:cs typeface="+mj-cs"/>
            </a:endParaRPr>
          </a:p>
        </p:txBody>
      </p:sp>
      <p:pic>
        <p:nvPicPr>
          <p:cNvPr id="17" name="Picture 16" descr="3-alphazoo-d.jpg"/>
          <p:cNvPicPr>
            <a:picLocks noChangeAspect="1"/>
          </p:cNvPicPr>
          <p:nvPr/>
        </p:nvPicPr>
        <p:blipFill>
          <a:blip r:embed="rId4" cstate="print"/>
          <a:stretch>
            <a:fillRect/>
          </a:stretch>
        </p:blipFill>
        <p:spPr>
          <a:xfrm>
            <a:off x="7315200" y="209550"/>
            <a:ext cx="1571625" cy="12473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63246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Use Z-Bots as pieces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A modern take on marbles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Chaos and destruction</a:t>
            </a: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p:txBody>
      </p:sp>
      <p:sp>
        <p:nvSpPr>
          <p:cNvPr id="7"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Roboball</a:t>
            </a:r>
          </a:p>
        </p:txBody>
      </p:sp>
      <p:sp>
        <p:nvSpPr>
          <p:cNvPr id="13"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1998</a:t>
            </a:r>
            <a:endParaRPr lang="en-US" sz="2000" b="1" kern="0" dirty="0">
              <a:solidFill>
                <a:schemeClr val="bg2"/>
              </a:solidFill>
              <a:latin typeface="Candara" pitchFamily="34" charset="0"/>
              <a:ea typeface="+mj-ea"/>
              <a:cs typeface="+mj-cs"/>
            </a:endParaRPr>
          </a:p>
        </p:txBody>
      </p:sp>
      <p:sp>
        <p:nvSpPr>
          <p:cNvPr id="14"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6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3</a:t>
            </a:r>
            <a:endParaRPr lang="en-US" sz="2000" b="1" kern="0" dirty="0">
              <a:solidFill>
                <a:schemeClr val="bg2"/>
              </a:solidFill>
              <a:latin typeface="Candara" pitchFamily="34" charset="0"/>
              <a:ea typeface="+mj-ea"/>
              <a:cs typeface="+mj-cs"/>
            </a:endParaRPr>
          </a:p>
        </p:txBody>
      </p:sp>
      <p:pic>
        <p:nvPicPr>
          <p:cNvPr id="17" name="Picture 16" descr="4-roboball-b.jpg"/>
          <p:cNvPicPr>
            <a:picLocks noChangeAspect="1"/>
          </p:cNvPicPr>
          <p:nvPr/>
        </p:nvPicPr>
        <p:blipFill>
          <a:blip r:embed="rId3" cstate="print"/>
          <a:stretch>
            <a:fillRect/>
          </a:stretch>
        </p:blipFill>
        <p:spPr>
          <a:xfrm>
            <a:off x="6513444" y="2800350"/>
            <a:ext cx="1077843" cy="1859280"/>
          </a:xfrm>
          <a:prstGeom prst="rect">
            <a:avLst/>
          </a:prstGeom>
        </p:spPr>
      </p:pic>
      <p:pic>
        <p:nvPicPr>
          <p:cNvPr id="18" name="Picture 17" descr="4-roboball-c.jpg"/>
          <p:cNvPicPr>
            <a:picLocks noChangeAspect="1"/>
          </p:cNvPicPr>
          <p:nvPr/>
        </p:nvPicPr>
        <p:blipFill>
          <a:blip r:embed="rId4" cstate="print"/>
          <a:stretch>
            <a:fillRect/>
          </a:stretch>
        </p:blipFill>
        <p:spPr>
          <a:xfrm flipH="1">
            <a:off x="7239000" y="133350"/>
            <a:ext cx="1752043" cy="1600200"/>
          </a:xfrm>
          <a:prstGeom prst="rect">
            <a:avLst/>
          </a:prstGeom>
        </p:spPr>
      </p:pic>
      <p:pic>
        <p:nvPicPr>
          <p:cNvPr id="24" name="Picture 23" descr="4-roboball-e.jpg"/>
          <p:cNvPicPr>
            <a:picLocks noChangeAspect="1"/>
          </p:cNvPicPr>
          <p:nvPr/>
        </p:nvPicPr>
        <p:blipFill>
          <a:blip r:embed="rId5" cstate="print"/>
          <a:stretch>
            <a:fillRect/>
          </a:stretch>
        </p:blipFill>
        <p:spPr>
          <a:xfrm>
            <a:off x="7696200" y="3486150"/>
            <a:ext cx="813155" cy="807263"/>
          </a:xfrm>
          <a:prstGeom prst="rect">
            <a:avLst/>
          </a:prstGeom>
        </p:spPr>
      </p:pic>
      <p:pic>
        <p:nvPicPr>
          <p:cNvPr id="25" name="Picture 24" descr="4-roboball-f.jpg"/>
          <p:cNvPicPr>
            <a:picLocks noChangeAspect="1"/>
          </p:cNvPicPr>
          <p:nvPr/>
        </p:nvPicPr>
        <p:blipFill>
          <a:blip r:embed="rId6" cstate="print"/>
          <a:stretch>
            <a:fillRect/>
          </a:stretch>
        </p:blipFill>
        <p:spPr>
          <a:xfrm>
            <a:off x="6629400" y="1276350"/>
            <a:ext cx="813155" cy="8072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4-roboball-02.jpg"/>
          <p:cNvPicPr>
            <a:picLocks noChangeAspect="1"/>
          </p:cNvPicPr>
          <p:nvPr/>
        </p:nvPicPr>
        <p:blipFill>
          <a:blip r:embed="rId3" cstate="print"/>
          <a:stretch>
            <a:fillRect/>
          </a:stretch>
        </p:blipFill>
        <p:spPr>
          <a:xfrm>
            <a:off x="640080" y="91440"/>
            <a:ext cx="8058150" cy="458152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4-roboball-03.jpg"/>
          <p:cNvPicPr>
            <a:picLocks noChangeAspect="1"/>
          </p:cNvPicPr>
          <p:nvPr/>
        </p:nvPicPr>
        <p:blipFill>
          <a:blip r:embed="rId3" cstate="print"/>
          <a:stretch>
            <a:fillRect/>
          </a:stretch>
        </p:blipFill>
        <p:spPr>
          <a:xfrm>
            <a:off x="438150" y="47625"/>
            <a:ext cx="8553450" cy="465772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Picture 18" descr="4-roboball-d.jpg"/>
          <p:cNvPicPr>
            <a:picLocks noChangeAspect="1"/>
          </p:cNvPicPr>
          <p:nvPr/>
        </p:nvPicPr>
        <p:blipFill>
          <a:blip r:embed="rId3" cstate="print"/>
          <a:stretch>
            <a:fillRect/>
          </a:stretch>
        </p:blipFill>
        <p:spPr>
          <a:xfrm>
            <a:off x="381000" y="3943350"/>
            <a:ext cx="733981" cy="728662"/>
          </a:xfrm>
          <a:prstGeom prst="rect">
            <a:avLst/>
          </a:prstGeom>
        </p:spPr>
      </p:pic>
      <p:sp>
        <p:nvSpPr>
          <p:cNvPr id="9" name="Rectangle 2"/>
          <p:cNvSpPr txBox="1">
            <a:spLocks noChangeArrowheads="1"/>
          </p:cNvSpPr>
          <p:nvPr/>
        </p:nvSpPr>
        <p:spPr bwMode="auto">
          <a:xfrm>
            <a:off x="838200" y="1428750"/>
            <a:ext cx="6798833"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114550"/>
            <a:ext cx="75438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Setting stuff up over and over gets boring fast</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Make the rules fit your pieces, not the other way </a:t>
            </a:r>
            <a:r>
              <a:rPr lang="en-US" sz="2800" kern="0" dirty="0" smtClean="0">
                <a:effectLst>
                  <a:outerShdw blurRad="38100" dist="38100" dir="2700000" algn="tl">
                    <a:srgbClr val="C0C0C0"/>
                  </a:outerShdw>
                </a:effectLst>
                <a:latin typeface="Candara" pitchFamily="34" charset="0"/>
                <a:cs typeface="+mn-cs"/>
              </a:rPr>
              <a:t>around</a:t>
            </a:r>
          </a:p>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Give </a:t>
            </a:r>
            <a:r>
              <a:rPr lang="en-US" sz="2800" kern="0" dirty="0">
                <a:effectLst>
                  <a:outerShdw blurRad="38100" dist="38100" dir="2700000" algn="tl">
                    <a:srgbClr val="C0C0C0"/>
                  </a:outerShdw>
                </a:effectLst>
                <a:latin typeface="Candara" pitchFamily="34" charset="0"/>
                <a:cs typeface="+mn-cs"/>
              </a:rPr>
              <a:t>your pieces personality</a:t>
            </a: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Roboball</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1998</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6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3</a:t>
            </a:r>
            <a:endParaRPr lang="en-US" sz="2000" b="1" kern="0" dirty="0">
              <a:solidFill>
                <a:schemeClr val="bg2"/>
              </a:solidFill>
              <a:latin typeface="Candara" pitchFamily="34" charset="0"/>
              <a:ea typeface="+mj-ea"/>
              <a:cs typeface="+mj-cs"/>
            </a:endParaRPr>
          </a:p>
        </p:txBody>
      </p:sp>
      <p:pic>
        <p:nvPicPr>
          <p:cNvPr id="16" name="Picture 15" descr="4-roboball-a.jpg"/>
          <p:cNvPicPr>
            <a:picLocks noChangeAspect="1"/>
          </p:cNvPicPr>
          <p:nvPr/>
        </p:nvPicPr>
        <p:blipFill>
          <a:blip r:embed="rId4" cstate="print"/>
          <a:stretch>
            <a:fillRect/>
          </a:stretch>
        </p:blipFill>
        <p:spPr>
          <a:xfrm flipH="1">
            <a:off x="7086600" y="285750"/>
            <a:ext cx="1600200" cy="1736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70104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My take on </a:t>
            </a:r>
            <a:r>
              <a:rPr lang="en-US" sz="2800" i="1" kern="0" dirty="0" smtClean="0">
                <a:effectLst>
                  <a:outerShdw blurRad="38100" dist="38100" dir="2700000" algn="tl">
                    <a:srgbClr val="C0C0C0"/>
                  </a:outerShdw>
                </a:effectLst>
                <a:latin typeface="Candara" pitchFamily="34" charset="0"/>
                <a:cs typeface="+mn-cs"/>
              </a:rPr>
              <a:t>The aMAZEing Labyrinth</a:t>
            </a:r>
            <a:endParaRPr lang="en-US" sz="2800"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Play with memorable characters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Make a “non-violent” game</a:t>
            </a:r>
          </a:p>
        </p:txBody>
      </p:sp>
      <p:sp>
        <p:nvSpPr>
          <p:cNvPr id="7"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Maze</a:t>
            </a:r>
          </a:p>
        </p:txBody>
      </p:sp>
      <p:sp>
        <p:nvSpPr>
          <p:cNvPr id="13"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1999</a:t>
            </a:r>
            <a:endParaRPr lang="en-US" sz="2000" b="1" kern="0" dirty="0">
              <a:solidFill>
                <a:schemeClr val="bg2"/>
              </a:solidFill>
              <a:latin typeface="Candara" pitchFamily="34" charset="0"/>
              <a:ea typeface="+mj-ea"/>
              <a:cs typeface="+mj-cs"/>
            </a:endParaRPr>
          </a:p>
        </p:txBody>
      </p:sp>
      <p:sp>
        <p:nvSpPr>
          <p:cNvPr id="14"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7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4</a:t>
            </a:r>
            <a:endParaRPr lang="en-US" sz="2000" b="1" kern="0" dirty="0">
              <a:solidFill>
                <a:schemeClr val="bg2"/>
              </a:solidFill>
              <a:latin typeface="Candara" pitchFamily="34" charset="0"/>
              <a:ea typeface="+mj-ea"/>
              <a:cs typeface="+mj-cs"/>
            </a:endParaRPr>
          </a:p>
        </p:txBody>
      </p:sp>
      <p:pic>
        <p:nvPicPr>
          <p:cNvPr id="16" name="Picture 15" descr="labyrinth.jpg"/>
          <p:cNvPicPr>
            <a:picLocks noChangeAspect="1"/>
          </p:cNvPicPr>
          <p:nvPr/>
        </p:nvPicPr>
        <p:blipFill>
          <a:blip r:embed="rId3" cstate="print"/>
          <a:stretch>
            <a:fillRect/>
          </a:stretch>
        </p:blipFill>
        <p:spPr>
          <a:xfrm>
            <a:off x="6019800" y="133350"/>
            <a:ext cx="2895600" cy="2103835"/>
          </a:xfrm>
          <a:prstGeom prst="rect">
            <a:avLst/>
          </a:prstGeom>
          <a:solidFill>
            <a:srgbClr val="606FAE"/>
          </a:solidFill>
          <a:ln w="19050" algn="ctr">
            <a:noFill/>
            <a:miter lim="800000"/>
            <a:headEnd/>
            <a:tailEnd/>
          </a:ln>
          <a:effectLst>
            <a:outerShdw blurRad="50800" dist="76200" dir="2700000" algn="tl" rotWithShape="0">
              <a:prstClr val="black">
                <a:alpha val="30000"/>
              </a:prstClr>
            </a:outerShdw>
          </a:effectLst>
        </p:spPr>
      </p:pic>
      <p:pic>
        <p:nvPicPr>
          <p:cNvPr id="17" name="Picture 16" descr="5-char-thief.jpg"/>
          <p:cNvPicPr>
            <a:picLocks noChangeAspect="1"/>
          </p:cNvPicPr>
          <p:nvPr/>
        </p:nvPicPr>
        <p:blipFill>
          <a:blip r:embed="rId4" cstate="print"/>
          <a:stretch>
            <a:fillRect/>
          </a:stretch>
        </p:blipFill>
        <p:spPr>
          <a:xfrm>
            <a:off x="6553200" y="3181350"/>
            <a:ext cx="1461117" cy="1504950"/>
          </a:xfrm>
          <a:prstGeom prst="rect">
            <a:avLst/>
          </a:prstGeom>
        </p:spPr>
      </p:pic>
      <p:pic>
        <p:nvPicPr>
          <p:cNvPr id="18" name="Picture 17" descr="5-treasure-a.jpg"/>
          <p:cNvPicPr>
            <a:picLocks noChangeAspect="1"/>
          </p:cNvPicPr>
          <p:nvPr/>
        </p:nvPicPr>
        <p:blipFill>
          <a:blip r:embed="rId5" cstate="print"/>
          <a:stretch>
            <a:fillRect/>
          </a:stretch>
        </p:blipFill>
        <p:spPr>
          <a:xfrm>
            <a:off x="228600" y="3943350"/>
            <a:ext cx="1013114" cy="742950"/>
          </a:xfrm>
          <a:prstGeom prst="rect">
            <a:avLst/>
          </a:prstGeom>
        </p:spPr>
      </p:pic>
      <p:pic>
        <p:nvPicPr>
          <p:cNvPr id="19" name="Picture 18" descr="5-treasure-b.jpg"/>
          <p:cNvPicPr>
            <a:picLocks noChangeAspect="1"/>
          </p:cNvPicPr>
          <p:nvPr/>
        </p:nvPicPr>
        <p:blipFill>
          <a:blip r:embed="rId6" cstate="print"/>
          <a:stretch>
            <a:fillRect/>
          </a:stretch>
        </p:blipFill>
        <p:spPr>
          <a:xfrm>
            <a:off x="8001000" y="3790950"/>
            <a:ext cx="958453" cy="81788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5-maze-01a.jpg"/>
          <p:cNvPicPr>
            <a:picLocks noChangeAspect="1"/>
          </p:cNvPicPr>
          <p:nvPr/>
        </p:nvPicPr>
        <p:blipFill>
          <a:blip r:embed="rId3" cstate="print"/>
          <a:stretch>
            <a:fillRect/>
          </a:stretch>
        </p:blipFill>
        <p:spPr>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5-maze-02.jpg"/>
          <p:cNvPicPr>
            <a:picLocks noChangeAspect="1"/>
          </p:cNvPicPr>
          <p:nvPr/>
        </p:nvPicPr>
        <p:blipFill>
          <a:blip r:embed="rId3" cstate="print"/>
          <a:stretch>
            <a:fillRect/>
          </a:stretch>
        </p:blipFill>
        <p:spPr>
          <a:xfrm>
            <a:off x="457200" y="228599"/>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1" name="Rectangle 3"/>
          <p:cNvSpPr>
            <a:spLocks noGrp="1" noChangeArrowheads="1"/>
          </p:cNvSpPr>
          <p:nvPr>
            <p:ph type="body" idx="1"/>
          </p:nvPr>
        </p:nvSpPr>
        <p:spPr>
          <a:xfrm>
            <a:off x="1219200" y="971550"/>
            <a:ext cx="6324600" cy="3467100"/>
          </a:xfrm>
        </p:spPr>
        <p:txBody>
          <a:bodyPr/>
          <a:lstStyle/>
          <a:p>
            <a:pPr eaLnBrk="1" hangingPunct="1">
              <a:spcBef>
                <a:spcPts val="3000"/>
              </a:spcBef>
              <a:defRPr/>
            </a:pPr>
            <a:r>
              <a:rPr lang="en-US" sz="2800" b="0" dirty="0" smtClean="0"/>
              <a:t>They are not commercial games.</a:t>
            </a:r>
          </a:p>
        </p:txBody>
      </p:sp>
      <p:pic>
        <p:nvPicPr>
          <p:cNvPr id="4" name="Picture 3" descr="go-dylan.jpg"/>
          <p:cNvPicPr>
            <a:picLocks noChangeAspect="1"/>
          </p:cNvPicPr>
          <p:nvPr/>
        </p:nvPicPr>
        <p:blipFill>
          <a:blip r:embed="rId3" cstate="print"/>
          <a:stretch>
            <a:fillRect/>
          </a:stretch>
        </p:blipFill>
        <p:spPr>
          <a:xfrm rot="21425851">
            <a:off x="1823508" y="1694604"/>
            <a:ext cx="2243137" cy="2857500"/>
          </a:xfrm>
          <a:prstGeom prst="rect">
            <a:avLst/>
          </a:prstGeom>
          <a:effectLst>
            <a:outerShdw blurRad="50800" dist="101600" dir="2700000" algn="l" rotWithShape="0">
              <a:prstClr val="black">
                <a:alpha val="40000"/>
              </a:prstClr>
            </a:outerShdw>
          </a:effectLst>
        </p:spPr>
      </p:pic>
      <p:pic>
        <p:nvPicPr>
          <p:cNvPr id="5" name="Picture 4" descr="go-jordan.jpg"/>
          <p:cNvPicPr>
            <a:picLocks noChangeAspect="1"/>
          </p:cNvPicPr>
          <p:nvPr/>
        </p:nvPicPr>
        <p:blipFill>
          <a:blip r:embed="rId4" cstate="print"/>
          <a:stretch>
            <a:fillRect/>
          </a:stretch>
        </p:blipFill>
        <p:spPr>
          <a:xfrm rot="253041">
            <a:off x="5283634" y="1659762"/>
            <a:ext cx="2243137" cy="2857500"/>
          </a:xfrm>
          <a:prstGeom prst="rect">
            <a:avLst/>
          </a:prstGeom>
          <a:effectLst>
            <a:outerShdw blurRad="50800" dist="101600" dir="2700000" algn="l" rotWithShape="0">
              <a:prstClr val="black">
                <a:alpha val="40000"/>
              </a:prstClr>
            </a:outerShdw>
          </a:effectLst>
        </p:spPr>
      </p:pic>
      <p:sp>
        <p:nvSpPr>
          <p:cNvPr id="6" name="Rectangle 2"/>
          <p:cNvSpPr txBox="1">
            <a:spLocks noChangeArrowheads="1"/>
          </p:cNvSpPr>
          <p:nvPr/>
        </p:nvSpPr>
        <p:spPr bwMode="auto">
          <a:xfrm>
            <a:off x="838200" y="209550"/>
            <a:ext cx="7315200" cy="514350"/>
          </a:xfrm>
          <a:prstGeom prst="rect">
            <a:avLst/>
          </a:prstGeom>
          <a:noFill/>
          <a:ln w="9525">
            <a:noFill/>
            <a:miter lim="800000"/>
            <a:headEnd/>
            <a:tailEnd/>
          </a:ln>
          <a:effectLst/>
        </p:spPr>
        <p:txBody>
          <a:bodyPr/>
          <a:lstStyle/>
          <a:p>
            <a:pPr>
              <a:defRPr/>
            </a:pPr>
            <a:r>
              <a:rPr lang="en-US" sz="4000" b="1" kern="0" dirty="0">
                <a:solidFill>
                  <a:schemeClr val="tx2"/>
                </a:solidFill>
                <a:effectLst>
                  <a:outerShdw blurRad="38100" dist="38100" dir="2700000" algn="tl">
                    <a:srgbClr val="C0C0C0"/>
                  </a:outerShdw>
                </a:effectLst>
                <a:latin typeface="Candara" pitchFamily="34" charset="0"/>
                <a:ea typeface="+mj-ea"/>
                <a:cs typeface="+mj-cs"/>
              </a:rPr>
              <a:t>The </a:t>
            </a:r>
            <a:r>
              <a:rPr lang="en-US" sz="4000" b="1" kern="0" dirty="0" smtClean="0">
                <a:solidFill>
                  <a:schemeClr val="tx2"/>
                </a:solidFill>
                <a:effectLst>
                  <a:outerShdw blurRad="38100" dist="38100" dir="2700000" algn="tl">
                    <a:srgbClr val="C0C0C0"/>
                  </a:outerShdw>
                </a:effectLst>
                <a:latin typeface="Candara" pitchFamily="34" charset="0"/>
                <a:ea typeface="+mj-ea"/>
                <a:cs typeface="+mj-cs"/>
              </a:rPr>
              <a:t>15 Games</a:t>
            </a:r>
            <a:r>
              <a:rPr lang="en-US" sz="4000" b="1" kern="0" dirty="0">
                <a:solidFill>
                  <a:schemeClr val="tx2"/>
                </a:solidFill>
                <a:effectLst>
                  <a:outerShdw blurRad="38100" dist="38100" dir="2700000" algn="tl">
                    <a:srgbClr val="C0C0C0"/>
                  </a:outerShdw>
                </a:effectLst>
                <a:latin typeface="Candara" pitchFamily="34" charset="0"/>
                <a:ea typeface="+mj-ea"/>
                <a:cs typeface="+mj-cs"/>
              </a:rPr>
              <a:t>: Overview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0691">
                                            <p:txEl>
                                              <p:pRg st="0" end="0"/>
                                            </p:txEl>
                                          </p:spTgt>
                                        </p:tgtEl>
                                        <p:attrNameLst>
                                          <p:attrName>style.visibility</p:attrName>
                                        </p:attrNameLst>
                                      </p:cBhvr>
                                      <p:to>
                                        <p:strVal val="visible"/>
                                      </p:to>
                                    </p:set>
                                    <p:animEffect transition="in" filter="fade">
                                      <p:cBhvr>
                                        <p:cTn id="7" dur="500"/>
                                        <p:tgtEl>
                                          <p:spTgt spid="3706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1"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5-maze-03.jpg"/>
          <p:cNvPicPr>
            <a:picLocks noChangeAspect="1"/>
          </p:cNvPicPr>
          <p:nvPr/>
        </p:nvPicPr>
        <p:blipFill>
          <a:blip r:embed="rId3" cstate="print"/>
          <a:stretch>
            <a:fillRect/>
          </a:stretch>
        </p:blipFill>
        <p:spPr>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5-maze-04.jpg"/>
          <p:cNvPicPr>
            <a:picLocks noChangeAspect="1"/>
          </p:cNvPicPr>
          <p:nvPr/>
        </p:nvPicPr>
        <p:blipFill>
          <a:blip r:embed="rId3" cstate="print"/>
          <a:stretch>
            <a:fillRect/>
          </a:stretch>
        </p:blipFill>
        <p:spPr>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4287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095500"/>
            <a:ext cx="73152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400" kern="0" dirty="0">
                <a:effectLst>
                  <a:outerShdw blurRad="38100" dist="38100" dir="2700000" algn="tl">
                    <a:srgbClr val="C0C0C0"/>
                  </a:outerShdw>
                </a:effectLst>
                <a:latin typeface="Candara" pitchFamily="34" charset="0"/>
                <a:cs typeface="+mn-cs"/>
              </a:rPr>
              <a:t>Iterate for years…maybe forever</a:t>
            </a:r>
          </a:p>
          <a:p>
            <a:pPr marL="342900" indent="-342900">
              <a:spcBef>
                <a:spcPts val="3000"/>
              </a:spcBef>
              <a:buClr>
                <a:srgbClr val="606FAE"/>
              </a:buClr>
              <a:buFontTx/>
              <a:buChar char="•"/>
              <a:defRPr/>
            </a:pPr>
            <a:r>
              <a:rPr lang="en-US" sz="2400" kern="0" dirty="0">
                <a:effectLst>
                  <a:outerShdw blurRad="38100" dist="38100" dir="2700000" algn="tl">
                    <a:srgbClr val="C0C0C0"/>
                  </a:outerShdw>
                </a:effectLst>
                <a:latin typeface="Candara" pitchFamily="34" charset="0"/>
                <a:cs typeface="+mn-cs"/>
              </a:rPr>
              <a:t>Characters are excellent expansion opportunities</a:t>
            </a:r>
          </a:p>
          <a:p>
            <a:pPr marL="342900" indent="-342900">
              <a:spcBef>
                <a:spcPts val="3000"/>
              </a:spcBef>
              <a:buClr>
                <a:srgbClr val="606FAE"/>
              </a:buClr>
              <a:buFontTx/>
              <a:buChar char="•"/>
              <a:defRPr/>
            </a:pPr>
            <a:r>
              <a:rPr lang="en-US" sz="2400" kern="0" dirty="0">
                <a:effectLst>
                  <a:outerShdw blurRad="38100" dist="38100" dir="2700000" algn="tl">
                    <a:srgbClr val="C0C0C0"/>
                  </a:outerShdw>
                </a:effectLst>
                <a:latin typeface="Candara" pitchFamily="34" charset="0"/>
                <a:cs typeface="+mn-cs"/>
              </a:rPr>
              <a:t>Let the players decide which rules they want </a:t>
            </a:r>
            <a:r>
              <a:rPr lang="en-US" sz="2400" kern="0" dirty="0" smtClean="0">
                <a:effectLst>
                  <a:outerShdw blurRad="38100" dist="38100" dir="2700000" algn="tl">
                    <a:srgbClr val="C0C0C0"/>
                  </a:outerShdw>
                </a:effectLst>
                <a:latin typeface="Candara" pitchFamily="34" charset="0"/>
                <a:cs typeface="+mn-cs"/>
              </a:rPr>
              <a:t>to use</a:t>
            </a:r>
            <a:endParaRPr lang="en-US" sz="2400"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endParaRPr lang="en-US" sz="2400" kern="0" dirty="0">
              <a:effectLst>
                <a:outerShdw blurRad="38100" dist="38100" dir="2700000" algn="tl">
                  <a:srgbClr val="C0C0C0"/>
                </a:outerShdw>
              </a:effectLst>
              <a:latin typeface="Candara" pitchFamily="34" charset="0"/>
              <a:cs typeface="+mn-cs"/>
            </a:endParaRP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Maze</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1999</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7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4</a:t>
            </a:r>
            <a:endParaRPr lang="en-US" sz="2000" b="1" kern="0" dirty="0">
              <a:solidFill>
                <a:schemeClr val="bg2"/>
              </a:solidFill>
              <a:latin typeface="Candara" pitchFamily="34" charset="0"/>
              <a:ea typeface="+mj-ea"/>
              <a:cs typeface="+mj-cs"/>
            </a:endParaRPr>
          </a:p>
        </p:txBody>
      </p:sp>
      <p:pic>
        <p:nvPicPr>
          <p:cNvPr id="16" name="Picture 15" descr="5-char-barbarian.jpg"/>
          <p:cNvPicPr>
            <a:picLocks noChangeAspect="1"/>
          </p:cNvPicPr>
          <p:nvPr/>
        </p:nvPicPr>
        <p:blipFill>
          <a:blip r:embed="rId3" cstate="print"/>
          <a:stretch>
            <a:fillRect/>
          </a:stretch>
        </p:blipFill>
        <p:spPr>
          <a:xfrm flipH="1">
            <a:off x="381000" y="3562350"/>
            <a:ext cx="771310" cy="1078992"/>
          </a:xfrm>
          <a:prstGeom prst="rect">
            <a:avLst/>
          </a:prstGeom>
        </p:spPr>
      </p:pic>
      <p:pic>
        <p:nvPicPr>
          <p:cNvPr id="17" name="Picture 16" descr="5-char-dragon.jpg"/>
          <p:cNvPicPr>
            <a:picLocks noChangeAspect="1"/>
          </p:cNvPicPr>
          <p:nvPr/>
        </p:nvPicPr>
        <p:blipFill>
          <a:blip r:embed="rId4" cstate="print"/>
          <a:stretch>
            <a:fillRect/>
          </a:stretch>
        </p:blipFill>
        <p:spPr>
          <a:xfrm>
            <a:off x="6762750" y="0"/>
            <a:ext cx="2381250" cy="2162175"/>
          </a:xfrm>
          <a:prstGeom prst="rect">
            <a:avLst/>
          </a:prstGeom>
        </p:spPr>
      </p:pic>
      <p:pic>
        <p:nvPicPr>
          <p:cNvPr id="18" name="Picture 17" descr="5-char-wraith.jpg"/>
          <p:cNvPicPr>
            <a:picLocks noChangeAspect="1"/>
          </p:cNvPicPr>
          <p:nvPr/>
        </p:nvPicPr>
        <p:blipFill>
          <a:blip r:embed="rId5" cstate="print"/>
          <a:stretch>
            <a:fillRect/>
          </a:stretch>
        </p:blipFill>
        <p:spPr>
          <a:xfrm>
            <a:off x="5943600" y="1047750"/>
            <a:ext cx="843260" cy="9644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Junkyard Bots</a:t>
            </a:r>
          </a:p>
        </p:txBody>
      </p:sp>
      <p:pic>
        <p:nvPicPr>
          <p:cNvPr id="16" name="Picture 15" descr="6-title.jpg"/>
          <p:cNvPicPr>
            <a:picLocks noChangeAspect="1"/>
          </p:cNvPicPr>
          <p:nvPr/>
        </p:nvPicPr>
        <p:blipFill>
          <a:blip r:embed="rId3" cstate="print"/>
          <a:stretch>
            <a:fillRect/>
          </a:stretch>
        </p:blipFill>
        <p:spPr>
          <a:xfrm>
            <a:off x="685800" y="57150"/>
            <a:ext cx="3724275" cy="857250"/>
          </a:xfrm>
          <a:prstGeom prst="rect">
            <a:avLst/>
          </a:prstGeom>
        </p:spPr>
      </p:pic>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6324600" cy="2457450"/>
          </a:xfrm>
          <a:prstGeom prst="rect">
            <a:avLst/>
          </a:prstGeom>
          <a:noFill/>
          <a:ln w="9525">
            <a:noFill/>
            <a:miter lim="800000"/>
            <a:headEnd/>
            <a:tailEnd/>
          </a:ln>
          <a:effectLst/>
        </p:spPr>
        <p:txBody>
          <a:bodyPr/>
          <a:lstStyle/>
          <a:p>
            <a:pPr marL="365760" indent="-342900">
              <a:spcBef>
                <a:spcPts val="1800"/>
              </a:spcBef>
              <a:buClr>
                <a:srgbClr val="606FAE"/>
              </a:buClr>
              <a:buFontTx/>
              <a:buChar char="•"/>
              <a:defRPr/>
            </a:pPr>
            <a:r>
              <a:rPr lang="en-US" sz="2400" kern="0" dirty="0">
                <a:effectLst>
                  <a:outerShdw blurRad="38100" dist="38100" dir="2700000" algn="tl">
                    <a:srgbClr val="C0C0C0"/>
                  </a:outerShdw>
                </a:effectLst>
                <a:latin typeface="Candara" pitchFamily="34" charset="0"/>
                <a:cs typeface="+mn-cs"/>
              </a:rPr>
              <a:t>Only use dice</a:t>
            </a:r>
          </a:p>
          <a:p>
            <a:pPr marL="365760" indent="-342900">
              <a:spcBef>
                <a:spcPts val="1800"/>
              </a:spcBef>
              <a:buClr>
                <a:srgbClr val="606FAE"/>
              </a:buClr>
              <a:buFontTx/>
              <a:buChar char="•"/>
              <a:defRPr/>
            </a:pPr>
            <a:r>
              <a:rPr lang="en-US" sz="2400" kern="0" dirty="0">
                <a:effectLst>
                  <a:outerShdw blurRad="38100" dist="38100" dir="2700000" algn="tl">
                    <a:srgbClr val="C0C0C0"/>
                  </a:outerShdw>
                </a:effectLst>
                <a:latin typeface="Candara" pitchFamily="34" charset="0"/>
                <a:cs typeface="+mn-cs"/>
              </a:rPr>
              <a:t>Modular character design</a:t>
            </a:r>
          </a:p>
          <a:p>
            <a:pPr marL="365760" indent="-342900">
              <a:spcBef>
                <a:spcPts val="1800"/>
              </a:spcBef>
              <a:buClr>
                <a:srgbClr val="606FAE"/>
              </a:buClr>
              <a:buFontTx/>
              <a:buChar char="•"/>
              <a:defRPr/>
            </a:pPr>
            <a:r>
              <a:rPr lang="en-US" sz="2400" kern="0" dirty="0">
                <a:effectLst>
                  <a:outerShdw blurRad="38100" dist="38100" dir="2700000" algn="tl">
                    <a:srgbClr val="C0C0C0"/>
                  </a:outerShdw>
                </a:effectLst>
                <a:latin typeface="Candara" pitchFamily="34" charset="0"/>
                <a:cs typeface="+mn-cs"/>
              </a:rPr>
              <a:t>Fast turns with no downtime</a:t>
            </a:r>
          </a:p>
          <a:p>
            <a:pPr marL="365760" indent="-342900">
              <a:spcBef>
                <a:spcPts val="1800"/>
              </a:spcBef>
              <a:buClr>
                <a:srgbClr val="606FAE"/>
              </a:buClr>
              <a:buFontTx/>
              <a:buChar char="•"/>
              <a:defRPr/>
            </a:pPr>
            <a:r>
              <a:rPr lang="en-US" sz="2400" kern="0" dirty="0">
                <a:effectLst>
                  <a:outerShdw blurRad="38100" dist="38100" dir="2700000" algn="tl">
                    <a:srgbClr val="C0C0C0"/>
                  </a:outerShdw>
                </a:effectLst>
                <a:latin typeface="Candara" pitchFamily="34" charset="0"/>
                <a:cs typeface="+mn-cs"/>
              </a:rPr>
              <a:t>Add a “non-violent” option</a:t>
            </a:r>
          </a:p>
          <a:p>
            <a:pPr marL="365760" indent="-342900">
              <a:spcBef>
                <a:spcPts val="1800"/>
              </a:spcBef>
              <a:buClr>
                <a:srgbClr val="606FAE"/>
              </a:buClr>
              <a:buFontTx/>
              <a:buChar char="•"/>
              <a:defRPr/>
            </a:pPr>
            <a:endParaRPr lang="en-US" sz="2400" kern="0" dirty="0">
              <a:effectLst>
                <a:outerShdw blurRad="38100" dist="38100" dir="2700000" algn="tl">
                  <a:srgbClr val="C0C0C0"/>
                </a:outerShdw>
              </a:effectLst>
              <a:latin typeface="Candara" pitchFamily="34" charset="0"/>
              <a:cs typeface="+mn-cs"/>
            </a:endParaRPr>
          </a:p>
          <a:p>
            <a:pPr marL="365760" indent="-342900">
              <a:spcBef>
                <a:spcPts val="1800"/>
              </a:spcBef>
              <a:buClr>
                <a:srgbClr val="606FAE"/>
              </a:buClr>
              <a:buFontTx/>
              <a:buChar char="•"/>
              <a:defRPr/>
            </a:pPr>
            <a:endParaRPr lang="en-US" sz="2400" kern="0" dirty="0">
              <a:effectLst>
                <a:outerShdw blurRad="38100" dist="38100" dir="2700000" algn="tl">
                  <a:srgbClr val="C0C0C0"/>
                </a:outerShdw>
              </a:effectLst>
              <a:latin typeface="Candara" pitchFamily="34" charset="0"/>
              <a:cs typeface="+mn-cs"/>
            </a:endParaRPr>
          </a:p>
        </p:txBody>
      </p:sp>
      <p:sp>
        <p:nvSpPr>
          <p:cNvPr id="13"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2000</a:t>
            </a:r>
            <a:endParaRPr lang="en-US" sz="2000" b="1" kern="0" dirty="0">
              <a:solidFill>
                <a:schemeClr val="bg2"/>
              </a:solidFill>
              <a:latin typeface="Candara" pitchFamily="34" charset="0"/>
              <a:ea typeface="+mj-ea"/>
              <a:cs typeface="+mj-cs"/>
            </a:endParaRPr>
          </a:p>
        </p:txBody>
      </p:sp>
      <p:sp>
        <p:nvSpPr>
          <p:cNvPr id="14"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8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5</a:t>
            </a:r>
            <a:endParaRPr lang="en-US" sz="2000" b="1" kern="0" dirty="0">
              <a:solidFill>
                <a:schemeClr val="bg2"/>
              </a:solidFill>
              <a:latin typeface="Candara" pitchFamily="34" charset="0"/>
              <a:ea typeface="+mj-ea"/>
              <a:cs typeface="+mj-cs"/>
            </a:endParaRPr>
          </a:p>
        </p:txBody>
      </p:sp>
      <p:pic>
        <p:nvPicPr>
          <p:cNvPr id="25" name="Picture 24" descr="6-part-arm-b.jpg"/>
          <p:cNvPicPr>
            <a:picLocks noChangeAspect="1"/>
          </p:cNvPicPr>
          <p:nvPr/>
        </p:nvPicPr>
        <p:blipFill>
          <a:blip r:embed="rId4" cstate="print"/>
          <a:stretch>
            <a:fillRect/>
          </a:stretch>
        </p:blipFill>
        <p:spPr>
          <a:xfrm>
            <a:off x="5029200" y="819150"/>
            <a:ext cx="872708" cy="973892"/>
          </a:xfrm>
          <a:prstGeom prst="rect">
            <a:avLst/>
          </a:prstGeom>
        </p:spPr>
      </p:pic>
      <p:pic>
        <p:nvPicPr>
          <p:cNvPr id="26" name="Picture 25" descr="6-part-eye-b.jpg"/>
          <p:cNvPicPr>
            <a:picLocks noChangeAspect="1"/>
          </p:cNvPicPr>
          <p:nvPr/>
        </p:nvPicPr>
        <p:blipFill>
          <a:blip r:embed="rId5" cstate="print"/>
          <a:stretch>
            <a:fillRect/>
          </a:stretch>
        </p:blipFill>
        <p:spPr>
          <a:xfrm>
            <a:off x="457200" y="3943350"/>
            <a:ext cx="699853" cy="742013"/>
          </a:xfrm>
          <a:prstGeom prst="rect">
            <a:avLst/>
          </a:prstGeom>
        </p:spPr>
      </p:pic>
      <p:pic>
        <p:nvPicPr>
          <p:cNvPr id="27" name="Picture 26" descr="6-part-hand-b.jpg"/>
          <p:cNvPicPr>
            <a:picLocks noChangeAspect="1"/>
          </p:cNvPicPr>
          <p:nvPr/>
        </p:nvPicPr>
        <p:blipFill>
          <a:blip r:embed="rId6" cstate="print"/>
          <a:stretch>
            <a:fillRect/>
          </a:stretch>
        </p:blipFill>
        <p:spPr>
          <a:xfrm>
            <a:off x="8382000" y="1657350"/>
            <a:ext cx="442678" cy="497486"/>
          </a:xfrm>
          <a:prstGeom prst="rect">
            <a:avLst/>
          </a:prstGeom>
        </p:spPr>
      </p:pic>
      <p:pic>
        <p:nvPicPr>
          <p:cNvPr id="28" name="Picture 27" descr="6-part-jet-b.jpg"/>
          <p:cNvPicPr>
            <a:picLocks noChangeAspect="1"/>
          </p:cNvPicPr>
          <p:nvPr/>
        </p:nvPicPr>
        <p:blipFill>
          <a:blip r:embed="rId7" cstate="print"/>
          <a:stretch>
            <a:fillRect/>
          </a:stretch>
        </p:blipFill>
        <p:spPr>
          <a:xfrm>
            <a:off x="8001000" y="3105150"/>
            <a:ext cx="893788" cy="986540"/>
          </a:xfrm>
          <a:prstGeom prst="rect">
            <a:avLst/>
          </a:prstGeom>
        </p:spPr>
      </p:pic>
      <p:pic>
        <p:nvPicPr>
          <p:cNvPr id="29" name="Picture 28" descr="6-part-missile-b.jpg"/>
          <p:cNvPicPr>
            <a:picLocks noChangeAspect="1"/>
          </p:cNvPicPr>
          <p:nvPr/>
        </p:nvPicPr>
        <p:blipFill>
          <a:blip r:embed="rId8" cstate="print"/>
          <a:stretch>
            <a:fillRect/>
          </a:stretch>
        </p:blipFill>
        <p:spPr>
          <a:xfrm>
            <a:off x="7010400" y="1276350"/>
            <a:ext cx="729365" cy="771525"/>
          </a:xfrm>
          <a:prstGeom prst="rect">
            <a:avLst/>
          </a:prstGeom>
        </p:spPr>
      </p:pic>
      <p:pic>
        <p:nvPicPr>
          <p:cNvPr id="30" name="Picture 29" descr="6-part-mouth-b.jpg"/>
          <p:cNvPicPr>
            <a:picLocks noChangeAspect="1"/>
          </p:cNvPicPr>
          <p:nvPr/>
        </p:nvPicPr>
        <p:blipFill>
          <a:blip r:embed="rId9" cstate="print"/>
          <a:stretch>
            <a:fillRect/>
          </a:stretch>
        </p:blipFill>
        <p:spPr>
          <a:xfrm>
            <a:off x="304800" y="2647950"/>
            <a:ext cx="438462" cy="446894"/>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6-junkyard-01.jpg"/>
          <p:cNvPicPr>
            <a:picLocks noChangeAspect="1"/>
          </p:cNvPicPr>
          <p:nvPr/>
        </p:nvPicPr>
        <p:blipFill>
          <a:blip r:embed="rId3" cstate="print"/>
          <a:stretch>
            <a:fillRect/>
          </a:stretch>
        </p:blipFill>
        <p:spPr>
          <a:xfrm>
            <a:off x="1323975" y="209550"/>
            <a:ext cx="6448425"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6-junkyard-01.jpg"/>
          <p:cNvPicPr>
            <a:picLocks noChangeAspect="1"/>
          </p:cNvPicPr>
          <p:nvPr/>
        </p:nvPicPr>
        <p:blipFill>
          <a:blip r:embed="rId3" cstate="print"/>
          <a:stretch>
            <a:fillRect/>
          </a:stretch>
        </p:blipFill>
        <p:spPr>
          <a:xfrm>
            <a:off x="6096000" y="819150"/>
            <a:ext cx="2867025" cy="272415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4" name="Picture 3" descr="6-bot-b.jpg"/>
          <p:cNvPicPr>
            <a:picLocks noChangeAspect="1"/>
          </p:cNvPicPr>
          <p:nvPr/>
        </p:nvPicPr>
        <p:blipFill>
          <a:blip r:embed="rId4" cstate="print"/>
          <a:stretch>
            <a:fillRect/>
          </a:stretch>
        </p:blipFill>
        <p:spPr>
          <a:xfrm>
            <a:off x="685800" y="2238375"/>
            <a:ext cx="2667000" cy="231457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5" name="Picture 4" descr="6-bot-c.jpg"/>
          <p:cNvPicPr>
            <a:picLocks noChangeAspect="1"/>
          </p:cNvPicPr>
          <p:nvPr/>
        </p:nvPicPr>
        <p:blipFill>
          <a:blip r:embed="rId5" cstate="print"/>
          <a:stretch>
            <a:fillRect/>
          </a:stretch>
        </p:blipFill>
        <p:spPr>
          <a:xfrm>
            <a:off x="3886200" y="1047750"/>
            <a:ext cx="2019300" cy="32766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6" name="Picture 5" descr="6-bot-d.jpg"/>
          <p:cNvPicPr>
            <a:picLocks noChangeAspect="1"/>
          </p:cNvPicPr>
          <p:nvPr/>
        </p:nvPicPr>
        <p:blipFill>
          <a:blip r:embed="rId6" cstate="print"/>
          <a:stretch>
            <a:fillRect/>
          </a:stretch>
        </p:blipFill>
        <p:spPr>
          <a:xfrm>
            <a:off x="304800" y="133350"/>
            <a:ext cx="3238500" cy="193357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228850"/>
            <a:ext cx="64770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Give the player something to fiddle with when it is not his or her turn</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You can have two victory conditions</a:t>
            </a: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Junkyard Bots</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2000</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8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5</a:t>
            </a:r>
            <a:endParaRPr lang="en-US" sz="2000" b="1" kern="0" dirty="0">
              <a:solidFill>
                <a:schemeClr val="bg2"/>
              </a:solidFill>
              <a:latin typeface="Candara" pitchFamily="34" charset="0"/>
              <a:ea typeface="+mj-ea"/>
              <a:cs typeface="+mj-cs"/>
            </a:endParaRPr>
          </a:p>
        </p:txBody>
      </p:sp>
      <p:pic>
        <p:nvPicPr>
          <p:cNvPr id="16" name="Picture 15" descr="6-part-arm-b.jpg"/>
          <p:cNvPicPr>
            <a:picLocks noChangeAspect="1"/>
          </p:cNvPicPr>
          <p:nvPr/>
        </p:nvPicPr>
        <p:blipFill>
          <a:blip r:embed="rId3" cstate="print"/>
          <a:stretch>
            <a:fillRect/>
          </a:stretch>
        </p:blipFill>
        <p:spPr>
          <a:xfrm>
            <a:off x="5029200" y="819150"/>
            <a:ext cx="872708" cy="973891"/>
          </a:xfrm>
          <a:prstGeom prst="rect">
            <a:avLst/>
          </a:prstGeom>
        </p:spPr>
      </p:pic>
      <p:pic>
        <p:nvPicPr>
          <p:cNvPr id="17" name="Picture 16" descr="6-part-eye-b.jpg"/>
          <p:cNvPicPr>
            <a:picLocks noChangeAspect="1"/>
          </p:cNvPicPr>
          <p:nvPr/>
        </p:nvPicPr>
        <p:blipFill>
          <a:blip r:embed="rId4" cstate="print"/>
          <a:stretch>
            <a:fillRect/>
          </a:stretch>
        </p:blipFill>
        <p:spPr>
          <a:xfrm>
            <a:off x="457200" y="3943350"/>
            <a:ext cx="699853" cy="742012"/>
          </a:xfrm>
          <a:prstGeom prst="rect">
            <a:avLst/>
          </a:prstGeom>
        </p:spPr>
      </p:pic>
      <p:pic>
        <p:nvPicPr>
          <p:cNvPr id="18" name="Picture 17" descr="6-part-hand-b.jpg"/>
          <p:cNvPicPr>
            <a:picLocks noChangeAspect="1"/>
          </p:cNvPicPr>
          <p:nvPr/>
        </p:nvPicPr>
        <p:blipFill>
          <a:blip r:embed="rId5" cstate="print"/>
          <a:stretch>
            <a:fillRect/>
          </a:stretch>
        </p:blipFill>
        <p:spPr>
          <a:xfrm>
            <a:off x="8382000" y="1657350"/>
            <a:ext cx="442678" cy="497485"/>
          </a:xfrm>
          <a:prstGeom prst="rect">
            <a:avLst/>
          </a:prstGeom>
        </p:spPr>
      </p:pic>
      <p:pic>
        <p:nvPicPr>
          <p:cNvPr id="19" name="Picture 18" descr="6-part-jet-b.jpg"/>
          <p:cNvPicPr>
            <a:picLocks noChangeAspect="1"/>
          </p:cNvPicPr>
          <p:nvPr/>
        </p:nvPicPr>
        <p:blipFill>
          <a:blip r:embed="rId6" cstate="print"/>
          <a:stretch>
            <a:fillRect/>
          </a:stretch>
        </p:blipFill>
        <p:spPr>
          <a:xfrm>
            <a:off x="8001000" y="3105150"/>
            <a:ext cx="893788" cy="986539"/>
          </a:xfrm>
          <a:prstGeom prst="rect">
            <a:avLst/>
          </a:prstGeom>
        </p:spPr>
      </p:pic>
      <p:pic>
        <p:nvPicPr>
          <p:cNvPr id="20" name="Picture 19" descr="6-part-missile-b.jpg"/>
          <p:cNvPicPr>
            <a:picLocks noChangeAspect="1"/>
          </p:cNvPicPr>
          <p:nvPr/>
        </p:nvPicPr>
        <p:blipFill>
          <a:blip r:embed="rId7" cstate="print"/>
          <a:stretch>
            <a:fillRect/>
          </a:stretch>
        </p:blipFill>
        <p:spPr>
          <a:xfrm>
            <a:off x="7010400" y="1276350"/>
            <a:ext cx="729365" cy="771524"/>
          </a:xfrm>
          <a:prstGeom prst="rect">
            <a:avLst/>
          </a:prstGeom>
        </p:spPr>
      </p:pic>
      <p:pic>
        <p:nvPicPr>
          <p:cNvPr id="21" name="Picture 20" descr="6-part-mouth-b.jpg"/>
          <p:cNvPicPr>
            <a:picLocks noChangeAspect="1"/>
          </p:cNvPicPr>
          <p:nvPr/>
        </p:nvPicPr>
        <p:blipFill>
          <a:blip r:embed="rId8" cstate="print"/>
          <a:stretch>
            <a:fillRect/>
          </a:stretch>
        </p:blipFill>
        <p:spPr>
          <a:xfrm>
            <a:off x="304800" y="2647950"/>
            <a:ext cx="438462" cy="446893"/>
          </a:xfrm>
          <a:prstGeom prst="rect">
            <a:avLst/>
          </a:prstGeom>
        </p:spPr>
      </p:pic>
      <p:pic>
        <p:nvPicPr>
          <p:cNvPr id="13" name="Picture 12" descr="6-title.jpg"/>
          <p:cNvPicPr>
            <a:picLocks noChangeAspect="1"/>
          </p:cNvPicPr>
          <p:nvPr/>
        </p:nvPicPr>
        <p:blipFill>
          <a:blip r:embed="rId9" cstate="print"/>
          <a:stretch>
            <a:fillRect/>
          </a:stretch>
        </p:blipFill>
        <p:spPr>
          <a:xfrm>
            <a:off x="685800" y="57150"/>
            <a:ext cx="3724275" cy="857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descr="7-title.jpg"/>
          <p:cNvPicPr>
            <a:picLocks noChangeAspect="1"/>
          </p:cNvPicPr>
          <p:nvPr/>
        </p:nvPicPr>
        <p:blipFill>
          <a:blip r:embed="rId3" cstate="print"/>
          <a:stretch>
            <a:fillRect/>
          </a:stretch>
        </p:blipFill>
        <p:spPr>
          <a:xfrm>
            <a:off x="304800" y="0"/>
            <a:ext cx="2009775" cy="1514475"/>
          </a:xfrm>
          <a:prstGeom prst="rect">
            <a:avLst/>
          </a:prstGeom>
        </p:spPr>
      </p:pic>
      <p:pic>
        <p:nvPicPr>
          <p:cNvPr id="16" name="Picture 15" descr="7-kongzilla-03.jpg"/>
          <p:cNvPicPr>
            <a:picLocks noChangeAspect="1"/>
          </p:cNvPicPr>
          <p:nvPr/>
        </p:nvPicPr>
        <p:blipFill>
          <a:blip r:embed="rId4" cstate="print"/>
          <a:stretch>
            <a:fillRect/>
          </a:stretch>
        </p:blipFill>
        <p:spPr>
          <a:xfrm>
            <a:off x="4953000" y="428625"/>
            <a:ext cx="4095750" cy="4276725"/>
          </a:xfrm>
          <a:prstGeom prst="rect">
            <a:avLst/>
          </a:prstGeom>
        </p:spPr>
      </p:pic>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5029200" cy="2457450"/>
          </a:xfrm>
          <a:prstGeom prst="rect">
            <a:avLst/>
          </a:prstGeom>
          <a:noFill/>
          <a:ln w="9525">
            <a:noFill/>
            <a:miter lim="800000"/>
            <a:headEnd/>
            <a:tailEnd/>
          </a:ln>
          <a:effectLst/>
        </p:spPr>
        <p:txBody>
          <a:bodyPr/>
          <a:lstStyle/>
          <a:p>
            <a:pPr marL="342900" indent="-342900">
              <a:spcBef>
                <a:spcPts val="24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Make a game </a:t>
            </a:r>
            <a:r>
              <a:rPr lang="en-US" sz="2800" kern="0" dirty="0" smtClean="0">
                <a:effectLst>
                  <a:outerShdw blurRad="38100" dist="38100" dir="2700000" algn="tl">
                    <a:srgbClr val="C0C0C0"/>
                  </a:outerShdw>
                </a:effectLst>
                <a:latin typeface="Candara" pitchFamily="34" charset="0"/>
                <a:cs typeface="+mn-cs"/>
              </a:rPr>
              <a:t>with                  the mighty </a:t>
            </a:r>
            <a:r>
              <a:rPr lang="en-US" sz="2800" kern="0" dirty="0">
                <a:effectLst>
                  <a:outerShdw blurRad="38100" dist="38100" dir="2700000" algn="tl">
                    <a:srgbClr val="C0C0C0"/>
                  </a:outerShdw>
                </a:effectLst>
                <a:latin typeface="Candara" pitchFamily="34" charset="0"/>
                <a:cs typeface="+mn-cs"/>
              </a:rPr>
              <a:t>Kongzilla!</a:t>
            </a:r>
          </a:p>
          <a:p>
            <a:pPr marL="342900" indent="-342900">
              <a:spcBef>
                <a:spcPts val="2400"/>
              </a:spcBef>
              <a:buClr>
                <a:srgbClr val="606FAE"/>
              </a:buClr>
              <a:buFontTx/>
              <a:buChar char="•"/>
              <a:defRPr/>
            </a:pPr>
            <a:r>
              <a:rPr lang="en-US" sz="2800" kern="0" dirty="0" smtClean="0">
                <a:effectLst>
                  <a:outerShdw blurRad="38100" dist="38100" dir="2700000" algn="tl">
                    <a:srgbClr val="C0C0C0"/>
                  </a:outerShdw>
                </a:effectLst>
                <a:latin typeface="Candara" pitchFamily="34" charset="0"/>
              </a:rPr>
              <a:t>Lasers!</a:t>
            </a:r>
          </a:p>
          <a:p>
            <a:pPr marL="342900" indent="-342900">
              <a:spcBef>
                <a:spcPts val="24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Asymmetric </a:t>
            </a:r>
            <a:r>
              <a:rPr lang="en-US" sz="2800" kern="0" dirty="0">
                <a:effectLst>
                  <a:outerShdw blurRad="38100" dist="38100" dir="2700000" algn="tl">
                    <a:srgbClr val="C0C0C0"/>
                  </a:outerShdw>
                </a:effectLst>
                <a:latin typeface="Candara" pitchFamily="34" charset="0"/>
                <a:cs typeface="+mn-cs"/>
              </a:rPr>
              <a:t>rules and </a:t>
            </a:r>
            <a:r>
              <a:rPr lang="en-US" sz="2800" kern="0" dirty="0" smtClean="0">
                <a:effectLst>
                  <a:outerShdw blurRad="38100" dist="38100" dir="2700000" algn="tl">
                    <a:srgbClr val="C0C0C0"/>
                  </a:outerShdw>
                </a:effectLst>
                <a:latin typeface="Candara" pitchFamily="34" charset="0"/>
                <a:cs typeface="+mn-cs"/>
              </a:rPr>
              <a:t>goals!</a:t>
            </a:r>
            <a:endParaRPr lang="en-US" sz="2800" kern="0" dirty="0">
              <a:effectLst>
                <a:outerShdw blurRad="38100" dist="38100" dir="2700000" algn="tl">
                  <a:srgbClr val="C0C0C0"/>
                </a:outerShdw>
              </a:effectLst>
              <a:latin typeface="Candara" pitchFamily="34" charset="0"/>
              <a:cs typeface="+mn-cs"/>
            </a:endParaRPr>
          </a:p>
        </p:txBody>
      </p:sp>
      <p:sp>
        <p:nvSpPr>
          <p:cNvPr id="14" name="Rectangle 2"/>
          <p:cNvSpPr txBox="1">
            <a:spLocks noChangeArrowheads="1"/>
          </p:cNvSpPr>
          <p:nvPr/>
        </p:nvSpPr>
        <p:spPr bwMode="auto">
          <a:xfrm>
            <a:off x="2514600" y="20955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2001</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438400" y="5943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9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6</a:t>
            </a:r>
            <a:endParaRPr lang="en-US" sz="2000" b="1" kern="0" dirty="0">
              <a:solidFill>
                <a:schemeClr val="bg2"/>
              </a:solidFill>
              <a:latin typeface="Candara" pitchFamily="34" charset="0"/>
              <a:ea typeface="+mj-ea"/>
              <a:cs typeface="+mj-cs"/>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7-kongzilla-02.jpg"/>
          <p:cNvPicPr>
            <a:picLocks noChangeAspect="1"/>
          </p:cNvPicPr>
          <p:nvPr/>
        </p:nvPicPr>
        <p:blipFill>
          <a:blip r:embed="rId3" cstate="print"/>
          <a:stretch>
            <a:fillRect/>
          </a:stretch>
        </p:blipFill>
        <p:spPr>
          <a:xfrm>
            <a:off x="838200" y="228600"/>
            <a:ext cx="7620000" cy="421298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grpSp>
        <p:nvGrpSpPr>
          <p:cNvPr id="8" name="Group 7"/>
          <p:cNvGrpSpPr/>
          <p:nvPr/>
        </p:nvGrpSpPr>
        <p:grpSpPr>
          <a:xfrm>
            <a:off x="2362200" y="1200150"/>
            <a:ext cx="2362200" cy="304800"/>
            <a:chOff x="2362200" y="1200150"/>
            <a:chExt cx="2362200" cy="304800"/>
          </a:xfrm>
        </p:grpSpPr>
        <p:cxnSp>
          <p:nvCxnSpPr>
            <p:cNvPr id="5" name="Straight Connector 4"/>
            <p:cNvCxnSpPr/>
            <p:nvPr/>
          </p:nvCxnSpPr>
          <p:spPr bwMode="auto">
            <a:xfrm flipV="1">
              <a:off x="2362200" y="1200150"/>
              <a:ext cx="1295400" cy="152400"/>
            </a:xfrm>
            <a:prstGeom prst="line">
              <a:avLst/>
            </a:prstGeom>
            <a:solidFill>
              <a:schemeClr val="accent1"/>
            </a:solidFill>
            <a:ln w="19050" cap="rnd" cmpd="sng" algn="ctr">
              <a:solidFill>
                <a:srgbClr val="FF0000">
                  <a:alpha val="50000"/>
                </a:srgbClr>
              </a:solidFill>
              <a:prstDash val="solid"/>
              <a:round/>
              <a:headEnd type="none" w="med" len="med"/>
              <a:tailEnd type="none" w="med" len="med"/>
            </a:ln>
            <a:effectLst/>
          </p:spPr>
        </p:cxnSp>
        <p:cxnSp>
          <p:nvCxnSpPr>
            <p:cNvPr id="7" name="Straight Connector 6"/>
            <p:cNvCxnSpPr/>
            <p:nvPr/>
          </p:nvCxnSpPr>
          <p:spPr bwMode="auto">
            <a:xfrm>
              <a:off x="3657600" y="1200150"/>
              <a:ext cx="1066800" cy="304800"/>
            </a:xfrm>
            <a:prstGeom prst="line">
              <a:avLst/>
            </a:prstGeom>
            <a:solidFill>
              <a:schemeClr val="accent1"/>
            </a:solidFill>
            <a:ln w="19050" cap="rnd" cmpd="sng" algn="ctr">
              <a:solidFill>
                <a:srgbClr val="FF0000">
                  <a:alpha val="50000"/>
                </a:srgbClr>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xit" presetSubtype="8" fill="hold" nodeType="afterEffect">
                                  <p:stCondLst>
                                    <p:cond delay="1000"/>
                                  </p:stCondLst>
                                  <p:childTnLst>
                                    <p:animEffect transition="out" filter="wipe(left)">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609850"/>
            <a:ext cx="6477000" cy="19431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Bigger is better…up to a point</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Who needs numbers?</a:t>
            </a:r>
          </a:p>
        </p:txBody>
      </p:sp>
      <p:pic>
        <p:nvPicPr>
          <p:cNvPr id="17" name="Picture 16" descr="7-kongzilla-04.jpg"/>
          <p:cNvPicPr>
            <a:picLocks noChangeAspect="1"/>
          </p:cNvPicPr>
          <p:nvPr/>
        </p:nvPicPr>
        <p:blipFill>
          <a:blip r:embed="rId3" cstate="print"/>
          <a:stretch>
            <a:fillRect/>
          </a:stretch>
        </p:blipFill>
        <p:spPr>
          <a:xfrm>
            <a:off x="6492240" y="0"/>
            <a:ext cx="2677290" cy="4552949"/>
          </a:xfrm>
          <a:prstGeom prst="rect">
            <a:avLst/>
          </a:prstGeom>
        </p:spPr>
      </p:pic>
      <p:pic>
        <p:nvPicPr>
          <p:cNvPr id="10" name="Picture 9" descr="7-title.jpg"/>
          <p:cNvPicPr>
            <a:picLocks noChangeAspect="1"/>
          </p:cNvPicPr>
          <p:nvPr/>
        </p:nvPicPr>
        <p:blipFill>
          <a:blip r:embed="rId4" cstate="print"/>
          <a:stretch>
            <a:fillRect/>
          </a:stretch>
        </p:blipFill>
        <p:spPr>
          <a:xfrm>
            <a:off x="304800" y="0"/>
            <a:ext cx="2009775" cy="1514475"/>
          </a:xfrm>
          <a:prstGeom prst="rect">
            <a:avLst/>
          </a:prstGeom>
        </p:spPr>
      </p:pic>
      <p:sp>
        <p:nvSpPr>
          <p:cNvPr id="12" name="Rectangle 2"/>
          <p:cNvSpPr txBox="1">
            <a:spLocks noChangeArrowheads="1"/>
          </p:cNvSpPr>
          <p:nvPr/>
        </p:nvSpPr>
        <p:spPr bwMode="auto">
          <a:xfrm>
            <a:off x="2514600" y="20955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2001</a:t>
            </a:r>
            <a:endParaRPr lang="en-US" sz="2000" b="1" kern="0" dirty="0">
              <a:solidFill>
                <a:schemeClr val="bg2"/>
              </a:solidFill>
              <a:latin typeface="Candara" pitchFamily="34" charset="0"/>
              <a:ea typeface="+mj-ea"/>
              <a:cs typeface="+mj-cs"/>
            </a:endParaRPr>
          </a:p>
        </p:txBody>
      </p:sp>
      <p:sp>
        <p:nvSpPr>
          <p:cNvPr id="13" name="Rectangle 2"/>
          <p:cNvSpPr txBox="1">
            <a:spLocks noChangeArrowheads="1"/>
          </p:cNvSpPr>
          <p:nvPr/>
        </p:nvSpPr>
        <p:spPr bwMode="auto">
          <a:xfrm>
            <a:off x="2438400" y="5943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9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6</a:t>
            </a:r>
            <a:endParaRPr lang="en-US" sz="2000" b="1" kern="0" dirty="0">
              <a:solidFill>
                <a:schemeClr val="bg2"/>
              </a:solidFill>
              <a:latin typeface="Candara"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1" name="Rectangle 3"/>
          <p:cNvSpPr>
            <a:spLocks noGrp="1" noChangeArrowheads="1"/>
          </p:cNvSpPr>
          <p:nvPr>
            <p:ph type="body" idx="1"/>
          </p:nvPr>
        </p:nvSpPr>
        <p:spPr>
          <a:xfrm>
            <a:off x="1219200" y="971550"/>
            <a:ext cx="7239000" cy="3124200"/>
          </a:xfrm>
        </p:spPr>
        <p:txBody>
          <a:bodyPr/>
          <a:lstStyle/>
          <a:p>
            <a:pPr eaLnBrk="1" hangingPunct="1">
              <a:spcBef>
                <a:spcPts val="3600"/>
              </a:spcBef>
              <a:defRPr/>
            </a:pPr>
            <a:r>
              <a:rPr lang="en-US" sz="2800" b="0" dirty="0" smtClean="0"/>
              <a:t>They are not commercial games</a:t>
            </a:r>
          </a:p>
          <a:p>
            <a:pPr eaLnBrk="1" hangingPunct="1">
              <a:spcBef>
                <a:spcPts val="3600"/>
              </a:spcBef>
              <a:defRPr/>
            </a:pPr>
            <a:r>
              <a:rPr lang="en-US" sz="2800" b="0" dirty="0" smtClean="0"/>
              <a:t>It’s not about the game mechanics and rules</a:t>
            </a:r>
          </a:p>
          <a:p>
            <a:pPr eaLnBrk="1" hangingPunct="1">
              <a:spcBef>
                <a:spcPts val="3600"/>
              </a:spcBef>
              <a:defRPr/>
            </a:pPr>
            <a:r>
              <a:rPr lang="en-US" sz="2800" b="0" dirty="0" smtClean="0"/>
              <a:t>Focus on high level design goals, the challenges, and the lessons learned </a:t>
            </a:r>
          </a:p>
        </p:txBody>
      </p:sp>
      <p:sp>
        <p:nvSpPr>
          <p:cNvPr id="4" name="Rectangle 2"/>
          <p:cNvSpPr txBox="1">
            <a:spLocks noChangeArrowheads="1"/>
          </p:cNvSpPr>
          <p:nvPr/>
        </p:nvSpPr>
        <p:spPr bwMode="auto">
          <a:xfrm>
            <a:off x="838200" y="209550"/>
            <a:ext cx="7315200" cy="514350"/>
          </a:xfrm>
          <a:prstGeom prst="rect">
            <a:avLst/>
          </a:prstGeom>
          <a:noFill/>
          <a:ln w="9525">
            <a:noFill/>
            <a:miter lim="800000"/>
            <a:headEnd/>
            <a:tailEnd/>
          </a:ln>
          <a:effectLst/>
        </p:spPr>
        <p:txBody>
          <a:bodyPr/>
          <a:lstStyle/>
          <a:p>
            <a:pPr>
              <a:defRPr/>
            </a:pPr>
            <a:r>
              <a:rPr lang="en-US" sz="4000" b="1" kern="0" dirty="0">
                <a:solidFill>
                  <a:schemeClr val="tx2"/>
                </a:solidFill>
                <a:effectLst>
                  <a:outerShdw blurRad="38100" dist="38100" dir="2700000" algn="tl">
                    <a:srgbClr val="C0C0C0"/>
                  </a:outerShdw>
                </a:effectLst>
                <a:latin typeface="Candara" pitchFamily="34" charset="0"/>
                <a:ea typeface="+mj-ea"/>
                <a:cs typeface="+mj-cs"/>
              </a:rPr>
              <a:t>The </a:t>
            </a:r>
            <a:r>
              <a:rPr lang="en-US" sz="4000" b="1" kern="0" dirty="0" smtClean="0">
                <a:solidFill>
                  <a:schemeClr val="tx2"/>
                </a:solidFill>
                <a:effectLst>
                  <a:outerShdw blurRad="38100" dist="38100" dir="2700000" algn="tl">
                    <a:srgbClr val="C0C0C0"/>
                  </a:outerShdw>
                </a:effectLst>
                <a:latin typeface="Candara" pitchFamily="34" charset="0"/>
                <a:ea typeface="+mj-ea"/>
                <a:cs typeface="+mj-cs"/>
              </a:rPr>
              <a:t>15 Games</a:t>
            </a:r>
            <a:r>
              <a:rPr lang="en-US" sz="4000" b="1" kern="0" dirty="0">
                <a:solidFill>
                  <a:schemeClr val="tx2"/>
                </a:solidFill>
                <a:effectLst>
                  <a:outerShdw blurRad="38100" dist="38100" dir="2700000" algn="tl">
                    <a:srgbClr val="C0C0C0"/>
                  </a:outerShdw>
                </a:effectLst>
                <a:latin typeface="Candara" pitchFamily="34" charset="0"/>
                <a:ea typeface="+mj-ea"/>
                <a:cs typeface="+mj-cs"/>
              </a:rPr>
              <a:t>: Overview</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0691">
                                            <p:txEl>
                                              <p:pRg st="2" end="2"/>
                                            </p:txEl>
                                          </p:spTgt>
                                        </p:tgtEl>
                                        <p:attrNameLst>
                                          <p:attrName>style.visibility</p:attrName>
                                        </p:attrNameLst>
                                      </p:cBhvr>
                                      <p:to>
                                        <p:strVal val="visible"/>
                                      </p:to>
                                    </p:set>
                                    <p:animEffect transition="in" filter="fade">
                                      <p:cBhvr>
                                        <p:cTn id="7" dur="500"/>
                                        <p:tgtEl>
                                          <p:spTgt spid="3706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descr="8-title.jpg"/>
          <p:cNvPicPr>
            <a:picLocks noChangeAspect="1"/>
          </p:cNvPicPr>
          <p:nvPr/>
        </p:nvPicPr>
        <p:blipFill>
          <a:blip r:embed="rId3" cstate="print"/>
          <a:stretch>
            <a:fillRect/>
          </a:stretch>
        </p:blipFill>
        <p:spPr>
          <a:xfrm>
            <a:off x="609600" y="285750"/>
            <a:ext cx="4524375" cy="590550"/>
          </a:xfrm>
          <a:prstGeom prst="rect">
            <a:avLst/>
          </a:prstGeom>
        </p:spPr>
      </p:pic>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381250"/>
            <a:ext cx="7391400" cy="22479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Convert </a:t>
            </a:r>
            <a:r>
              <a:rPr lang="en-US" sz="2800" i="1" kern="0" dirty="0">
                <a:effectLst>
                  <a:outerShdw blurRad="38100" dist="38100" dir="2700000" algn="tl">
                    <a:srgbClr val="C0C0C0"/>
                  </a:outerShdw>
                </a:effectLst>
                <a:latin typeface="Candara" pitchFamily="34" charset="0"/>
                <a:cs typeface="+mn-cs"/>
              </a:rPr>
              <a:t>Diablo</a:t>
            </a:r>
            <a:r>
              <a:rPr lang="en-US" sz="2800" kern="0" dirty="0">
                <a:effectLst>
                  <a:outerShdw blurRad="38100" dist="38100" dir="2700000" algn="tl">
                    <a:srgbClr val="C0C0C0"/>
                  </a:outerShdw>
                </a:effectLst>
                <a:latin typeface="Candara" pitchFamily="34" charset="0"/>
                <a:cs typeface="+mn-cs"/>
              </a:rPr>
              <a:t> into a card game</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Try to capture the social and story aspects of a role-playing game without a game master</a:t>
            </a:r>
          </a:p>
        </p:txBody>
      </p:sp>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2002</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10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7</a:t>
            </a:r>
            <a:endParaRPr lang="en-US" sz="2000" b="1" kern="0" dirty="0">
              <a:solidFill>
                <a:schemeClr val="bg2"/>
              </a:solidFill>
              <a:latin typeface="Candara" pitchFamily="34" charset="0"/>
              <a:ea typeface="+mj-ea"/>
              <a:cs typeface="+mj-cs"/>
            </a:endParaRPr>
          </a:p>
        </p:txBody>
      </p:sp>
      <p:pic>
        <p:nvPicPr>
          <p:cNvPr id="17" name="Picture 16" descr="8-beads-b.jpg"/>
          <p:cNvPicPr>
            <a:picLocks noChangeAspect="1"/>
          </p:cNvPicPr>
          <p:nvPr/>
        </p:nvPicPr>
        <p:blipFill>
          <a:blip r:embed="rId4" cstate="print"/>
          <a:stretch>
            <a:fillRect/>
          </a:stretch>
        </p:blipFill>
        <p:spPr>
          <a:xfrm>
            <a:off x="5486400" y="361950"/>
            <a:ext cx="1200150" cy="760095"/>
          </a:xfrm>
          <a:prstGeom prst="rect">
            <a:avLst/>
          </a:prstGeom>
        </p:spPr>
      </p:pic>
      <p:pic>
        <p:nvPicPr>
          <p:cNvPr id="19" name="Picture 18" descr="8-coins-a.jpg"/>
          <p:cNvPicPr>
            <a:picLocks noChangeAspect="1"/>
          </p:cNvPicPr>
          <p:nvPr/>
        </p:nvPicPr>
        <p:blipFill>
          <a:blip r:embed="rId5" cstate="print"/>
          <a:stretch>
            <a:fillRect/>
          </a:stretch>
        </p:blipFill>
        <p:spPr>
          <a:xfrm>
            <a:off x="7010400" y="1352550"/>
            <a:ext cx="1905000" cy="1514475"/>
          </a:xfrm>
          <a:prstGeom prst="rect">
            <a:avLst/>
          </a:prstGeom>
        </p:spPr>
      </p:pic>
      <p:pic>
        <p:nvPicPr>
          <p:cNvPr id="20" name="Picture 19" descr="8-coins-b.jpg"/>
          <p:cNvPicPr>
            <a:picLocks noChangeAspect="1"/>
          </p:cNvPicPr>
          <p:nvPr/>
        </p:nvPicPr>
        <p:blipFill>
          <a:blip r:embed="rId6" cstate="print"/>
          <a:stretch>
            <a:fillRect/>
          </a:stretch>
        </p:blipFill>
        <p:spPr>
          <a:xfrm>
            <a:off x="381000" y="3867150"/>
            <a:ext cx="762000" cy="70866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descr="8-monsterhunter-02a.jpg"/>
          <p:cNvPicPr>
            <a:picLocks noChangeAspect="1"/>
          </p:cNvPicPr>
          <p:nvPr/>
        </p:nvPicPr>
        <p:blipFill>
          <a:blip r:embed="rId3" cstate="print"/>
          <a:srcRect/>
          <a:stretch>
            <a:fillRect/>
          </a:stretch>
        </p:blipFill>
        <p:spPr bwMode="auto">
          <a:xfrm>
            <a:off x="1752600" y="133350"/>
            <a:ext cx="6096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2" descr="8-monsterhunter-02b.jpg"/>
          <p:cNvPicPr>
            <a:picLocks noChangeAspect="1"/>
          </p:cNvPicPr>
          <p:nvPr/>
        </p:nvPicPr>
        <p:blipFill>
          <a:blip r:embed="rId3" cstate="print"/>
          <a:srcRect/>
          <a:stretch>
            <a:fillRect/>
          </a:stretch>
        </p:blipFill>
        <p:spPr bwMode="auto">
          <a:xfrm>
            <a:off x="1676400" y="57150"/>
            <a:ext cx="6096000" cy="4572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8-monsterhunter-01.jpg"/>
          <p:cNvPicPr>
            <a:picLocks noChangeAspect="1"/>
          </p:cNvPicPr>
          <p:nvPr/>
        </p:nvPicPr>
        <p:blipFill>
          <a:blip r:embed="rId3" cstate="print"/>
          <a:stretch>
            <a:fillRect/>
          </a:stretch>
        </p:blipFill>
        <p:spPr>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381250"/>
            <a:ext cx="6477000" cy="20955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Use Excel</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You can get a job in the video game industry by making a card game!</a:t>
            </a: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Monster Hunter</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2002</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10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7</a:t>
            </a:r>
            <a:endParaRPr lang="en-US" sz="2000" b="1" kern="0" dirty="0">
              <a:solidFill>
                <a:schemeClr val="bg2"/>
              </a:solidFill>
              <a:latin typeface="Candara" pitchFamily="34" charset="0"/>
              <a:ea typeface="+mj-ea"/>
              <a:cs typeface="+mj-cs"/>
            </a:endParaRPr>
          </a:p>
        </p:txBody>
      </p:sp>
      <p:pic>
        <p:nvPicPr>
          <p:cNvPr id="16" name="Picture 15" descr="8-cards.jpg"/>
          <p:cNvPicPr>
            <a:picLocks noChangeAspect="1"/>
          </p:cNvPicPr>
          <p:nvPr/>
        </p:nvPicPr>
        <p:blipFill>
          <a:blip r:embed="rId3" cstate="print"/>
          <a:stretch>
            <a:fillRect/>
          </a:stretch>
        </p:blipFill>
        <p:spPr>
          <a:xfrm>
            <a:off x="6324600" y="285750"/>
            <a:ext cx="2568540" cy="2286000"/>
          </a:xfrm>
          <a:prstGeom prst="rect">
            <a:avLst/>
          </a:prstGeom>
        </p:spPr>
      </p:pic>
      <p:pic>
        <p:nvPicPr>
          <p:cNvPr id="17" name="Picture 16" descr="8-coins-c.jpg"/>
          <p:cNvPicPr>
            <a:picLocks noChangeAspect="1"/>
          </p:cNvPicPr>
          <p:nvPr/>
        </p:nvPicPr>
        <p:blipFill>
          <a:blip r:embed="rId4" cstate="print"/>
          <a:stretch>
            <a:fillRect/>
          </a:stretch>
        </p:blipFill>
        <p:spPr>
          <a:xfrm>
            <a:off x="7239000" y="2952750"/>
            <a:ext cx="1606627" cy="1600200"/>
          </a:xfrm>
          <a:prstGeom prst="rect">
            <a:avLst/>
          </a:prstGeom>
        </p:spPr>
      </p:pic>
      <p:pic>
        <p:nvPicPr>
          <p:cNvPr id="10" name="Picture 9" descr="8-title.jpg"/>
          <p:cNvPicPr>
            <a:picLocks noChangeAspect="1"/>
          </p:cNvPicPr>
          <p:nvPr/>
        </p:nvPicPr>
        <p:blipFill>
          <a:blip r:embed="rId5" cstate="print"/>
          <a:stretch>
            <a:fillRect/>
          </a:stretch>
        </p:blipFill>
        <p:spPr>
          <a:xfrm>
            <a:off x="609600" y="285750"/>
            <a:ext cx="4524375" cy="590550"/>
          </a:xfrm>
          <a:prstGeom prst="rect">
            <a:avLst/>
          </a:prstGeom>
        </p:spPr>
      </p:pic>
      <p:pic>
        <p:nvPicPr>
          <p:cNvPr id="18" name="Picture 17" descr="8-excel.jpg"/>
          <p:cNvPicPr>
            <a:picLocks noChangeAspect="1"/>
          </p:cNvPicPr>
          <p:nvPr/>
        </p:nvPicPr>
        <p:blipFill>
          <a:blip r:embed="rId6" cstate="print"/>
          <a:stretch>
            <a:fillRect/>
          </a:stretch>
        </p:blipFill>
        <p:spPr>
          <a:xfrm>
            <a:off x="14762" y="0"/>
            <a:ext cx="9129238"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7239000" cy="22479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Convert </a:t>
            </a:r>
            <a:r>
              <a:rPr lang="en-US" sz="2800" i="1" kern="0" dirty="0">
                <a:effectLst>
                  <a:outerShdw blurRad="38100" dist="38100" dir="2700000" algn="tl">
                    <a:srgbClr val="C0C0C0"/>
                  </a:outerShdw>
                </a:effectLst>
                <a:latin typeface="Candara" pitchFamily="34" charset="0"/>
                <a:cs typeface="+mn-cs"/>
              </a:rPr>
              <a:t>Masters of Orion</a:t>
            </a:r>
            <a:r>
              <a:rPr lang="en-US" sz="2800" kern="0" dirty="0">
                <a:effectLst>
                  <a:outerShdw blurRad="38100" dist="38100" dir="2700000" algn="tl">
                    <a:srgbClr val="C0C0C0"/>
                  </a:outerShdw>
                </a:effectLst>
                <a:latin typeface="Candara" pitchFamily="34" charset="0"/>
                <a:cs typeface="+mn-cs"/>
              </a:rPr>
              <a:t> into a board game</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No numbers!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The pieces had to fit in a small box</a:t>
            </a: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p:txBody>
      </p:sp>
      <p:sp>
        <p:nvSpPr>
          <p:cNvPr id="13"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Hyperline</a:t>
            </a:r>
          </a:p>
        </p:txBody>
      </p:sp>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2003</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11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8</a:t>
            </a:r>
            <a:endParaRPr lang="en-US" sz="2000" b="1" kern="0" dirty="0">
              <a:solidFill>
                <a:schemeClr val="bg2"/>
              </a:solidFill>
              <a:latin typeface="Candara" pitchFamily="34" charset="0"/>
              <a:ea typeface="+mj-ea"/>
              <a:cs typeface="+mj-cs"/>
            </a:endParaRPr>
          </a:p>
        </p:txBody>
      </p:sp>
      <p:pic>
        <p:nvPicPr>
          <p:cNvPr id="17" name="Picture 16" descr="9-ships-b.jpg"/>
          <p:cNvPicPr>
            <a:picLocks noChangeAspect="1"/>
          </p:cNvPicPr>
          <p:nvPr/>
        </p:nvPicPr>
        <p:blipFill>
          <a:blip r:embed="rId3" cstate="print"/>
          <a:stretch>
            <a:fillRect/>
          </a:stretch>
        </p:blipFill>
        <p:spPr>
          <a:xfrm>
            <a:off x="304800" y="3867150"/>
            <a:ext cx="885825" cy="762000"/>
          </a:xfrm>
          <a:prstGeom prst="rect">
            <a:avLst/>
          </a:prstGeom>
        </p:spPr>
      </p:pic>
      <p:pic>
        <p:nvPicPr>
          <p:cNvPr id="18" name="Picture 17" descr="9-ships-c.jpg"/>
          <p:cNvPicPr>
            <a:picLocks noChangeAspect="1"/>
          </p:cNvPicPr>
          <p:nvPr/>
        </p:nvPicPr>
        <p:blipFill>
          <a:blip r:embed="rId4" cstate="print"/>
          <a:stretch>
            <a:fillRect/>
          </a:stretch>
        </p:blipFill>
        <p:spPr>
          <a:xfrm>
            <a:off x="6172200" y="742950"/>
            <a:ext cx="1019175" cy="981075"/>
          </a:xfrm>
          <a:prstGeom prst="rect">
            <a:avLst/>
          </a:prstGeom>
        </p:spPr>
      </p:pic>
      <p:pic>
        <p:nvPicPr>
          <p:cNvPr id="19" name="Picture 18" descr="9-planet-_0003_4.jpg"/>
          <p:cNvPicPr>
            <a:picLocks noChangeAspect="1"/>
          </p:cNvPicPr>
          <p:nvPr/>
        </p:nvPicPr>
        <p:blipFill>
          <a:blip r:embed="rId5" cstate="print"/>
          <a:stretch>
            <a:fillRect/>
          </a:stretch>
        </p:blipFill>
        <p:spPr>
          <a:xfrm rot="21020977">
            <a:off x="4734888" y="524838"/>
            <a:ext cx="1129600" cy="1129600"/>
          </a:xfrm>
          <a:prstGeom prst="rect">
            <a:avLst/>
          </a:prstGeom>
          <a:effectLst>
            <a:outerShdw blurRad="50800" dist="88900" dir="7320000" algn="t" rotWithShape="0">
              <a:prstClr val="black">
                <a:alpha val="40000"/>
              </a:prstClr>
            </a:outerShdw>
          </a:effectLst>
        </p:spPr>
      </p:pic>
      <p:pic>
        <p:nvPicPr>
          <p:cNvPr id="20" name="Picture 19" descr="9-planet-_0004_5.jpg"/>
          <p:cNvPicPr>
            <a:picLocks noChangeAspect="1"/>
          </p:cNvPicPr>
          <p:nvPr/>
        </p:nvPicPr>
        <p:blipFill>
          <a:blip r:embed="rId6" cstate="print"/>
          <a:stretch>
            <a:fillRect/>
          </a:stretch>
        </p:blipFill>
        <p:spPr>
          <a:xfrm rot="21396521">
            <a:off x="7576222" y="3442372"/>
            <a:ext cx="1129600" cy="1129600"/>
          </a:xfrm>
          <a:prstGeom prst="rect">
            <a:avLst/>
          </a:prstGeom>
          <a:effectLst>
            <a:outerShdw blurRad="50800" dist="88900" dir="7320000" algn="t" rotWithShape="0">
              <a:prstClr val="black">
                <a:alpha val="40000"/>
              </a:prstClr>
            </a:outerShdw>
          </a:effectLst>
        </p:spPr>
      </p:pic>
      <p:pic>
        <p:nvPicPr>
          <p:cNvPr id="21" name="Picture 20" descr="9-planet-_0005_6.jpg"/>
          <p:cNvPicPr>
            <a:picLocks noChangeAspect="1"/>
          </p:cNvPicPr>
          <p:nvPr/>
        </p:nvPicPr>
        <p:blipFill>
          <a:blip r:embed="rId7" cstate="print"/>
          <a:stretch>
            <a:fillRect/>
          </a:stretch>
        </p:blipFill>
        <p:spPr>
          <a:xfrm rot="431855">
            <a:off x="7762515" y="352063"/>
            <a:ext cx="1129600" cy="1129600"/>
          </a:xfrm>
          <a:prstGeom prst="rect">
            <a:avLst/>
          </a:prstGeom>
          <a:effectLst>
            <a:outerShdw blurRad="50800" dist="88900" dir="7320000" algn="t" rotWithShape="0">
              <a:prstClr val="black">
                <a:alpha val="40000"/>
              </a:prstClr>
            </a:outerShdw>
          </a:effectLst>
        </p:spPr>
      </p:pic>
      <p:pic>
        <p:nvPicPr>
          <p:cNvPr id="12" name="Picture 11" descr="9-title.jpg"/>
          <p:cNvPicPr>
            <a:picLocks noChangeAspect="1"/>
          </p:cNvPicPr>
          <p:nvPr/>
        </p:nvPicPr>
        <p:blipFill>
          <a:blip r:embed="rId8" cstate="print"/>
          <a:stretch>
            <a:fillRect/>
          </a:stretch>
        </p:blipFill>
        <p:spPr>
          <a:xfrm>
            <a:off x="762000" y="352425"/>
            <a:ext cx="3124200" cy="54292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2" descr="9-hyperline-01a.jpg"/>
          <p:cNvPicPr>
            <a:picLocks noChangeAspect="1"/>
          </p:cNvPicPr>
          <p:nvPr/>
        </p:nvPicPr>
        <p:blipFill>
          <a:blip r:embed="rId3" cstate="print"/>
          <a:stretch>
            <a:fillRect/>
          </a:stretch>
        </p:blipFill>
        <p:spPr bwMode="auto">
          <a:xfrm>
            <a:off x="1828800" y="91440"/>
            <a:ext cx="6096000" cy="45720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5" name="Picture 4" descr="9-hyperline-01b.jpg"/>
          <p:cNvPicPr>
            <a:picLocks noChangeAspect="1"/>
          </p:cNvPicPr>
          <p:nvPr/>
        </p:nvPicPr>
        <p:blipFill>
          <a:blip r:embed="rId4" cstate="print"/>
          <a:stretch>
            <a:fillRect/>
          </a:stretch>
        </p:blipFill>
        <p:spPr bwMode="auto">
          <a:xfrm>
            <a:off x="1828800" y="91440"/>
            <a:ext cx="6096000" cy="4572000"/>
          </a:xfrm>
          <a:prstGeom prst="rect">
            <a:avLst/>
          </a:prstGeom>
          <a:solidFill>
            <a:srgbClr val="606FAE"/>
          </a:solidFill>
          <a:ln w="19050" algn="ctr">
            <a:solidFill>
              <a:schemeClr val="bg1"/>
            </a:solidFill>
            <a:miter lim="800000"/>
            <a:headEnd/>
            <a:tailEnd/>
          </a:ln>
          <a:effectLst/>
        </p:spPr>
      </p:pic>
      <p:pic>
        <p:nvPicPr>
          <p:cNvPr id="6" name="Picture 5" descr="9-hyperline-01c.jpg"/>
          <p:cNvPicPr>
            <a:picLocks noChangeAspect="1"/>
          </p:cNvPicPr>
          <p:nvPr/>
        </p:nvPicPr>
        <p:blipFill>
          <a:blip r:embed="rId5" cstate="print"/>
          <a:stretch>
            <a:fillRect/>
          </a:stretch>
        </p:blipFill>
        <p:spPr bwMode="auto">
          <a:xfrm>
            <a:off x="1828800" y="91440"/>
            <a:ext cx="6096000" cy="4572000"/>
          </a:xfrm>
          <a:prstGeom prst="rect">
            <a:avLst/>
          </a:prstGeom>
          <a:solidFill>
            <a:srgbClr val="606FAE"/>
          </a:solidFill>
          <a:ln w="19050" algn="ctr">
            <a:solidFill>
              <a:schemeClr val="bg1"/>
            </a:solidFill>
            <a:miter lim="800000"/>
            <a:headEnd/>
            <a:tailEnd/>
          </a:ln>
          <a:effectLst/>
        </p:spPr>
      </p:pic>
      <p:pic>
        <p:nvPicPr>
          <p:cNvPr id="7" name="Picture 6" descr="9-hyperline-01d.jpg"/>
          <p:cNvPicPr>
            <a:picLocks noChangeAspect="1"/>
          </p:cNvPicPr>
          <p:nvPr/>
        </p:nvPicPr>
        <p:blipFill>
          <a:blip r:embed="rId6" cstate="print"/>
          <a:stretch>
            <a:fillRect/>
          </a:stretch>
        </p:blipFill>
        <p:spPr bwMode="auto">
          <a:xfrm>
            <a:off x="1828800" y="91440"/>
            <a:ext cx="6096000" cy="4572000"/>
          </a:xfrm>
          <a:prstGeom prst="rect">
            <a:avLst/>
          </a:prstGeom>
          <a:solidFill>
            <a:srgbClr val="606FAE"/>
          </a:solidFill>
          <a:ln w="19050" algn="ctr">
            <a:solidFill>
              <a:schemeClr val="bg1"/>
            </a:solidFill>
            <a:miter lim="800000"/>
            <a:headEnd/>
            <a:tailEnd/>
          </a:ln>
          <a:effectLst/>
        </p:spPr>
      </p:pic>
      <p:pic>
        <p:nvPicPr>
          <p:cNvPr id="8" name="Picture 7" descr="9-hyperline-01e.jpg"/>
          <p:cNvPicPr>
            <a:picLocks noChangeAspect="1"/>
          </p:cNvPicPr>
          <p:nvPr/>
        </p:nvPicPr>
        <p:blipFill>
          <a:blip r:embed="rId7" cstate="print"/>
          <a:stretch>
            <a:fillRect/>
          </a:stretch>
        </p:blipFill>
        <p:spPr bwMode="auto">
          <a:xfrm>
            <a:off x="1828800" y="91440"/>
            <a:ext cx="6096000" cy="4572000"/>
          </a:xfrm>
          <a:prstGeom prst="rect">
            <a:avLst/>
          </a:prstGeom>
          <a:solidFill>
            <a:srgbClr val="606FAE"/>
          </a:solidFill>
          <a:ln w="19050" algn="ctr">
            <a:solidFill>
              <a:schemeClr val="bg1"/>
            </a:solidFill>
            <a:miter lim="800000"/>
            <a:headEnd/>
            <a:tailEnd/>
          </a:ln>
          <a:effectLst/>
        </p:spPr>
      </p:pic>
      <p:pic>
        <p:nvPicPr>
          <p:cNvPr id="9" name="Picture 8" descr="9-hyperline-01f.jpg"/>
          <p:cNvPicPr>
            <a:picLocks noChangeAspect="1"/>
          </p:cNvPicPr>
          <p:nvPr/>
        </p:nvPicPr>
        <p:blipFill>
          <a:blip r:embed="rId8" cstate="print"/>
          <a:stretch>
            <a:fillRect/>
          </a:stretch>
        </p:blipFill>
        <p:spPr bwMode="auto">
          <a:xfrm>
            <a:off x="1828800" y="91440"/>
            <a:ext cx="6096000" cy="4572000"/>
          </a:xfrm>
          <a:prstGeom prst="rect">
            <a:avLst/>
          </a:prstGeom>
          <a:solidFill>
            <a:srgbClr val="606FAE"/>
          </a:solidFill>
          <a:ln w="19050" algn="ctr">
            <a:solidFill>
              <a:schemeClr val="bg1"/>
            </a:solidFill>
            <a:miter lim="800000"/>
            <a:headEnd/>
            <a:tailEnd/>
          </a:ln>
          <a:effectLst/>
        </p:spPr>
      </p:pic>
      <p:pic>
        <p:nvPicPr>
          <p:cNvPr id="10" name="Picture 9" descr="9-hyperline-01z.jpg"/>
          <p:cNvPicPr>
            <a:picLocks noChangeAspect="1"/>
          </p:cNvPicPr>
          <p:nvPr/>
        </p:nvPicPr>
        <p:blipFill>
          <a:blip r:embed="rId9" cstate="print"/>
          <a:stretch>
            <a:fillRect/>
          </a:stretch>
        </p:blipFill>
        <p:spPr bwMode="auto">
          <a:xfrm>
            <a:off x="1828800" y="91440"/>
            <a:ext cx="6096000" cy="4572000"/>
          </a:xfrm>
          <a:prstGeom prst="rect">
            <a:avLst/>
          </a:prstGeom>
          <a:solidFill>
            <a:srgbClr val="606FAE"/>
          </a:solidFill>
          <a:ln w="19050" algn="ctr">
            <a:solidFill>
              <a:schemeClr val="bg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9-hyperline-ship-01a.jpg"/>
          <p:cNvPicPr>
            <a:picLocks noChangeAspect="1"/>
          </p:cNvPicPr>
          <p:nvPr/>
        </p:nvPicPr>
        <p:blipFill>
          <a:blip r:embed="rId3" cstate="print"/>
          <a:stretch>
            <a:fillRect/>
          </a:stretch>
        </p:blipFill>
        <p:spPr bwMode="auto">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12" name="Picture 11" descr="9-hyperline-ship-01b.jpg"/>
          <p:cNvPicPr>
            <a:picLocks noChangeAspect="1"/>
          </p:cNvPicPr>
          <p:nvPr/>
        </p:nvPicPr>
        <p:blipFill>
          <a:blip r:embed="rId4" cstate="print"/>
          <a:stretch>
            <a:fillRect/>
          </a:stretch>
        </p:blipFill>
        <p:spPr bwMode="auto">
          <a:xfrm>
            <a:off x="457200" y="228600"/>
            <a:ext cx="8286750" cy="4381500"/>
          </a:xfrm>
          <a:prstGeom prst="rect">
            <a:avLst/>
          </a:prstGeom>
          <a:solidFill>
            <a:srgbClr val="606FAE"/>
          </a:solidFill>
          <a:ln w="19050" algn="ctr">
            <a:solidFill>
              <a:schemeClr val="bg1"/>
            </a:solid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657350"/>
            <a:ext cx="7057016"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228850"/>
            <a:ext cx="62484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Cannibalize other games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Keep the game going forward: </a:t>
            </a:r>
            <a:r>
              <a:rPr lang="en-US" sz="2800" kern="0" dirty="0" smtClean="0">
                <a:effectLst>
                  <a:outerShdw blurRad="38100" dist="38100" dir="2700000" algn="tl">
                    <a:srgbClr val="C0C0C0"/>
                  </a:outerShdw>
                </a:effectLst>
                <a:latin typeface="Candara" pitchFamily="34" charset="0"/>
                <a:cs typeface="+mn-cs"/>
              </a:rPr>
              <a:t>	</a:t>
            </a:r>
            <a:r>
              <a:rPr lang="en-US" sz="2800" b="1" kern="0" dirty="0" smtClean="0">
                <a:effectLst>
                  <a:outerShdw blurRad="38100" dist="38100" dir="2700000" algn="tl">
                    <a:srgbClr val="C0C0C0"/>
                  </a:outerShdw>
                </a:effectLst>
                <a:latin typeface="Candara" pitchFamily="34" charset="0"/>
                <a:cs typeface="+mn-cs"/>
              </a:rPr>
              <a:t>Reward</a:t>
            </a:r>
            <a:r>
              <a:rPr lang="en-US" sz="2800" b="1" kern="0" dirty="0">
                <a:effectLst>
                  <a:outerShdw blurRad="38100" dist="38100" dir="2700000" algn="tl">
                    <a:srgbClr val="C0C0C0"/>
                  </a:outerShdw>
                </a:effectLst>
                <a:latin typeface="Candara" pitchFamily="34" charset="0"/>
                <a:cs typeface="+mn-cs"/>
              </a:rPr>
              <a:t>, don’t punish</a:t>
            </a: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Hyperline</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2003</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11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8</a:t>
            </a:r>
            <a:endParaRPr lang="en-US" sz="2000" b="1" kern="0" dirty="0">
              <a:solidFill>
                <a:schemeClr val="bg2"/>
              </a:solidFill>
              <a:latin typeface="Candara" pitchFamily="34" charset="0"/>
              <a:ea typeface="+mj-ea"/>
              <a:cs typeface="+mj-cs"/>
            </a:endParaRPr>
          </a:p>
        </p:txBody>
      </p:sp>
      <p:pic>
        <p:nvPicPr>
          <p:cNvPr id="16" name="Picture 15" descr="9-planet-_0000_1.jpg"/>
          <p:cNvPicPr>
            <a:picLocks noChangeAspect="1"/>
          </p:cNvPicPr>
          <p:nvPr/>
        </p:nvPicPr>
        <p:blipFill>
          <a:blip r:embed="rId3" cstate="print"/>
          <a:stretch>
            <a:fillRect/>
          </a:stretch>
        </p:blipFill>
        <p:spPr>
          <a:xfrm rot="21255257">
            <a:off x="7826107" y="3387457"/>
            <a:ext cx="1129600" cy="1129600"/>
          </a:xfrm>
          <a:prstGeom prst="rect">
            <a:avLst/>
          </a:prstGeom>
          <a:effectLst>
            <a:outerShdw blurRad="50800" dist="88900" dir="7320000" algn="t" rotWithShape="0">
              <a:prstClr val="black">
                <a:alpha val="40000"/>
              </a:prstClr>
            </a:outerShdw>
          </a:effectLst>
        </p:spPr>
      </p:pic>
      <p:pic>
        <p:nvPicPr>
          <p:cNvPr id="17" name="Picture 16" descr="9-planet-_0001_2.jpg"/>
          <p:cNvPicPr>
            <a:picLocks noChangeAspect="1"/>
          </p:cNvPicPr>
          <p:nvPr/>
        </p:nvPicPr>
        <p:blipFill>
          <a:blip r:embed="rId4" cstate="print"/>
          <a:stretch>
            <a:fillRect/>
          </a:stretch>
        </p:blipFill>
        <p:spPr>
          <a:xfrm rot="386683">
            <a:off x="6689226" y="1945777"/>
            <a:ext cx="1129600" cy="1129600"/>
          </a:xfrm>
          <a:prstGeom prst="rect">
            <a:avLst/>
          </a:prstGeom>
          <a:effectLst>
            <a:outerShdw blurRad="50800" dist="88900" dir="7320000" algn="t" rotWithShape="0">
              <a:prstClr val="black">
                <a:alpha val="40000"/>
              </a:prstClr>
            </a:outerShdw>
          </a:effectLst>
        </p:spPr>
      </p:pic>
      <p:pic>
        <p:nvPicPr>
          <p:cNvPr id="18" name="Picture 17" descr="9-planet-_0002_3.jpg"/>
          <p:cNvPicPr>
            <a:picLocks noChangeAspect="1"/>
          </p:cNvPicPr>
          <p:nvPr/>
        </p:nvPicPr>
        <p:blipFill>
          <a:blip r:embed="rId5" cstate="print"/>
          <a:stretch>
            <a:fillRect/>
          </a:stretch>
        </p:blipFill>
        <p:spPr>
          <a:xfrm rot="21319708">
            <a:off x="7664124" y="253672"/>
            <a:ext cx="1129600" cy="1129600"/>
          </a:xfrm>
          <a:prstGeom prst="rect">
            <a:avLst/>
          </a:prstGeom>
          <a:effectLst>
            <a:outerShdw blurRad="50800" dist="88900" dir="7320000" algn="t" rotWithShape="0">
              <a:prstClr val="black">
                <a:alpha val="40000"/>
              </a:prstClr>
            </a:outerShdw>
          </a:effectLst>
        </p:spPr>
      </p:pic>
      <p:pic>
        <p:nvPicPr>
          <p:cNvPr id="22" name="Picture 21" descr="9-ships-a.jpg"/>
          <p:cNvPicPr>
            <a:picLocks noChangeAspect="1"/>
          </p:cNvPicPr>
          <p:nvPr/>
        </p:nvPicPr>
        <p:blipFill>
          <a:blip r:embed="rId6" cstate="print"/>
          <a:stretch>
            <a:fillRect/>
          </a:stretch>
        </p:blipFill>
        <p:spPr>
          <a:xfrm rot="5400000">
            <a:off x="6034087" y="728663"/>
            <a:ext cx="1152525" cy="876300"/>
          </a:xfrm>
          <a:prstGeom prst="rect">
            <a:avLst/>
          </a:prstGeom>
        </p:spPr>
      </p:pic>
      <p:pic>
        <p:nvPicPr>
          <p:cNvPr id="23" name="Picture 22" descr="9-ships-a.jpg"/>
          <p:cNvPicPr>
            <a:picLocks noChangeAspect="1"/>
          </p:cNvPicPr>
          <p:nvPr/>
        </p:nvPicPr>
        <p:blipFill>
          <a:blip r:embed="rId6" cstate="print"/>
          <a:stretch>
            <a:fillRect/>
          </a:stretch>
        </p:blipFill>
        <p:spPr>
          <a:xfrm>
            <a:off x="914400" y="3790950"/>
            <a:ext cx="1152525" cy="876300"/>
          </a:xfrm>
          <a:prstGeom prst="rect">
            <a:avLst/>
          </a:prstGeom>
        </p:spPr>
      </p:pic>
      <p:pic>
        <p:nvPicPr>
          <p:cNvPr id="12" name="Picture 11" descr="9-title.jpg"/>
          <p:cNvPicPr>
            <a:picLocks noChangeAspect="1"/>
          </p:cNvPicPr>
          <p:nvPr/>
        </p:nvPicPr>
        <p:blipFill>
          <a:blip r:embed="rId7" cstate="print"/>
          <a:stretch>
            <a:fillRect/>
          </a:stretch>
        </p:blipFill>
        <p:spPr>
          <a:xfrm>
            <a:off x="762000" y="352425"/>
            <a:ext cx="3124200" cy="542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descr="10-background.jpg"/>
          <p:cNvPicPr>
            <a:picLocks noChangeAspect="1"/>
          </p:cNvPicPr>
          <p:nvPr/>
        </p:nvPicPr>
        <p:blipFill>
          <a:blip r:embed="rId3" cstate="print"/>
          <a:stretch>
            <a:fillRect/>
          </a:stretch>
        </p:blipFill>
        <p:spPr>
          <a:xfrm>
            <a:off x="609600" y="209550"/>
            <a:ext cx="8181975" cy="4362450"/>
          </a:xfrm>
          <a:prstGeom prst="rect">
            <a:avLst/>
          </a:prstGeom>
        </p:spPr>
      </p:pic>
      <p:pic>
        <p:nvPicPr>
          <p:cNvPr id="19" name="Picture 18" descr="10-creatures-_0003_4.jpg"/>
          <p:cNvPicPr>
            <a:picLocks noChangeAspect="1"/>
          </p:cNvPicPr>
          <p:nvPr/>
        </p:nvPicPr>
        <p:blipFill>
          <a:blip r:embed="rId4" cstate="print"/>
          <a:stretch>
            <a:fillRect/>
          </a:stretch>
        </p:blipFill>
        <p:spPr>
          <a:xfrm>
            <a:off x="7848600" y="285750"/>
            <a:ext cx="1066800" cy="1265518"/>
          </a:xfrm>
          <a:prstGeom prst="rect">
            <a:avLst/>
          </a:prstGeom>
          <a:solidFill>
            <a:srgbClr val="606FAE"/>
          </a:solidFill>
          <a:ln w="19050" algn="ctr">
            <a:noFill/>
            <a:miter lim="800000"/>
            <a:headEnd/>
            <a:tailEnd/>
          </a:ln>
          <a:effectLst>
            <a:outerShdw blurRad="50800" dist="76200" dir="2700000" algn="tl" rotWithShape="0">
              <a:prstClr val="black">
                <a:alpha val="30000"/>
              </a:prstClr>
            </a:outerShdw>
          </a:effectLst>
        </p:spPr>
      </p:pic>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65532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Keep the kids occupied on their daily trip to school</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Make a self-contained car-friendly game</a:t>
            </a:r>
          </a:p>
        </p:txBody>
      </p:sp>
      <p:sp>
        <p:nvSpPr>
          <p:cNvPr id="13"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Spellbind</a:t>
            </a:r>
          </a:p>
        </p:txBody>
      </p:sp>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2004</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12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9</a:t>
            </a:r>
            <a:endParaRPr lang="en-US" sz="2000" b="1" kern="0" dirty="0">
              <a:solidFill>
                <a:schemeClr val="bg2"/>
              </a:solidFill>
              <a:latin typeface="Candara" pitchFamily="34" charset="0"/>
              <a:ea typeface="+mj-ea"/>
              <a:cs typeface="+mj-cs"/>
            </a:endParaRPr>
          </a:p>
        </p:txBody>
      </p:sp>
      <p:pic>
        <p:nvPicPr>
          <p:cNvPr id="16" name="Picture 15" descr="10-creatures-_0000_1.jpg"/>
          <p:cNvPicPr>
            <a:picLocks noChangeAspect="1"/>
          </p:cNvPicPr>
          <p:nvPr/>
        </p:nvPicPr>
        <p:blipFill>
          <a:blip r:embed="rId5" cstate="print"/>
          <a:stretch>
            <a:fillRect/>
          </a:stretch>
        </p:blipFill>
        <p:spPr>
          <a:xfrm>
            <a:off x="7848600" y="3105150"/>
            <a:ext cx="1066800" cy="1265518"/>
          </a:xfrm>
          <a:prstGeom prst="rect">
            <a:avLst/>
          </a:prstGeom>
          <a:solidFill>
            <a:srgbClr val="606FAE"/>
          </a:solidFill>
          <a:ln w="19050" algn="ctr">
            <a:noFill/>
            <a:miter lim="800000"/>
            <a:headEnd/>
            <a:tailEnd/>
          </a:ln>
          <a:effectLst>
            <a:outerShdw blurRad="50800" dist="76200" dir="2700000" algn="tl" rotWithShape="0">
              <a:prstClr val="black">
                <a:alpha val="30000"/>
              </a:prstClr>
            </a:outerShdw>
          </a:effectLst>
        </p:spPr>
      </p:pic>
      <p:pic>
        <p:nvPicPr>
          <p:cNvPr id="17" name="Picture 16" descr="10-creatures-_0001_2.jpg"/>
          <p:cNvPicPr>
            <a:picLocks noChangeAspect="1"/>
          </p:cNvPicPr>
          <p:nvPr/>
        </p:nvPicPr>
        <p:blipFill>
          <a:blip r:embed="rId6" cstate="print"/>
          <a:stretch>
            <a:fillRect/>
          </a:stretch>
        </p:blipFill>
        <p:spPr>
          <a:xfrm>
            <a:off x="5486400" y="666750"/>
            <a:ext cx="1066800" cy="1265518"/>
          </a:xfrm>
          <a:prstGeom prst="rect">
            <a:avLst/>
          </a:prstGeom>
          <a:solidFill>
            <a:srgbClr val="606FAE"/>
          </a:solidFill>
          <a:ln w="19050" algn="ctr">
            <a:noFill/>
            <a:miter lim="800000"/>
            <a:headEnd/>
            <a:tailEnd/>
          </a:ln>
          <a:effectLst>
            <a:outerShdw blurRad="50800" dist="76200" dir="2700000" algn="tl" rotWithShape="0">
              <a:prstClr val="black">
                <a:alpha val="30000"/>
              </a:prstClr>
            </a:outerShdw>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914400" y="822960"/>
            <a:ext cx="2133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1995</a:t>
            </a:r>
          </a:p>
        </p:txBody>
      </p:sp>
      <p:sp>
        <p:nvSpPr>
          <p:cNvPr id="7" name="Rectangle 2"/>
          <p:cNvSpPr txBox="1">
            <a:spLocks noChangeArrowheads="1"/>
          </p:cNvSpPr>
          <p:nvPr/>
        </p:nvSpPr>
        <p:spPr bwMode="auto">
          <a:xfrm>
            <a:off x="2743200" y="822960"/>
            <a:ext cx="2057400" cy="400050"/>
          </a:xfrm>
          <a:prstGeom prst="rect">
            <a:avLst/>
          </a:prstGeom>
          <a:noFill/>
          <a:ln w="9525">
            <a:noFill/>
            <a:miter lim="800000"/>
            <a:headEnd/>
            <a:tailEnd/>
          </a:ln>
          <a:effectLst/>
        </p:spPr>
        <p:txBody>
          <a:bodyPr anchor="ctr"/>
          <a:lstStyle/>
          <a:p>
            <a:pPr algn="r">
              <a:tabLst>
                <a:tab pos="914400" algn="r"/>
                <a:tab pos="4572000" algn="r"/>
              </a:tabLst>
              <a:defRPr/>
            </a:pPr>
            <a:r>
              <a:rPr lang="en-US" sz="2000" b="1" kern="0" dirty="0">
                <a:solidFill>
                  <a:schemeClr val="bg2"/>
                </a:solidFill>
                <a:latin typeface="Candara" pitchFamily="34" charset="0"/>
                <a:ea typeface="+mj-ea"/>
                <a:cs typeface="+mj-cs"/>
              </a:rPr>
              <a:t>Ages: 3 and 0</a:t>
            </a:r>
          </a:p>
        </p:txBody>
      </p:sp>
      <p:sp>
        <p:nvSpPr>
          <p:cNvPr id="8" name="Rectangle 2"/>
          <p:cNvSpPr txBox="1">
            <a:spLocks noChangeArrowheads="1"/>
          </p:cNvSpPr>
          <p:nvPr/>
        </p:nvSpPr>
        <p:spPr bwMode="auto">
          <a:xfrm>
            <a:off x="838200" y="15811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63246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Keep a 3-year old busy</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Test memory and color recognition</a:t>
            </a:r>
          </a:p>
        </p:txBody>
      </p:sp>
      <p:sp>
        <p:nvSpPr>
          <p:cNvPr id="12" name="Rectangle 2"/>
          <p:cNvSpPr>
            <a:spLocks noGrp="1" noChangeArrowheads="1"/>
          </p:cNvSpPr>
          <p:nvPr>
            <p:ph type="title"/>
          </p:nvPr>
        </p:nvSpPr>
        <p:spPr>
          <a:xfrm>
            <a:off x="914400" y="182880"/>
            <a:ext cx="7315200" cy="514350"/>
          </a:xfrm>
        </p:spPr>
        <p:txBody>
          <a:bodyPr anchor="t"/>
          <a:lstStyle/>
          <a:p>
            <a:pPr eaLnBrk="1" hangingPunct="1">
              <a:defRPr/>
            </a:pPr>
            <a:r>
              <a:rPr lang="en-US" b="0" i="1" dirty="0" smtClean="0"/>
              <a:t>Hidden Reindeer</a:t>
            </a:r>
          </a:p>
        </p:txBody>
      </p:sp>
      <p:pic>
        <p:nvPicPr>
          <p:cNvPr id="9" name="Picture 8" descr="1-reindeer-a-01.jpg"/>
          <p:cNvPicPr>
            <a:picLocks noChangeAspect="1"/>
          </p:cNvPicPr>
          <p:nvPr/>
        </p:nvPicPr>
        <p:blipFill>
          <a:blip r:embed="rId3" cstate="print"/>
          <a:stretch>
            <a:fillRect/>
          </a:stretch>
        </p:blipFill>
        <p:spPr>
          <a:xfrm rot="20763680">
            <a:off x="411341" y="3516491"/>
            <a:ext cx="1007777" cy="1007777"/>
          </a:xfrm>
          <a:prstGeom prst="rect">
            <a:avLst/>
          </a:prstGeom>
        </p:spPr>
      </p:pic>
      <p:pic>
        <p:nvPicPr>
          <p:cNvPr id="10" name="Picture 9" descr="1-reindeer-d-01.jpg"/>
          <p:cNvPicPr>
            <a:picLocks noChangeAspect="1"/>
          </p:cNvPicPr>
          <p:nvPr/>
        </p:nvPicPr>
        <p:blipFill>
          <a:blip r:embed="rId4" cstate="print"/>
          <a:stretch>
            <a:fillRect/>
          </a:stretch>
        </p:blipFill>
        <p:spPr>
          <a:xfrm>
            <a:off x="7848600" y="209550"/>
            <a:ext cx="990600" cy="9906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descr="10-bingo.jpg"/>
          <p:cNvPicPr>
            <a:picLocks noChangeAspect="1"/>
          </p:cNvPicPr>
          <p:nvPr/>
        </p:nvPicPr>
        <p:blipFill>
          <a:blip r:embed="rId3" cstate="print"/>
          <a:stretch>
            <a:fillRect/>
          </a:stretch>
        </p:blipFill>
        <p:spPr>
          <a:xfrm>
            <a:off x="533400" y="285750"/>
            <a:ext cx="8382000" cy="4286250"/>
          </a:xfrm>
          <a:prstGeom prst="rect">
            <a:avLst/>
          </a:prstGeom>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10-spellbind-cold.jpg"/>
          <p:cNvPicPr>
            <a:picLocks noChangeAspect="1"/>
          </p:cNvPicPr>
          <p:nvPr/>
        </p:nvPicPr>
        <p:blipFill>
          <a:blip r:embed="rId3" cstate="print"/>
          <a:stretch>
            <a:fillRect/>
          </a:stretch>
        </p:blipFill>
        <p:spPr>
          <a:xfrm>
            <a:off x="5105400" y="0"/>
            <a:ext cx="2562225" cy="4762500"/>
          </a:xfrm>
          <a:prstGeom prst="rect">
            <a:avLst/>
          </a:prstGeom>
        </p:spPr>
      </p:pic>
      <p:pic>
        <p:nvPicPr>
          <p:cNvPr id="9" name="Picture 8" descr="10-spellbind-hot.jpg"/>
          <p:cNvPicPr>
            <a:picLocks noChangeAspect="1"/>
          </p:cNvPicPr>
          <p:nvPr/>
        </p:nvPicPr>
        <p:blipFill>
          <a:blip r:embed="rId4" cstate="print"/>
          <a:stretch>
            <a:fillRect/>
          </a:stretch>
        </p:blipFill>
        <p:spPr>
          <a:xfrm>
            <a:off x="1609725" y="0"/>
            <a:ext cx="2581275" cy="4762500"/>
          </a:xfrm>
          <a:prstGeom prst="rect">
            <a:avLst/>
          </a:prstGeom>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10-spellbind-cold-up.jpg"/>
          <p:cNvPicPr>
            <a:picLocks noChangeAspect="1"/>
          </p:cNvPicPr>
          <p:nvPr/>
        </p:nvPicPr>
        <p:blipFill>
          <a:blip r:embed="rId3" cstate="print"/>
          <a:stretch>
            <a:fillRect/>
          </a:stretch>
        </p:blipFill>
        <p:spPr>
          <a:xfrm>
            <a:off x="5105400" y="0"/>
            <a:ext cx="2562225" cy="4762500"/>
          </a:xfrm>
          <a:prstGeom prst="rect">
            <a:avLst/>
          </a:prstGeom>
        </p:spPr>
      </p:pic>
      <p:pic>
        <p:nvPicPr>
          <p:cNvPr id="11" name="Picture 10" descr="10-spellbind-hot-up.jpg"/>
          <p:cNvPicPr>
            <a:picLocks noChangeAspect="1"/>
          </p:cNvPicPr>
          <p:nvPr/>
        </p:nvPicPr>
        <p:blipFill>
          <a:blip r:embed="rId4" cstate="print"/>
          <a:stretch>
            <a:fillRect/>
          </a:stretch>
        </p:blipFill>
        <p:spPr>
          <a:xfrm>
            <a:off x="1609725" y="0"/>
            <a:ext cx="2581275" cy="4762500"/>
          </a:xfrm>
          <a:prstGeom prst="rect">
            <a:avLst/>
          </a:prstGeom>
        </p:spPr>
      </p:pic>
    </p:spTree>
  </p:cSld>
  <p:clrMapOvr>
    <a:masterClrMapping/>
  </p:clrMapOvr>
  <p:transition>
    <p:wipe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descr="10-background.jpg"/>
          <p:cNvPicPr>
            <a:picLocks noChangeAspect="1"/>
          </p:cNvPicPr>
          <p:nvPr/>
        </p:nvPicPr>
        <p:blipFill>
          <a:blip r:embed="rId3" cstate="print"/>
          <a:stretch>
            <a:fillRect/>
          </a:stretch>
        </p:blipFill>
        <p:spPr>
          <a:xfrm>
            <a:off x="609600" y="209550"/>
            <a:ext cx="8181975" cy="4362450"/>
          </a:xfrm>
          <a:prstGeom prst="rect">
            <a:avLst/>
          </a:prstGeom>
        </p:spPr>
      </p:pic>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228850"/>
            <a:ext cx="64770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Go beyond Rock–Paper-Scissors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Break symmetry and give the players unique powers</a:t>
            </a: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Spellbind</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2004</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12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9</a:t>
            </a:r>
            <a:endParaRPr lang="en-US" sz="2000" b="1" kern="0" dirty="0">
              <a:solidFill>
                <a:schemeClr val="bg2"/>
              </a:solidFill>
              <a:latin typeface="Candara" pitchFamily="34" charset="0"/>
              <a:ea typeface="+mj-ea"/>
              <a:cs typeface="+mj-cs"/>
            </a:endParaRPr>
          </a:p>
        </p:txBody>
      </p:sp>
      <p:pic>
        <p:nvPicPr>
          <p:cNvPr id="16" name="Picture 15" descr="10-creatures-_0002_3.jpg"/>
          <p:cNvPicPr>
            <a:picLocks noChangeAspect="1"/>
          </p:cNvPicPr>
          <p:nvPr/>
        </p:nvPicPr>
        <p:blipFill>
          <a:blip r:embed="rId4" cstate="print"/>
          <a:stretch>
            <a:fillRect/>
          </a:stretch>
        </p:blipFill>
        <p:spPr>
          <a:xfrm>
            <a:off x="7848600" y="285750"/>
            <a:ext cx="1066800" cy="1265518"/>
          </a:xfrm>
          <a:prstGeom prst="rect">
            <a:avLst/>
          </a:prstGeom>
          <a:solidFill>
            <a:srgbClr val="606FAE"/>
          </a:solidFill>
          <a:ln w="19050" algn="ctr">
            <a:noFill/>
            <a:miter lim="800000"/>
            <a:headEnd/>
            <a:tailEnd/>
          </a:ln>
          <a:effectLst>
            <a:outerShdw blurRad="50800" dist="76200" dir="2700000" algn="tl" rotWithShape="0">
              <a:prstClr val="black">
                <a:alpha val="30000"/>
              </a:prstClr>
            </a:outerShdw>
          </a:effectLst>
        </p:spPr>
      </p:pic>
      <p:pic>
        <p:nvPicPr>
          <p:cNvPr id="17" name="Picture 16" descr="10-creatures-_0004_5.jpg"/>
          <p:cNvPicPr>
            <a:picLocks noChangeAspect="1"/>
          </p:cNvPicPr>
          <p:nvPr/>
        </p:nvPicPr>
        <p:blipFill>
          <a:blip r:embed="rId5" cstate="print"/>
          <a:stretch>
            <a:fillRect/>
          </a:stretch>
        </p:blipFill>
        <p:spPr>
          <a:xfrm>
            <a:off x="5486400" y="666750"/>
            <a:ext cx="1066800" cy="1265518"/>
          </a:xfrm>
          <a:prstGeom prst="rect">
            <a:avLst/>
          </a:prstGeom>
          <a:solidFill>
            <a:srgbClr val="606FAE"/>
          </a:solidFill>
          <a:ln w="19050" algn="ctr">
            <a:noFill/>
            <a:miter lim="800000"/>
            <a:headEnd/>
            <a:tailEnd/>
          </a:ln>
          <a:effectLst>
            <a:outerShdw blurRad="50800" dist="76200" dir="2700000" algn="tl" rotWithShape="0">
              <a:prstClr val="black">
                <a:alpha val="30000"/>
              </a:prstClr>
            </a:outerShdw>
          </a:effectLst>
        </p:spPr>
      </p:pic>
      <p:pic>
        <p:nvPicPr>
          <p:cNvPr id="18" name="Picture 17" descr="10-creatures-_0005_6.jpg"/>
          <p:cNvPicPr>
            <a:picLocks noChangeAspect="1"/>
          </p:cNvPicPr>
          <p:nvPr/>
        </p:nvPicPr>
        <p:blipFill>
          <a:blip r:embed="rId6" cstate="print"/>
          <a:stretch>
            <a:fillRect/>
          </a:stretch>
        </p:blipFill>
        <p:spPr>
          <a:xfrm>
            <a:off x="7848600" y="3105150"/>
            <a:ext cx="1066800" cy="1265518"/>
          </a:xfrm>
          <a:prstGeom prst="rect">
            <a:avLst/>
          </a:prstGeom>
          <a:solidFill>
            <a:srgbClr val="606FAE"/>
          </a:solidFill>
          <a:ln w="19050" algn="ctr">
            <a:no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52400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990600" y="2095500"/>
            <a:ext cx="56388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700" kern="0" dirty="0">
                <a:effectLst>
                  <a:outerShdw blurRad="38100" dist="38100" dir="2700000" algn="tl">
                    <a:srgbClr val="C0C0C0"/>
                  </a:outerShdw>
                </a:effectLst>
                <a:latin typeface="Candara" pitchFamily="34" charset="0"/>
                <a:cs typeface="+mn-cs"/>
              </a:rPr>
              <a:t>Create a game that is always active and can be played at any time</a:t>
            </a:r>
          </a:p>
          <a:p>
            <a:pPr marL="342900" indent="-342900">
              <a:spcBef>
                <a:spcPts val="3000"/>
              </a:spcBef>
              <a:buClr>
                <a:srgbClr val="606FAE"/>
              </a:buClr>
              <a:buFontTx/>
              <a:buChar char="•"/>
              <a:defRPr/>
            </a:pPr>
            <a:r>
              <a:rPr lang="en-US" sz="2700" kern="0" dirty="0">
                <a:effectLst>
                  <a:outerShdw blurRad="38100" dist="38100" dir="2700000" algn="tl">
                    <a:srgbClr val="C0C0C0"/>
                  </a:outerShdw>
                </a:effectLst>
                <a:latin typeface="Candara" pitchFamily="34" charset="0"/>
                <a:cs typeface="+mn-cs"/>
              </a:rPr>
              <a:t>Use a refrigerator as a game board</a:t>
            </a:r>
          </a:p>
          <a:p>
            <a:pPr marL="342900" indent="-342900">
              <a:spcBef>
                <a:spcPts val="3000"/>
              </a:spcBef>
              <a:buClr>
                <a:srgbClr val="606FAE"/>
              </a:buClr>
              <a:buFontTx/>
              <a:buChar char="•"/>
              <a:defRPr/>
            </a:pPr>
            <a:r>
              <a:rPr lang="en-US" sz="2700" kern="0" dirty="0">
                <a:effectLst>
                  <a:outerShdw blurRad="38100" dist="38100" dir="2700000" algn="tl">
                    <a:srgbClr val="C0C0C0"/>
                  </a:outerShdw>
                </a:effectLst>
                <a:latin typeface="Candara" pitchFamily="34" charset="0"/>
                <a:cs typeface="+mn-cs"/>
              </a:rPr>
              <a:t>Make an abstract strategy game</a:t>
            </a:r>
          </a:p>
        </p:txBody>
      </p:sp>
      <p:sp>
        <p:nvSpPr>
          <p:cNvPr id="13" name="Rectangle 2"/>
          <p:cNvSpPr txBox="1">
            <a:spLocks noChangeArrowheads="1"/>
          </p:cNvSpPr>
          <p:nvPr/>
        </p:nvSpPr>
        <p:spPr bwMode="auto">
          <a:xfrm>
            <a:off x="822960" y="182880"/>
            <a:ext cx="443484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Fridge</a:t>
            </a:r>
          </a:p>
        </p:txBody>
      </p:sp>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2005</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13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10</a:t>
            </a:r>
            <a:endParaRPr lang="en-US" sz="2000" b="1" kern="0" dirty="0">
              <a:solidFill>
                <a:schemeClr val="bg2"/>
              </a:solidFill>
              <a:latin typeface="Candara" pitchFamily="34" charset="0"/>
              <a:ea typeface="+mj-ea"/>
              <a:cs typeface="+mj-cs"/>
            </a:endParaRPr>
          </a:p>
        </p:txBody>
      </p:sp>
      <p:pic>
        <p:nvPicPr>
          <p:cNvPr id="16" name="Picture 15" descr="11-fridge-clean.jpg"/>
          <p:cNvPicPr>
            <a:picLocks noChangeAspect="1"/>
          </p:cNvPicPr>
          <p:nvPr/>
        </p:nvPicPr>
        <p:blipFill>
          <a:blip r:embed="rId3" cstate="print"/>
          <a:stretch>
            <a:fillRect/>
          </a:stretch>
        </p:blipFill>
        <p:spPr>
          <a:xfrm>
            <a:off x="6705600" y="133350"/>
            <a:ext cx="2340864" cy="4572000"/>
          </a:xfrm>
          <a:prstGeom prst="rect">
            <a:avLst/>
          </a:prstGeom>
          <a:solidFill>
            <a:srgbClr val="606FAE"/>
          </a:solidFill>
          <a:ln w="19050" algn="ctr">
            <a:solidFill>
              <a:schemeClr val="accent6">
                <a:lumMod val="75000"/>
              </a:schemeClr>
            </a:solidFill>
            <a:miter lim="800000"/>
            <a:headEnd/>
            <a:tailEnd/>
          </a:ln>
          <a:effectLst>
            <a:outerShdw blurRad="50800" dist="63500" dir="8760000" algn="t" rotWithShape="0">
              <a:prstClr val="black">
                <a:alpha val="40000"/>
              </a:prstClr>
            </a:outerShdw>
          </a:effectLst>
        </p:spPr>
      </p:pic>
      <p:pic>
        <p:nvPicPr>
          <p:cNvPr id="10" name="Picture 9" descr="11-title.jpg"/>
          <p:cNvPicPr>
            <a:picLocks noChangeAspect="1"/>
          </p:cNvPicPr>
          <p:nvPr/>
        </p:nvPicPr>
        <p:blipFill>
          <a:blip r:embed="rId4" cstate="print"/>
          <a:stretch>
            <a:fillRect/>
          </a:stretch>
        </p:blipFill>
        <p:spPr>
          <a:xfrm>
            <a:off x="409575" y="180975"/>
            <a:ext cx="1876425" cy="71437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bwMode="auto">
          <a:xfrm>
            <a:off x="2209800" y="133350"/>
            <a:ext cx="5105400" cy="4572000"/>
          </a:xfrm>
          <a:prstGeom prst="rect">
            <a:avLst/>
          </a:prstGeom>
          <a:solidFill>
            <a:srgbClr val="606FAE"/>
          </a:solidFill>
          <a:ln w="19050" algn="ctr">
            <a:noFill/>
            <a:miter lim="800000"/>
            <a:headEnd/>
            <a:tailEnd/>
          </a:ln>
          <a:effectLst>
            <a:outerShdw blurRad="50800" dist="114300" dir="2700000" algn="tl" rotWithShape="0">
              <a:prstClr val="black">
                <a:alpha val="3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charset="0"/>
            </a:endParaRPr>
          </a:p>
        </p:txBody>
      </p:sp>
      <p:pic>
        <p:nvPicPr>
          <p:cNvPr id="33" name="Picture 32" descr="fridge00.jpg"/>
          <p:cNvPicPr>
            <a:picLocks noChangeAspect="1"/>
          </p:cNvPicPr>
          <p:nvPr/>
        </p:nvPicPr>
        <p:blipFill>
          <a:blip r:embed="rId3" cstate="print"/>
          <a:stretch>
            <a:fillRect/>
          </a:stretch>
        </p:blipFill>
        <p:spPr>
          <a:xfrm rot="5400000">
            <a:off x="2462689" y="-195738"/>
            <a:ext cx="4637723" cy="5143500"/>
          </a:xfrm>
          <a:prstGeom prst="rect">
            <a:avLst/>
          </a:prstGeom>
        </p:spPr>
      </p:pic>
      <p:pic>
        <p:nvPicPr>
          <p:cNvPr id="34" name="Picture 33" descr="fridge01.jpg"/>
          <p:cNvPicPr>
            <a:picLocks noChangeAspect="1"/>
          </p:cNvPicPr>
          <p:nvPr/>
        </p:nvPicPr>
        <p:blipFill>
          <a:blip r:embed="rId4" cstate="print"/>
          <a:stretch>
            <a:fillRect/>
          </a:stretch>
        </p:blipFill>
        <p:spPr>
          <a:xfrm rot="5400000">
            <a:off x="2462689" y="-195738"/>
            <a:ext cx="4637723" cy="5143500"/>
          </a:xfrm>
          <a:prstGeom prst="rect">
            <a:avLst/>
          </a:prstGeom>
        </p:spPr>
      </p:pic>
      <p:pic>
        <p:nvPicPr>
          <p:cNvPr id="35" name="Picture 34" descr="fridge02.jpg"/>
          <p:cNvPicPr>
            <a:picLocks noChangeAspect="1"/>
          </p:cNvPicPr>
          <p:nvPr/>
        </p:nvPicPr>
        <p:blipFill>
          <a:blip r:embed="rId5" cstate="print"/>
          <a:stretch>
            <a:fillRect/>
          </a:stretch>
        </p:blipFill>
        <p:spPr>
          <a:xfrm rot="5400000">
            <a:off x="2462689" y="-195738"/>
            <a:ext cx="4637723" cy="5143500"/>
          </a:xfrm>
          <a:prstGeom prst="rect">
            <a:avLst/>
          </a:prstGeom>
        </p:spPr>
      </p:pic>
      <p:pic>
        <p:nvPicPr>
          <p:cNvPr id="36" name="Picture 35" descr="fridge03.jpg"/>
          <p:cNvPicPr>
            <a:picLocks noChangeAspect="1"/>
          </p:cNvPicPr>
          <p:nvPr/>
        </p:nvPicPr>
        <p:blipFill>
          <a:blip r:embed="rId6" cstate="print"/>
          <a:stretch>
            <a:fillRect/>
          </a:stretch>
        </p:blipFill>
        <p:spPr>
          <a:xfrm rot="5400000">
            <a:off x="2462689" y="-195738"/>
            <a:ext cx="4637723" cy="5143500"/>
          </a:xfrm>
          <a:prstGeom prst="rect">
            <a:avLst/>
          </a:prstGeom>
        </p:spPr>
      </p:pic>
      <p:pic>
        <p:nvPicPr>
          <p:cNvPr id="37" name="Picture 36" descr="fridge04.jpg"/>
          <p:cNvPicPr>
            <a:picLocks noChangeAspect="1"/>
          </p:cNvPicPr>
          <p:nvPr/>
        </p:nvPicPr>
        <p:blipFill>
          <a:blip r:embed="rId7" cstate="print"/>
          <a:stretch>
            <a:fillRect/>
          </a:stretch>
        </p:blipFill>
        <p:spPr>
          <a:xfrm rot="5400000">
            <a:off x="2462689" y="-195738"/>
            <a:ext cx="4637723" cy="5143500"/>
          </a:xfrm>
          <a:prstGeom prst="rect">
            <a:avLst/>
          </a:prstGeom>
        </p:spPr>
      </p:pic>
      <p:pic>
        <p:nvPicPr>
          <p:cNvPr id="38" name="Picture 37" descr="fridge05.jpg"/>
          <p:cNvPicPr>
            <a:picLocks noChangeAspect="1"/>
          </p:cNvPicPr>
          <p:nvPr/>
        </p:nvPicPr>
        <p:blipFill>
          <a:blip r:embed="rId8" cstate="print"/>
          <a:stretch>
            <a:fillRect/>
          </a:stretch>
        </p:blipFill>
        <p:spPr>
          <a:xfrm rot="5400000">
            <a:off x="2462689" y="-195738"/>
            <a:ext cx="4637723" cy="5143500"/>
          </a:xfrm>
          <a:prstGeom prst="rect">
            <a:avLst/>
          </a:prstGeom>
        </p:spPr>
      </p:pic>
      <p:pic>
        <p:nvPicPr>
          <p:cNvPr id="39" name="Picture 38" descr="fridge06.jpg"/>
          <p:cNvPicPr>
            <a:picLocks noChangeAspect="1"/>
          </p:cNvPicPr>
          <p:nvPr/>
        </p:nvPicPr>
        <p:blipFill>
          <a:blip r:embed="rId9" cstate="print"/>
          <a:stretch>
            <a:fillRect/>
          </a:stretch>
        </p:blipFill>
        <p:spPr>
          <a:xfrm rot="5400000">
            <a:off x="2462689" y="-195738"/>
            <a:ext cx="4637723" cy="5143500"/>
          </a:xfrm>
          <a:prstGeom prst="rect">
            <a:avLst/>
          </a:prstGeom>
        </p:spPr>
      </p:pic>
      <p:pic>
        <p:nvPicPr>
          <p:cNvPr id="40" name="Picture 39" descr="fridge07.jpg"/>
          <p:cNvPicPr>
            <a:picLocks noChangeAspect="1"/>
          </p:cNvPicPr>
          <p:nvPr/>
        </p:nvPicPr>
        <p:blipFill>
          <a:blip r:embed="rId10" cstate="print"/>
          <a:stretch>
            <a:fillRect/>
          </a:stretch>
        </p:blipFill>
        <p:spPr>
          <a:xfrm rot="5400000">
            <a:off x="2462689" y="-195738"/>
            <a:ext cx="4637723" cy="5143500"/>
          </a:xfrm>
          <a:prstGeom prst="rect">
            <a:avLst/>
          </a:prstGeom>
        </p:spPr>
      </p:pic>
      <p:pic>
        <p:nvPicPr>
          <p:cNvPr id="41" name="Picture 40" descr="fridge08.jpg"/>
          <p:cNvPicPr>
            <a:picLocks noChangeAspect="1"/>
          </p:cNvPicPr>
          <p:nvPr/>
        </p:nvPicPr>
        <p:blipFill>
          <a:blip r:embed="rId11" cstate="print"/>
          <a:stretch>
            <a:fillRect/>
          </a:stretch>
        </p:blipFill>
        <p:spPr>
          <a:xfrm rot="5400000">
            <a:off x="2462689" y="-195738"/>
            <a:ext cx="4637723" cy="5143500"/>
          </a:xfrm>
          <a:prstGeom prst="rect">
            <a:avLst/>
          </a:prstGeom>
        </p:spPr>
      </p:pic>
      <p:pic>
        <p:nvPicPr>
          <p:cNvPr id="42" name="Picture 41" descr="fridge09.jpg"/>
          <p:cNvPicPr>
            <a:picLocks noChangeAspect="1"/>
          </p:cNvPicPr>
          <p:nvPr/>
        </p:nvPicPr>
        <p:blipFill>
          <a:blip r:embed="rId12" cstate="print"/>
          <a:stretch>
            <a:fillRect/>
          </a:stretch>
        </p:blipFill>
        <p:spPr>
          <a:xfrm rot="5400000">
            <a:off x="2462689" y="-195738"/>
            <a:ext cx="4637723" cy="5143500"/>
          </a:xfrm>
          <a:prstGeom prst="rect">
            <a:avLst/>
          </a:prstGeom>
        </p:spPr>
      </p:pic>
      <p:pic>
        <p:nvPicPr>
          <p:cNvPr id="43" name="Picture 42" descr="fridge10.jpg"/>
          <p:cNvPicPr>
            <a:picLocks noChangeAspect="1"/>
          </p:cNvPicPr>
          <p:nvPr/>
        </p:nvPicPr>
        <p:blipFill>
          <a:blip r:embed="rId13" cstate="print"/>
          <a:stretch>
            <a:fillRect/>
          </a:stretch>
        </p:blipFill>
        <p:spPr>
          <a:xfrm rot="5400000">
            <a:off x="2462689" y="-195738"/>
            <a:ext cx="4637723" cy="5143500"/>
          </a:xfrm>
          <a:prstGeom prst="rect">
            <a:avLst/>
          </a:prstGeom>
        </p:spPr>
      </p:pic>
      <p:pic>
        <p:nvPicPr>
          <p:cNvPr id="44" name="Picture 43" descr="fridge11.jpg"/>
          <p:cNvPicPr>
            <a:picLocks noChangeAspect="1"/>
          </p:cNvPicPr>
          <p:nvPr/>
        </p:nvPicPr>
        <p:blipFill>
          <a:blip r:embed="rId14" cstate="print"/>
          <a:stretch>
            <a:fillRect/>
          </a:stretch>
        </p:blipFill>
        <p:spPr>
          <a:xfrm rot="5400000">
            <a:off x="2462689" y="-195738"/>
            <a:ext cx="4637723" cy="5143500"/>
          </a:xfrm>
          <a:prstGeom prst="rect">
            <a:avLst/>
          </a:prstGeom>
        </p:spPr>
      </p:pic>
      <p:pic>
        <p:nvPicPr>
          <p:cNvPr id="45" name="Picture 44" descr="fridge12.jpg"/>
          <p:cNvPicPr>
            <a:picLocks noChangeAspect="1"/>
          </p:cNvPicPr>
          <p:nvPr/>
        </p:nvPicPr>
        <p:blipFill>
          <a:blip r:embed="rId15" cstate="print"/>
          <a:stretch>
            <a:fillRect/>
          </a:stretch>
        </p:blipFill>
        <p:spPr>
          <a:xfrm rot="5400000">
            <a:off x="2462689" y="-195738"/>
            <a:ext cx="4637723" cy="5143500"/>
          </a:xfrm>
          <a:prstGeom prst="rect">
            <a:avLst/>
          </a:prstGeom>
        </p:spPr>
      </p:pic>
      <p:pic>
        <p:nvPicPr>
          <p:cNvPr id="46" name="Picture 45" descr="fridge13.jpg"/>
          <p:cNvPicPr>
            <a:picLocks noChangeAspect="1"/>
          </p:cNvPicPr>
          <p:nvPr/>
        </p:nvPicPr>
        <p:blipFill>
          <a:blip r:embed="rId16" cstate="print"/>
          <a:stretch>
            <a:fillRect/>
          </a:stretch>
        </p:blipFill>
        <p:spPr>
          <a:xfrm rot="5400000">
            <a:off x="2462689" y="-195738"/>
            <a:ext cx="4637723" cy="5143500"/>
          </a:xfrm>
          <a:prstGeom prst="rect">
            <a:avLst/>
          </a:prstGeom>
        </p:spPr>
      </p:pic>
      <p:pic>
        <p:nvPicPr>
          <p:cNvPr id="47" name="Picture 46" descr="fridge14.jpg"/>
          <p:cNvPicPr>
            <a:picLocks noChangeAspect="1"/>
          </p:cNvPicPr>
          <p:nvPr/>
        </p:nvPicPr>
        <p:blipFill>
          <a:blip r:embed="rId17" cstate="print"/>
          <a:stretch>
            <a:fillRect/>
          </a:stretch>
        </p:blipFill>
        <p:spPr>
          <a:xfrm rot="5400000">
            <a:off x="2462689" y="-195738"/>
            <a:ext cx="4637723" cy="5143500"/>
          </a:xfrm>
          <a:prstGeom prst="rect">
            <a:avLst/>
          </a:prstGeom>
        </p:spPr>
      </p:pic>
      <p:pic>
        <p:nvPicPr>
          <p:cNvPr id="48" name="Picture 47" descr="fridge15.jpg"/>
          <p:cNvPicPr>
            <a:picLocks noChangeAspect="1"/>
          </p:cNvPicPr>
          <p:nvPr/>
        </p:nvPicPr>
        <p:blipFill>
          <a:blip r:embed="rId18" cstate="print"/>
          <a:stretch>
            <a:fillRect/>
          </a:stretch>
        </p:blipFill>
        <p:spPr>
          <a:xfrm rot="5400000">
            <a:off x="2462689" y="-195738"/>
            <a:ext cx="4637723" cy="5143500"/>
          </a:xfrm>
          <a:prstGeom prst="rect">
            <a:avLst/>
          </a:prstGeom>
        </p:spPr>
      </p:pic>
      <p:pic>
        <p:nvPicPr>
          <p:cNvPr id="49" name="Picture 48" descr="fridge16.jpg"/>
          <p:cNvPicPr>
            <a:picLocks noChangeAspect="1"/>
          </p:cNvPicPr>
          <p:nvPr/>
        </p:nvPicPr>
        <p:blipFill>
          <a:blip r:embed="rId19" cstate="print"/>
          <a:stretch>
            <a:fillRect/>
          </a:stretch>
        </p:blipFill>
        <p:spPr>
          <a:xfrm rot="5400000">
            <a:off x="2462689" y="-195738"/>
            <a:ext cx="4637723" cy="5143500"/>
          </a:xfrm>
          <a:prstGeom prst="rect">
            <a:avLst/>
          </a:prstGeom>
        </p:spPr>
      </p:pic>
      <p:pic>
        <p:nvPicPr>
          <p:cNvPr id="50" name="Picture 49" descr="fridge17.jpg"/>
          <p:cNvPicPr>
            <a:picLocks noChangeAspect="1"/>
          </p:cNvPicPr>
          <p:nvPr/>
        </p:nvPicPr>
        <p:blipFill>
          <a:blip r:embed="rId20" cstate="print"/>
          <a:stretch>
            <a:fillRect/>
          </a:stretch>
        </p:blipFill>
        <p:spPr>
          <a:xfrm rot="5400000">
            <a:off x="2462689" y="-195738"/>
            <a:ext cx="4637723" cy="5143500"/>
          </a:xfrm>
          <a:prstGeom prst="rect">
            <a:avLst/>
          </a:prstGeom>
        </p:spPr>
      </p:pic>
      <p:pic>
        <p:nvPicPr>
          <p:cNvPr id="51" name="Picture 50" descr="fridge18.jpg"/>
          <p:cNvPicPr>
            <a:picLocks noChangeAspect="1"/>
          </p:cNvPicPr>
          <p:nvPr/>
        </p:nvPicPr>
        <p:blipFill>
          <a:blip r:embed="rId21" cstate="print"/>
          <a:stretch>
            <a:fillRect/>
          </a:stretch>
        </p:blipFill>
        <p:spPr>
          <a:xfrm rot="5400000">
            <a:off x="2462689" y="-195738"/>
            <a:ext cx="4637723" cy="5143500"/>
          </a:xfrm>
          <a:prstGeom prst="rect">
            <a:avLst/>
          </a:prstGeom>
        </p:spPr>
      </p:pic>
      <p:pic>
        <p:nvPicPr>
          <p:cNvPr id="52" name="Picture 51" descr="fridge19.jpg"/>
          <p:cNvPicPr>
            <a:picLocks noChangeAspect="1"/>
          </p:cNvPicPr>
          <p:nvPr/>
        </p:nvPicPr>
        <p:blipFill>
          <a:blip r:embed="rId22" cstate="print"/>
          <a:stretch>
            <a:fillRect/>
          </a:stretch>
        </p:blipFill>
        <p:spPr>
          <a:xfrm rot="5400000">
            <a:off x="2462689" y="-195738"/>
            <a:ext cx="4637723" cy="5143500"/>
          </a:xfrm>
          <a:prstGeom prst="rect">
            <a:avLst/>
          </a:prstGeom>
        </p:spPr>
      </p:pic>
      <p:pic>
        <p:nvPicPr>
          <p:cNvPr id="53" name="Picture 52" descr="fridge20.jpg"/>
          <p:cNvPicPr>
            <a:picLocks noChangeAspect="1"/>
          </p:cNvPicPr>
          <p:nvPr/>
        </p:nvPicPr>
        <p:blipFill>
          <a:blip r:embed="rId23" cstate="print"/>
          <a:stretch>
            <a:fillRect/>
          </a:stretch>
        </p:blipFill>
        <p:spPr>
          <a:xfrm rot="5400000">
            <a:off x="2462689" y="-195738"/>
            <a:ext cx="4637723" cy="5143500"/>
          </a:xfrm>
          <a:prstGeom prst="rect">
            <a:avLst/>
          </a:prstGeom>
        </p:spPr>
      </p:pic>
      <p:pic>
        <p:nvPicPr>
          <p:cNvPr id="54" name="Picture 53" descr="fridge21.jpg"/>
          <p:cNvPicPr>
            <a:picLocks noChangeAspect="1"/>
          </p:cNvPicPr>
          <p:nvPr/>
        </p:nvPicPr>
        <p:blipFill>
          <a:blip r:embed="rId24" cstate="print"/>
          <a:stretch>
            <a:fillRect/>
          </a:stretch>
        </p:blipFill>
        <p:spPr>
          <a:xfrm rot="5400000">
            <a:off x="2462689" y="-195738"/>
            <a:ext cx="4637723" cy="5143500"/>
          </a:xfrm>
          <a:prstGeom prst="rect">
            <a:avLst/>
          </a:prstGeom>
        </p:spPr>
      </p:pic>
      <p:pic>
        <p:nvPicPr>
          <p:cNvPr id="55" name="Picture 54" descr="fridge22.jpg"/>
          <p:cNvPicPr>
            <a:picLocks noChangeAspect="1"/>
          </p:cNvPicPr>
          <p:nvPr/>
        </p:nvPicPr>
        <p:blipFill>
          <a:blip r:embed="rId25" cstate="print"/>
          <a:stretch>
            <a:fillRect/>
          </a:stretch>
        </p:blipFill>
        <p:spPr>
          <a:xfrm rot="5400000">
            <a:off x="2462689" y="-195738"/>
            <a:ext cx="4637723" cy="5143500"/>
          </a:xfrm>
          <a:prstGeom prst="rect">
            <a:avLst/>
          </a:prstGeom>
        </p:spPr>
      </p:pic>
      <p:pic>
        <p:nvPicPr>
          <p:cNvPr id="56" name="Picture 55" descr="fridge23.jpg"/>
          <p:cNvPicPr>
            <a:picLocks noChangeAspect="1"/>
          </p:cNvPicPr>
          <p:nvPr/>
        </p:nvPicPr>
        <p:blipFill>
          <a:blip r:embed="rId26" cstate="print"/>
          <a:stretch>
            <a:fillRect/>
          </a:stretch>
        </p:blipFill>
        <p:spPr>
          <a:xfrm rot="5400000">
            <a:off x="2462689" y="-195738"/>
            <a:ext cx="4637723" cy="5143500"/>
          </a:xfrm>
          <a:prstGeom prst="rect">
            <a:avLst/>
          </a:prstGeom>
        </p:spPr>
      </p:pic>
      <p:pic>
        <p:nvPicPr>
          <p:cNvPr id="57" name="Picture 56" descr="fridge24.jpg"/>
          <p:cNvPicPr>
            <a:picLocks noChangeAspect="1"/>
          </p:cNvPicPr>
          <p:nvPr/>
        </p:nvPicPr>
        <p:blipFill>
          <a:blip r:embed="rId27" cstate="print"/>
          <a:stretch>
            <a:fillRect/>
          </a:stretch>
        </p:blipFill>
        <p:spPr>
          <a:xfrm rot="5400000">
            <a:off x="2462689" y="-195738"/>
            <a:ext cx="4637723" cy="5143500"/>
          </a:xfrm>
          <a:prstGeom prst="rect">
            <a:avLst/>
          </a:prstGeom>
        </p:spPr>
      </p:pic>
      <p:pic>
        <p:nvPicPr>
          <p:cNvPr id="58" name="Picture 57" descr="fridge25.jpg"/>
          <p:cNvPicPr>
            <a:picLocks noChangeAspect="1"/>
          </p:cNvPicPr>
          <p:nvPr/>
        </p:nvPicPr>
        <p:blipFill>
          <a:blip r:embed="rId28" cstate="print"/>
          <a:stretch>
            <a:fillRect/>
          </a:stretch>
        </p:blipFill>
        <p:spPr>
          <a:xfrm rot="5400000">
            <a:off x="2462689" y="-195738"/>
            <a:ext cx="4637723" cy="5143500"/>
          </a:xfrm>
          <a:prstGeom prst="rect">
            <a:avLst/>
          </a:prstGeom>
        </p:spPr>
      </p:pic>
      <p:pic>
        <p:nvPicPr>
          <p:cNvPr id="59" name="Picture 58" descr="fridge26.jpg"/>
          <p:cNvPicPr>
            <a:picLocks noChangeAspect="1"/>
          </p:cNvPicPr>
          <p:nvPr/>
        </p:nvPicPr>
        <p:blipFill>
          <a:blip r:embed="rId29" cstate="print"/>
          <a:stretch>
            <a:fillRect/>
          </a:stretch>
        </p:blipFill>
        <p:spPr>
          <a:xfrm rot="5400000">
            <a:off x="2462689" y="-195738"/>
            <a:ext cx="4637723" cy="5143500"/>
          </a:xfrm>
          <a:prstGeom prst="rect">
            <a:avLst/>
          </a:prstGeom>
        </p:spPr>
      </p:pic>
      <p:pic>
        <p:nvPicPr>
          <p:cNvPr id="60" name="Picture 59" descr="fridge27.jpg"/>
          <p:cNvPicPr>
            <a:picLocks noChangeAspect="1"/>
          </p:cNvPicPr>
          <p:nvPr/>
        </p:nvPicPr>
        <p:blipFill>
          <a:blip r:embed="rId30" cstate="print"/>
          <a:stretch>
            <a:fillRect/>
          </a:stretch>
        </p:blipFill>
        <p:spPr>
          <a:xfrm rot="5400000">
            <a:off x="2462689" y="-195738"/>
            <a:ext cx="4637723" cy="5143500"/>
          </a:xfrm>
          <a:prstGeom prst="rect">
            <a:avLst/>
          </a:prstGeom>
        </p:spPr>
      </p:pic>
      <p:pic>
        <p:nvPicPr>
          <p:cNvPr id="61" name="Picture 60" descr="fridge28.jpg"/>
          <p:cNvPicPr>
            <a:picLocks noChangeAspect="1"/>
          </p:cNvPicPr>
          <p:nvPr/>
        </p:nvPicPr>
        <p:blipFill>
          <a:blip r:embed="rId31" cstate="print"/>
          <a:stretch>
            <a:fillRect/>
          </a:stretch>
        </p:blipFill>
        <p:spPr>
          <a:xfrm rot="5400000">
            <a:off x="2462689" y="-195738"/>
            <a:ext cx="4637723" cy="5143500"/>
          </a:xfrm>
          <a:prstGeom prst="rect">
            <a:avLst/>
          </a:prstGeom>
        </p:spPr>
      </p:pic>
      <p:pic>
        <p:nvPicPr>
          <p:cNvPr id="62" name="Picture 61" descr="fridge29.jpg"/>
          <p:cNvPicPr>
            <a:picLocks noChangeAspect="1"/>
          </p:cNvPicPr>
          <p:nvPr/>
        </p:nvPicPr>
        <p:blipFill>
          <a:blip r:embed="rId32" cstate="print"/>
          <a:stretch>
            <a:fillRect/>
          </a:stretch>
        </p:blipFill>
        <p:spPr>
          <a:xfrm rot="5400000">
            <a:off x="2462689" y="-195738"/>
            <a:ext cx="463772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descr="11-fridge-map.jpg"/>
          <p:cNvPicPr>
            <a:picLocks noChangeAspect="1"/>
          </p:cNvPicPr>
          <p:nvPr/>
        </p:nvPicPr>
        <p:blipFill>
          <a:blip r:embed="rId3" cstate="print"/>
          <a:stretch>
            <a:fillRect/>
          </a:stretch>
        </p:blipFill>
        <p:spPr>
          <a:xfrm rot="10800000">
            <a:off x="2286000" y="133350"/>
            <a:ext cx="5076825" cy="4552950"/>
          </a:xfrm>
          <a:prstGeom prst="rect">
            <a:avLst/>
          </a:prstGeom>
        </p:spPr>
      </p:pic>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228850"/>
            <a:ext cx="64770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Long </a:t>
            </a:r>
            <a:r>
              <a:rPr lang="en-US" sz="2800" kern="0" dirty="0">
                <a:effectLst>
                  <a:outerShdw blurRad="38100" dist="38100" dir="2700000" algn="tl">
                    <a:srgbClr val="C0C0C0"/>
                  </a:outerShdw>
                </a:effectLst>
                <a:latin typeface="Candara" pitchFamily="34" charset="0"/>
                <a:cs typeface="+mn-cs"/>
              </a:rPr>
              <a:t>turns are fine, if the players aren’t bored while they wait</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Challenge conventional game </a:t>
            </a:r>
            <a:r>
              <a:rPr lang="en-US" sz="2800" kern="0" dirty="0" smtClean="0">
                <a:effectLst>
                  <a:outerShdw blurRad="38100" dist="38100" dir="2700000" algn="tl">
                    <a:srgbClr val="C0C0C0"/>
                  </a:outerShdw>
                </a:effectLst>
                <a:latin typeface="Candara" pitchFamily="34" charset="0"/>
                <a:cs typeface="+mn-cs"/>
              </a:rPr>
              <a:t>design wisdom </a:t>
            </a:r>
            <a:r>
              <a:rPr lang="en-US" sz="2800" kern="0" dirty="0">
                <a:effectLst>
                  <a:outerShdw blurRad="38100" dist="38100" dir="2700000" algn="tl">
                    <a:srgbClr val="C0C0C0"/>
                  </a:outerShdw>
                </a:effectLst>
                <a:latin typeface="Candara" pitchFamily="34" charset="0"/>
                <a:cs typeface="+mn-cs"/>
              </a:rPr>
              <a:t>and see where it leads  </a:t>
            </a: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Fridge</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2005</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13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10</a:t>
            </a:r>
            <a:endParaRPr lang="en-US" sz="2000" b="1" kern="0" dirty="0">
              <a:solidFill>
                <a:schemeClr val="bg2"/>
              </a:solidFill>
              <a:latin typeface="Candara" pitchFamily="34" charset="0"/>
              <a:ea typeface="+mj-ea"/>
              <a:cs typeface="+mj-cs"/>
            </a:endParaRPr>
          </a:p>
        </p:txBody>
      </p:sp>
      <p:pic>
        <p:nvPicPr>
          <p:cNvPr id="10" name="Picture 9" descr="11-title.jpg"/>
          <p:cNvPicPr>
            <a:picLocks noChangeAspect="1"/>
          </p:cNvPicPr>
          <p:nvPr/>
        </p:nvPicPr>
        <p:blipFill>
          <a:blip r:embed="rId4" cstate="print"/>
          <a:stretch>
            <a:fillRect/>
          </a:stretch>
        </p:blipFill>
        <p:spPr>
          <a:xfrm>
            <a:off x="409575" y="180975"/>
            <a:ext cx="1876425" cy="714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324100"/>
            <a:ext cx="7239000" cy="23050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Convert </a:t>
            </a:r>
            <a:r>
              <a:rPr lang="en-US" sz="2800" i="1" kern="0" dirty="0">
                <a:effectLst>
                  <a:outerShdw blurRad="38100" dist="38100" dir="2700000" algn="tl">
                    <a:srgbClr val="C0C0C0"/>
                  </a:outerShdw>
                </a:effectLst>
                <a:latin typeface="Candara" pitchFamily="34" charset="0"/>
                <a:cs typeface="+mn-cs"/>
              </a:rPr>
              <a:t>Spore</a:t>
            </a:r>
            <a:r>
              <a:rPr lang="en-US" sz="2800" kern="0" dirty="0">
                <a:effectLst>
                  <a:outerShdw blurRad="38100" dist="38100" dir="2700000" algn="tl">
                    <a:srgbClr val="C0C0C0"/>
                  </a:outerShdw>
                </a:effectLst>
                <a:latin typeface="Candara" pitchFamily="34" charset="0"/>
                <a:cs typeface="+mn-cs"/>
              </a:rPr>
              <a:t>’s</a:t>
            </a:r>
            <a:r>
              <a:rPr lang="en-US" sz="2800" i="1" kern="0" dirty="0">
                <a:effectLst>
                  <a:outerShdw blurRad="38100" dist="38100" dir="2700000" algn="tl">
                    <a:srgbClr val="C0C0C0"/>
                  </a:outerShdw>
                </a:effectLst>
                <a:latin typeface="Candara" pitchFamily="34" charset="0"/>
                <a:cs typeface="+mn-cs"/>
              </a:rPr>
              <a:t> </a:t>
            </a:r>
            <a:r>
              <a:rPr lang="en-US" sz="2800" kern="0" dirty="0">
                <a:effectLst>
                  <a:outerShdw blurRad="38100" dist="38100" dir="2700000" algn="tl">
                    <a:srgbClr val="C0C0C0"/>
                  </a:outerShdw>
                </a:effectLst>
                <a:latin typeface="Candara" pitchFamily="34" charset="0"/>
                <a:cs typeface="+mn-cs"/>
              </a:rPr>
              <a:t>cell stage into a board game</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Make a 3-player game</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Fast combat with no randomness</a:t>
            </a: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p:txBody>
      </p:sp>
      <p:sp>
        <p:nvSpPr>
          <p:cNvPr id="13"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Nanobots</a:t>
            </a:r>
          </a:p>
        </p:txBody>
      </p:sp>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2006</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14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11</a:t>
            </a:r>
            <a:endParaRPr lang="en-US" sz="2000" b="1" kern="0" dirty="0">
              <a:solidFill>
                <a:schemeClr val="bg2"/>
              </a:solidFill>
              <a:latin typeface="Candara" pitchFamily="34" charset="0"/>
              <a:ea typeface="+mj-ea"/>
              <a:cs typeface="+mj-cs"/>
            </a:endParaRPr>
          </a:p>
        </p:txBody>
      </p:sp>
      <p:pic>
        <p:nvPicPr>
          <p:cNvPr id="7" name="Picture 6" descr="12-nanotitle.jpg"/>
          <p:cNvPicPr>
            <a:picLocks noChangeAspect="1"/>
          </p:cNvPicPr>
          <p:nvPr/>
        </p:nvPicPr>
        <p:blipFill>
          <a:blip r:embed="rId3" cstate="print"/>
          <a:stretch>
            <a:fillRect/>
          </a:stretch>
        </p:blipFill>
        <p:spPr>
          <a:xfrm>
            <a:off x="304800" y="209550"/>
            <a:ext cx="3657600" cy="666750"/>
          </a:xfrm>
          <a:prstGeom prst="rect">
            <a:avLst/>
          </a:prstGeom>
        </p:spPr>
      </p:pic>
      <p:pic>
        <p:nvPicPr>
          <p:cNvPr id="16" name="Picture 15" descr="12-part-hand1.jpg"/>
          <p:cNvPicPr>
            <a:picLocks noChangeAspect="1"/>
          </p:cNvPicPr>
          <p:nvPr/>
        </p:nvPicPr>
        <p:blipFill>
          <a:blip r:embed="rId4" cstate="print"/>
          <a:stretch>
            <a:fillRect/>
          </a:stretch>
        </p:blipFill>
        <p:spPr>
          <a:xfrm rot="1197520">
            <a:off x="381000" y="3943350"/>
            <a:ext cx="790575" cy="676275"/>
          </a:xfrm>
          <a:prstGeom prst="rect">
            <a:avLst/>
          </a:prstGeom>
        </p:spPr>
      </p:pic>
      <p:pic>
        <p:nvPicPr>
          <p:cNvPr id="18" name="Picture 17" descr="12-part-hand3.jpg"/>
          <p:cNvPicPr>
            <a:picLocks noChangeAspect="1"/>
          </p:cNvPicPr>
          <p:nvPr/>
        </p:nvPicPr>
        <p:blipFill>
          <a:blip r:embed="rId5" cstate="print"/>
          <a:stretch>
            <a:fillRect/>
          </a:stretch>
        </p:blipFill>
        <p:spPr>
          <a:xfrm rot="20515407">
            <a:off x="8153400" y="3714750"/>
            <a:ext cx="638175" cy="666750"/>
          </a:xfrm>
          <a:prstGeom prst="rect">
            <a:avLst/>
          </a:prstGeom>
        </p:spPr>
      </p:pic>
      <p:pic>
        <p:nvPicPr>
          <p:cNvPr id="20" name="Picture 19" descr="12-part-mouth2.jpg"/>
          <p:cNvPicPr>
            <a:picLocks noChangeAspect="1"/>
          </p:cNvPicPr>
          <p:nvPr/>
        </p:nvPicPr>
        <p:blipFill>
          <a:blip r:embed="rId6" cstate="print"/>
          <a:stretch>
            <a:fillRect/>
          </a:stretch>
        </p:blipFill>
        <p:spPr>
          <a:xfrm rot="512923">
            <a:off x="8189626" y="185554"/>
            <a:ext cx="742950" cy="542925"/>
          </a:xfrm>
          <a:prstGeom prst="rect">
            <a:avLst/>
          </a:prstGeom>
        </p:spPr>
      </p:pic>
      <p:pic>
        <p:nvPicPr>
          <p:cNvPr id="25" name="Picture 24" descr="12-part-tail2.jpg"/>
          <p:cNvPicPr>
            <a:picLocks noChangeAspect="1"/>
          </p:cNvPicPr>
          <p:nvPr/>
        </p:nvPicPr>
        <p:blipFill>
          <a:blip r:embed="rId7" cstate="print"/>
          <a:stretch>
            <a:fillRect/>
          </a:stretch>
        </p:blipFill>
        <p:spPr>
          <a:xfrm rot="21261212">
            <a:off x="7315200" y="514350"/>
            <a:ext cx="733425" cy="65722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12-nanobots.jpg"/>
          <p:cNvPicPr>
            <a:picLocks noChangeAspect="1"/>
          </p:cNvPicPr>
          <p:nvPr/>
        </p:nvPicPr>
        <p:blipFill>
          <a:blip r:embed="rId3" cstate="print"/>
          <a:stretch>
            <a:fillRect/>
          </a:stretch>
        </p:blipFill>
        <p:spPr>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12-blue.jpg"/>
          <p:cNvPicPr>
            <a:picLocks noChangeAspect="1"/>
          </p:cNvPicPr>
          <p:nvPr/>
        </p:nvPicPr>
        <p:blipFill>
          <a:blip r:embed="rId3" cstate="print"/>
          <a:stretch>
            <a:fillRect/>
          </a:stretch>
        </p:blipFill>
        <p:spPr>
          <a:xfrm>
            <a:off x="1371600" y="133350"/>
            <a:ext cx="2286000" cy="229552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4" name="Picture 3" descr="12-green.jpg"/>
          <p:cNvPicPr>
            <a:picLocks noChangeAspect="1"/>
          </p:cNvPicPr>
          <p:nvPr/>
        </p:nvPicPr>
        <p:blipFill>
          <a:blip r:embed="rId4" cstate="print"/>
          <a:stretch>
            <a:fillRect/>
          </a:stretch>
        </p:blipFill>
        <p:spPr>
          <a:xfrm>
            <a:off x="4724400" y="438150"/>
            <a:ext cx="4095750" cy="412432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5" name="Picture 4" descr="12-orange.jpg"/>
          <p:cNvPicPr>
            <a:picLocks noChangeAspect="1"/>
          </p:cNvPicPr>
          <p:nvPr/>
        </p:nvPicPr>
        <p:blipFill>
          <a:blip r:embed="rId5" cstate="print"/>
          <a:stretch>
            <a:fillRect/>
          </a:stretch>
        </p:blipFill>
        <p:spPr>
          <a:xfrm>
            <a:off x="533400" y="2571750"/>
            <a:ext cx="3838575" cy="2095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1-reindeer-02.jpg"/>
          <p:cNvPicPr>
            <a:picLocks noChangeAspect="1"/>
          </p:cNvPicPr>
          <p:nvPr/>
        </p:nvPicPr>
        <p:blipFill>
          <a:blip r:embed="rId3" cstate="print"/>
          <a:stretch>
            <a:fillRect/>
          </a:stretch>
        </p:blipFill>
        <p:spPr>
          <a:xfrm>
            <a:off x="342900" y="742950"/>
            <a:ext cx="8572500" cy="337185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657350"/>
            <a:ext cx="7315200" cy="432391"/>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381250"/>
            <a:ext cx="7391400" cy="17145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600" kern="0" dirty="0" smtClean="0">
                <a:effectLst>
                  <a:outerShdw blurRad="38100" dist="38100" dir="2700000" algn="tl">
                    <a:srgbClr val="C0C0C0"/>
                  </a:outerShdw>
                </a:effectLst>
                <a:latin typeface="Candara" pitchFamily="34" charset="0"/>
                <a:cs typeface="+mn-cs"/>
              </a:rPr>
              <a:t>No randomness = slow game</a:t>
            </a:r>
            <a:endParaRPr lang="en-US" sz="2600"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r>
              <a:rPr lang="en-US" sz="2600" kern="0" dirty="0">
                <a:effectLst>
                  <a:outerShdw blurRad="38100" dist="38100" dir="2700000" algn="tl">
                    <a:srgbClr val="C0C0C0"/>
                  </a:outerShdw>
                </a:effectLst>
                <a:latin typeface="Candara" pitchFamily="34" charset="0"/>
                <a:cs typeface="+mn-cs"/>
              </a:rPr>
              <a:t>Use your board game as a pitch for a video game</a:t>
            </a: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Nanobots</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2006</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14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11</a:t>
            </a:r>
            <a:endParaRPr lang="en-US" sz="2000" b="1" kern="0" dirty="0">
              <a:solidFill>
                <a:schemeClr val="bg2"/>
              </a:solidFill>
              <a:latin typeface="Candara" pitchFamily="34" charset="0"/>
              <a:ea typeface="+mj-ea"/>
              <a:cs typeface="+mj-cs"/>
            </a:endParaRPr>
          </a:p>
        </p:txBody>
      </p:sp>
      <p:pic>
        <p:nvPicPr>
          <p:cNvPr id="7" name="Picture 6" descr="12-nanotitle.jpg"/>
          <p:cNvPicPr>
            <a:picLocks noChangeAspect="1"/>
          </p:cNvPicPr>
          <p:nvPr/>
        </p:nvPicPr>
        <p:blipFill>
          <a:blip r:embed="rId3" cstate="print"/>
          <a:stretch>
            <a:fillRect/>
          </a:stretch>
        </p:blipFill>
        <p:spPr>
          <a:xfrm>
            <a:off x="304800" y="209550"/>
            <a:ext cx="3657600" cy="666750"/>
          </a:xfrm>
          <a:prstGeom prst="rect">
            <a:avLst/>
          </a:prstGeom>
        </p:spPr>
      </p:pic>
      <p:pic>
        <p:nvPicPr>
          <p:cNvPr id="10" name="Picture 9" descr="12-part-mouth1.jpg"/>
          <p:cNvPicPr>
            <a:picLocks noChangeAspect="1"/>
          </p:cNvPicPr>
          <p:nvPr/>
        </p:nvPicPr>
        <p:blipFill>
          <a:blip r:embed="rId4" cstate="print"/>
          <a:stretch>
            <a:fillRect/>
          </a:stretch>
        </p:blipFill>
        <p:spPr>
          <a:xfrm rot="1193678">
            <a:off x="8317319" y="215355"/>
            <a:ext cx="590550" cy="619125"/>
          </a:xfrm>
          <a:prstGeom prst="rect">
            <a:avLst/>
          </a:prstGeom>
        </p:spPr>
      </p:pic>
      <p:pic>
        <p:nvPicPr>
          <p:cNvPr id="12" name="Picture 11" descr="12-part-mouth3.jpg"/>
          <p:cNvPicPr>
            <a:picLocks noChangeAspect="1"/>
          </p:cNvPicPr>
          <p:nvPr/>
        </p:nvPicPr>
        <p:blipFill>
          <a:blip r:embed="rId5" cstate="print"/>
          <a:stretch>
            <a:fillRect/>
          </a:stretch>
        </p:blipFill>
        <p:spPr>
          <a:xfrm rot="21197044">
            <a:off x="8343286" y="3899918"/>
            <a:ext cx="600075" cy="676275"/>
          </a:xfrm>
          <a:prstGeom prst="rect">
            <a:avLst/>
          </a:prstGeom>
        </p:spPr>
      </p:pic>
      <p:pic>
        <p:nvPicPr>
          <p:cNvPr id="13" name="Picture 12" descr="12-part-tail1.jpg"/>
          <p:cNvPicPr>
            <a:picLocks noChangeAspect="1"/>
          </p:cNvPicPr>
          <p:nvPr/>
        </p:nvPicPr>
        <p:blipFill>
          <a:blip r:embed="rId6" cstate="print"/>
          <a:stretch>
            <a:fillRect/>
          </a:stretch>
        </p:blipFill>
        <p:spPr>
          <a:xfrm rot="911159">
            <a:off x="377660" y="3887846"/>
            <a:ext cx="828675" cy="666750"/>
          </a:xfrm>
          <a:prstGeom prst="rect">
            <a:avLst/>
          </a:prstGeom>
        </p:spPr>
      </p:pic>
      <p:pic>
        <p:nvPicPr>
          <p:cNvPr id="18" name="Picture 17" descr="12-part-hand2.jpg"/>
          <p:cNvPicPr>
            <a:picLocks noChangeAspect="1"/>
          </p:cNvPicPr>
          <p:nvPr/>
        </p:nvPicPr>
        <p:blipFill>
          <a:blip r:embed="rId7" cstate="print"/>
          <a:stretch>
            <a:fillRect/>
          </a:stretch>
        </p:blipFill>
        <p:spPr>
          <a:xfrm rot="20420771">
            <a:off x="7483676" y="591591"/>
            <a:ext cx="571500" cy="647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Picture 15" descr="12-microbotbox.jpg"/>
          <p:cNvPicPr>
            <a:picLocks noChangeAspect="1"/>
          </p:cNvPicPr>
          <p:nvPr/>
        </p:nvPicPr>
        <p:blipFill>
          <a:blip r:embed="rId3" cstate="print"/>
          <a:stretch>
            <a:fillRect/>
          </a:stretch>
        </p:blipFill>
        <p:spPr>
          <a:xfrm>
            <a:off x="533400" y="666750"/>
            <a:ext cx="2533650" cy="3476625"/>
          </a:xfrm>
          <a:prstGeom prst="rect">
            <a:avLst/>
          </a:prstGeom>
          <a:effectLst>
            <a:outerShdw blurRad="50800" dist="38100" dir="2700000" algn="tl" rotWithShape="0">
              <a:prstClr val="black">
                <a:alpha val="40000"/>
              </a:prstClr>
            </a:outerShdw>
          </a:effectLst>
        </p:spPr>
      </p:pic>
      <p:pic>
        <p:nvPicPr>
          <p:cNvPr id="17" name="Picture 16" descr="12-microbotscreen.jpg"/>
          <p:cNvPicPr>
            <a:picLocks noChangeAspect="1"/>
          </p:cNvPicPr>
          <p:nvPr/>
        </p:nvPicPr>
        <p:blipFill>
          <a:blip r:embed="rId4" cstate="print"/>
          <a:stretch>
            <a:fillRect/>
          </a:stretch>
        </p:blipFill>
        <p:spPr>
          <a:xfrm>
            <a:off x="3276600" y="971550"/>
            <a:ext cx="5686425" cy="300037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11" descr="13-zombies.jpg"/>
          <p:cNvPicPr>
            <a:picLocks noChangeAspect="1"/>
          </p:cNvPicPr>
          <p:nvPr/>
        </p:nvPicPr>
        <p:blipFill>
          <a:blip r:embed="rId3" cstate="print"/>
          <a:stretch>
            <a:fillRect/>
          </a:stretch>
        </p:blipFill>
        <p:spPr>
          <a:xfrm>
            <a:off x="6477000" y="742950"/>
            <a:ext cx="2419350" cy="1428750"/>
          </a:xfrm>
          <a:prstGeom prst="rect">
            <a:avLst/>
          </a:prstGeom>
        </p:spPr>
      </p:pic>
      <p:sp>
        <p:nvSpPr>
          <p:cNvPr id="8" name="Rectangle 2"/>
          <p:cNvSpPr txBox="1">
            <a:spLocks noChangeArrowheads="1"/>
          </p:cNvSpPr>
          <p:nvPr/>
        </p:nvSpPr>
        <p:spPr bwMode="auto">
          <a:xfrm>
            <a:off x="838200" y="14287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038350"/>
            <a:ext cx="7086600" cy="26098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600" kern="0" dirty="0">
                <a:effectLst>
                  <a:outerShdw blurRad="38100" dist="38100" dir="2700000" algn="tl">
                    <a:srgbClr val="C0C0C0"/>
                  </a:outerShdw>
                </a:effectLst>
                <a:latin typeface="Candara" pitchFamily="34" charset="0"/>
                <a:cs typeface="+mn-cs"/>
              </a:rPr>
              <a:t>How do I compete with video games?</a:t>
            </a:r>
          </a:p>
          <a:p>
            <a:pPr marL="342900" indent="-342900">
              <a:spcBef>
                <a:spcPts val="2400"/>
              </a:spcBef>
              <a:buClr>
                <a:srgbClr val="606FAE"/>
              </a:buClr>
              <a:buFontTx/>
              <a:buChar char="•"/>
              <a:defRPr/>
            </a:pPr>
            <a:r>
              <a:rPr lang="en-US" sz="2600" kern="0" dirty="0" smtClean="0">
                <a:effectLst>
                  <a:outerShdw blurRad="38100" dist="38100" dir="2700000" algn="tl">
                    <a:srgbClr val="C0C0C0"/>
                  </a:outerShdw>
                </a:effectLst>
                <a:latin typeface="Candara" pitchFamily="34" charset="0"/>
                <a:cs typeface="+mn-cs"/>
              </a:rPr>
              <a:t>A box filled to the top with zombies…</a:t>
            </a:r>
          </a:p>
          <a:p>
            <a:pPr marL="342900" indent="-342900">
              <a:spcBef>
                <a:spcPts val="2400"/>
              </a:spcBef>
              <a:buClr>
                <a:srgbClr val="606FAE"/>
              </a:buClr>
              <a:buFontTx/>
              <a:buChar char="•"/>
              <a:defRPr/>
            </a:pPr>
            <a:r>
              <a:rPr lang="en-US" sz="2600" kern="0" dirty="0" smtClean="0">
                <a:effectLst>
                  <a:outerShdw blurRad="38100" dist="38100" dir="2700000" algn="tl">
                    <a:srgbClr val="C0C0C0"/>
                  </a:outerShdw>
                </a:effectLst>
                <a:latin typeface="Candara" pitchFamily="34" charset="0"/>
                <a:cs typeface="+mn-cs"/>
              </a:rPr>
              <a:t>…that get destroyed by giant </a:t>
            </a:r>
            <a:r>
              <a:rPr lang="en-US" sz="2600" kern="0" dirty="0">
                <a:effectLst>
                  <a:outerShdw blurRad="38100" dist="38100" dir="2700000" algn="tl">
                    <a:srgbClr val="C0C0C0"/>
                  </a:outerShdw>
                </a:effectLst>
                <a:latin typeface="Candara" pitchFamily="34" charset="0"/>
                <a:cs typeface="+mn-cs"/>
              </a:rPr>
              <a:t>robots!</a:t>
            </a:r>
          </a:p>
          <a:p>
            <a:pPr marL="342900" indent="-342900">
              <a:spcBef>
                <a:spcPts val="3000"/>
              </a:spcBef>
              <a:buClr>
                <a:srgbClr val="606FAE"/>
              </a:buClr>
              <a:buFontTx/>
              <a:buChar char="•"/>
              <a:defRPr/>
            </a:pPr>
            <a:r>
              <a:rPr lang="en-US" sz="2600" kern="0" dirty="0">
                <a:effectLst>
                  <a:outerShdw blurRad="38100" dist="38100" dir="2700000" algn="tl">
                    <a:srgbClr val="C0C0C0"/>
                  </a:outerShdw>
                </a:effectLst>
                <a:latin typeface="Candara" pitchFamily="34" charset="0"/>
                <a:cs typeface="+mn-cs"/>
              </a:rPr>
              <a:t>It had to </a:t>
            </a:r>
            <a:r>
              <a:rPr lang="en-US" sz="2600" kern="0" smtClean="0">
                <a:effectLst>
                  <a:outerShdw blurRad="38100" dist="38100" dir="2700000" algn="tl">
                    <a:srgbClr val="C0C0C0"/>
                  </a:outerShdw>
                </a:effectLst>
                <a:latin typeface="Candara" pitchFamily="34" charset="0"/>
                <a:cs typeface="+mn-cs"/>
              </a:rPr>
              <a:t>play fast</a:t>
            </a:r>
            <a:endParaRPr lang="en-US" sz="2600" kern="0" dirty="0">
              <a:effectLst>
                <a:outerShdw blurRad="38100" dist="38100" dir="2700000" algn="tl">
                  <a:srgbClr val="C0C0C0"/>
                </a:outerShdw>
              </a:effectLst>
              <a:latin typeface="Candara" pitchFamily="34" charset="0"/>
              <a:cs typeface="+mn-cs"/>
            </a:endParaRPr>
          </a:p>
        </p:txBody>
      </p:sp>
      <p:sp>
        <p:nvSpPr>
          <p:cNvPr id="13"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W.Z.D.</a:t>
            </a:r>
          </a:p>
        </p:txBody>
      </p:sp>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2007</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15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12</a:t>
            </a:r>
            <a:endParaRPr lang="en-US" sz="2000" b="1" kern="0" dirty="0">
              <a:solidFill>
                <a:schemeClr val="bg2"/>
              </a:solidFill>
              <a:latin typeface="Candara" pitchFamily="34" charset="0"/>
              <a:ea typeface="+mj-ea"/>
              <a:cs typeface="+mj-cs"/>
            </a:endParaRPr>
          </a:p>
        </p:txBody>
      </p:sp>
      <p:pic>
        <p:nvPicPr>
          <p:cNvPr id="7" name="Picture 6" descr="13-wzd-title.jpg"/>
          <p:cNvPicPr>
            <a:picLocks noChangeAspect="1"/>
          </p:cNvPicPr>
          <p:nvPr/>
        </p:nvPicPr>
        <p:blipFill>
          <a:blip r:embed="rId4" cstate="print"/>
          <a:stretch>
            <a:fillRect/>
          </a:stretch>
        </p:blipFill>
        <p:spPr>
          <a:xfrm>
            <a:off x="381000" y="209550"/>
            <a:ext cx="3810000" cy="609600"/>
          </a:xfrm>
          <a:prstGeom prst="rect">
            <a:avLst/>
          </a:prstGeom>
        </p:spPr>
      </p:pic>
      <p:pic>
        <p:nvPicPr>
          <p:cNvPr id="10" name="Picture 9" descr="13-robot.jpg"/>
          <p:cNvPicPr>
            <a:picLocks noChangeAspect="1"/>
          </p:cNvPicPr>
          <p:nvPr/>
        </p:nvPicPr>
        <p:blipFill>
          <a:blip r:embed="rId5" cstate="print"/>
          <a:stretch>
            <a:fillRect/>
          </a:stretch>
        </p:blipFill>
        <p:spPr>
          <a:xfrm>
            <a:off x="7315200" y="2571750"/>
            <a:ext cx="1076325" cy="166687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2" descr="wzd-01"/>
          <p:cNvPicPr>
            <a:picLocks noChangeAspect="1" noChangeArrowheads="1"/>
          </p:cNvPicPr>
          <p:nvPr/>
        </p:nvPicPr>
        <p:blipFill>
          <a:blip r:embed="rId3" cstate="print"/>
          <a:stretch>
            <a:fillRect/>
          </a:stretch>
        </p:blipFill>
        <p:spPr bwMode="auto">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3" descr="wzd-03"/>
          <p:cNvPicPr>
            <a:picLocks noChangeAspect="1" noChangeArrowheads="1"/>
          </p:cNvPicPr>
          <p:nvPr/>
        </p:nvPicPr>
        <p:blipFill>
          <a:blip r:embed="rId3" cstate="print"/>
          <a:stretch>
            <a:fillRect/>
          </a:stretch>
        </p:blipFill>
        <p:spPr bwMode="auto">
          <a:xfrm rot="181969">
            <a:off x="5794724" y="289274"/>
            <a:ext cx="3095625" cy="309562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7" name="Picture 5" descr="wzd-04"/>
          <p:cNvPicPr>
            <a:picLocks noChangeAspect="1" noChangeArrowheads="1"/>
          </p:cNvPicPr>
          <p:nvPr/>
        </p:nvPicPr>
        <p:blipFill>
          <a:blip r:embed="rId4" cstate="print"/>
          <a:stretch>
            <a:fillRect/>
          </a:stretch>
        </p:blipFill>
        <p:spPr bwMode="auto">
          <a:xfrm rot="21435014" flipH="1">
            <a:off x="533400" y="361950"/>
            <a:ext cx="3095625" cy="309562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3" name="Picture 2" descr="wzd-02"/>
          <p:cNvPicPr>
            <a:picLocks noChangeAspect="1" noChangeArrowheads="1"/>
          </p:cNvPicPr>
          <p:nvPr/>
        </p:nvPicPr>
        <p:blipFill>
          <a:blip r:embed="rId5" cstate="print"/>
          <a:stretch>
            <a:fillRect/>
          </a:stretch>
        </p:blipFill>
        <p:spPr bwMode="auto">
          <a:xfrm>
            <a:off x="3002845" y="1307393"/>
            <a:ext cx="3095625" cy="309562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2" descr="wzd-01"/>
          <p:cNvPicPr>
            <a:picLocks noChangeAspect="1" noChangeArrowheads="1"/>
          </p:cNvPicPr>
          <p:nvPr/>
        </p:nvPicPr>
        <p:blipFill>
          <a:blip r:embed="rId3" cstate="print"/>
          <a:stretch>
            <a:fillRect/>
          </a:stretch>
        </p:blipFill>
        <p:spPr bwMode="auto">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228850"/>
            <a:ext cx="7162800" cy="19431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Reduce downtime by making all </a:t>
            </a:r>
            <a:r>
              <a:rPr lang="en-US" sz="2800" kern="0" dirty="0" smtClean="0">
                <a:effectLst>
                  <a:outerShdw blurRad="38100" dist="38100" dir="2700000" algn="tl">
                    <a:srgbClr val="C0C0C0"/>
                  </a:outerShdw>
                </a:effectLst>
                <a:latin typeface="Candara" pitchFamily="34" charset="0"/>
                <a:cs typeface="+mn-cs"/>
              </a:rPr>
              <a:t>the</a:t>
            </a:r>
            <a:br>
              <a:rPr lang="en-US" sz="2800" kern="0" dirty="0" smtClean="0">
                <a:effectLst>
                  <a:outerShdw blurRad="38100" dist="38100" dir="2700000" algn="tl">
                    <a:srgbClr val="C0C0C0"/>
                  </a:outerShdw>
                </a:effectLst>
                <a:latin typeface="Candara" pitchFamily="34" charset="0"/>
                <a:cs typeface="+mn-cs"/>
              </a:rPr>
            </a:br>
            <a:r>
              <a:rPr lang="en-US" sz="2800" kern="0" dirty="0" smtClean="0">
                <a:effectLst>
                  <a:outerShdw blurRad="38100" dist="38100" dir="2700000" algn="tl">
                    <a:srgbClr val="C0C0C0"/>
                  </a:outerShdw>
                </a:effectLst>
                <a:latin typeface="Candara" pitchFamily="34" charset="0"/>
                <a:cs typeface="+mn-cs"/>
              </a:rPr>
              <a:t>players </a:t>
            </a:r>
            <a:r>
              <a:rPr lang="en-US" sz="2800" kern="0" dirty="0">
                <a:effectLst>
                  <a:outerShdw blurRad="38100" dist="38100" dir="2700000" algn="tl">
                    <a:srgbClr val="C0C0C0"/>
                  </a:outerShdw>
                </a:effectLst>
                <a:latin typeface="Candara" pitchFamily="34" charset="0"/>
                <a:cs typeface="+mn-cs"/>
              </a:rPr>
              <a:t>plan at the same time</a:t>
            </a:r>
          </a:p>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What is </a:t>
            </a:r>
            <a:r>
              <a:rPr lang="en-US" sz="2800" kern="0" dirty="0">
                <a:effectLst>
                  <a:outerShdw blurRad="38100" dist="38100" dir="2700000" algn="tl">
                    <a:srgbClr val="C0C0C0"/>
                  </a:outerShdw>
                </a:effectLst>
                <a:latin typeface="Candara" pitchFamily="34" charset="0"/>
                <a:cs typeface="+mn-cs"/>
              </a:rPr>
              <a:t>the </a:t>
            </a:r>
            <a:r>
              <a:rPr lang="en-US" sz="2800" kern="0" dirty="0" smtClean="0">
                <a:effectLst>
                  <a:outerShdw blurRad="38100" dist="38100" dir="2700000" algn="tl">
                    <a:srgbClr val="C0C0C0"/>
                  </a:outerShdw>
                </a:effectLst>
                <a:latin typeface="Candara" pitchFamily="34" charset="0"/>
                <a:cs typeface="+mn-cs"/>
              </a:rPr>
              <a:t>player’s role in </a:t>
            </a:r>
            <a:r>
              <a:rPr lang="en-US" sz="2800" kern="0" dirty="0">
                <a:effectLst>
                  <a:outerShdw blurRad="38100" dist="38100" dir="2700000" algn="tl">
                    <a:srgbClr val="C0C0C0"/>
                  </a:outerShdw>
                </a:effectLst>
                <a:latin typeface="Candara" pitchFamily="34" charset="0"/>
                <a:cs typeface="+mn-cs"/>
              </a:rPr>
              <a:t>the game world</a:t>
            </a:r>
            <a:r>
              <a:rPr lang="en-US" sz="2800" kern="0" dirty="0" smtClean="0">
                <a:effectLst>
                  <a:outerShdw blurRad="38100" dist="38100" dir="2700000" algn="tl">
                    <a:srgbClr val="C0C0C0"/>
                  </a:outerShdw>
                </a:effectLst>
                <a:latin typeface="Candara" pitchFamily="34" charset="0"/>
                <a:cs typeface="+mn-cs"/>
              </a:rPr>
              <a:t>?</a:t>
            </a:r>
            <a:endParaRPr lang="en-US" sz="2800" kern="0" dirty="0">
              <a:effectLst>
                <a:outerShdw blurRad="38100" dist="38100" dir="2700000" algn="tl">
                  <a:srgbClr val="C0C0C0"/>
                </a:outerShdw>
              </a:effectLst>
              <a:latin typeface="Candara" pitchFamily="34" charset="0"/>
              <a:cs typeface="+mn-cs"/>
            </a:endParaRP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W.Z.D.</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2007</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15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12</a:t>
            </a:r>
            <a:endParaRPr lang="en-US" sz="2000" b="1" kern="0" dirty="0">
              <a:solidFill>
                <a:schemeClr val="bg2"/>
              </a:solidFill>
              <a:latin typeface="Candara" pitchFamily="34" charset="0"/>
              <a:ea typeface="+mj-ea"/>
              <a:cs typeface="+mj-cs"/>
            </a:endParaRPr>
          </a:p>
        </p:txBody>
      </p:sp>
      <p:pic>
        <p:nvPicPr>
          <p:cNvPr id="7" name="Picture 6" descr="13-wzd-title.jpg"/>
          <p:cNvPicPr>
            <a:picLocks noChangeAspect="1"/>
          </p:cNvPicPr>
          <p:nvPr/>
        </p:nvPicPr>
        <p:blipFill>
          <a:blip r:embed="rId3" cstate="print"/>
          <a:stretch>
            <a:fillRect/>
          </a:stretch>
        </p:blipFill>
        <p:spPr>
          <a:xfrm>
            <a:off x="381000" y="209550"/>
            <a:ext cx="3810000" cy="609600"/>
          </a:xfrm>
          <a:prstGeom prst="rect">
            <a:avLst/>
          </a:prstGeom>
        </p:spPr>
      </p:pic>
      <p:pic>
        <p:nvPicPr>
          <p:cNvPr id="10" name="Picture 9" descr="13-card-flame.jpg"/>
          <p:cNvPicPr>
            <a:picLocks noChangeAspect="1"/>
          </p:cNvPicPr>
          <p:nvPr/>
        </p:nvPicPr>
        <p:blipFill>
          <a:blip r:embed="rId4" cstate="print"/>
          <a:stretch>
            <a:fillRect/>
          </a:stretch>
        </p:blipFill>
        <p:spPr>
          <a:xfrm rot="603363">
            <a:off x="7798151" y="1955784"/>
            <a:ext cx="909668" cy="1247775"/>
          </a:xfrm>
          <a:prstGeom prst="rect">
            <a:avLst/>
          </a:prstGeom>
          <a:effectLst>
            <a:outerShdw blurRad="50800" dist="50800" dir="2700000" algn="tl" rotWithShape="0">
              <a:prstClr val="black">
                <a:alpha val="40000"/>
              </a:prstClr>
            </a:outerShdw>
          </a:effectLst>
        </p:spPr>
      </p:pic>
      <p:pic>
        <p:nvPicPr>
          <p:cNvPr id="12" name="Picture 11" descr="13-card-generator.jpg"/>
          <p:cNvPicPr>
            <a:picLocks noChangeAspect="1"/>
          </p:cNvPicPr>
          <p:nvPr/>
        </p:nvPicPr>
        <p:blipFill>
          <a:blip r:embed="rId5" cstate="print"/>
          <a:stretch>
            <a:fillRect/>
          </a:stretch>
        </p:blipFill>
        <p:spPr>
          <a:xfrm rot="21090416">
            <a:off x="391955" y="3394083"/>
            <a:ext cx="909668" cy="1247775"/>
          </a:xfrm>
          <a:prstGeom prst="rect">
            <a:avLst/>
          </a:prstGeom>
          <a:effectLst>
            <a:outerShdw blurRad="50800" dist="50800" dir="2700000" algn="tl" rotWithShape="0">
              <a:prstClr val="black">
                <a:alpha val="40000"/>
              </a:prstClr>
            </a:outerShdw>
          </a:effectLst>
        </p:spPr>
      </p:pic>
      <p:pic>
        <p:nvPicPr>
          <p:cNvPr id="13" name="Picture 12" descr="13-card-skewer.jpg"/>
          <p:cNvPicPr>
            <a:picLocks noChangeAspect="1"/>
          </p:cNvPicPr>
          <p:nvPr/>
        </p:nvPicPr>
        <p:blipFill>
          <a:blip r:embed="rId6" cstate="print"/>
          <a:stretch>
            <a:fillRect/>
          </a:stretch>
        </p:blipFill>
        <p:spPr>
          <a:xfrm rot="21022998">
            <a:off x="6110257" y="438150"/>
            <a:ext cx="909668" cy="1247775"/>
          </a:xfrm>
          <a:prstGeom prst="rect">
            <a:avLst/>
          </a:prstGeom>
          <a:effectLst>
            <a:outerShdw blurRad="50800" dist="50800" dir="2700000" algn="tl" rotWithShape="0">
              <a:prstClr val="black">
                <a:alpha val="40000"/>
              </a:prstClr>
            </a:outerShdw>
          </a:effectLst>
        </p:spPr>
      </p:pic>
      <p:pic>
        <p:nvPicPr>
          <p:cNvPr id="16" name="Picture 15" descr="13-card-turret.jpg"/>
          <p:cNvPicPr>
            <a:picLocks noChangeAspect="1"/>
          </p:cNvPicPr>
          <p:nvPr/>
        </p:nvPicPr>
        <p:blipFill>
          <a:blip r:embed="rId7" cstate="print"/>
          <a:stretch>
            <a:fillRect/>
          </a:stretch>
        </p:blipFill>
        <p:spPr>
          <a:xfrm rot="495957">
            <a:off x="7857370" y="192260"/>
            <a:ext cx="909668" cy="1247775"/>
          </a:xfrm>
          <a:prstGeom prst="rect">
            <a:avLst/>
          </a:prstGeom>
          <a:effectLst>
            <a:outerShdw blurRad="50800" dist="508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63246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Fix </a:t>
            </a:r>
            <a:r>
              <a:rPr lang="en-US" sz="2800" i="1" kern="0" dirty="0">
                <a:effectLst>
                  <a:outerShdw blurRad="38100" dist="38100" dir="2700000" algn="tl">
                    <a:srgbClr val="C0C0C0"/>
                  </a:outerShdw>
                </a:effectLst>
                <a:latin typeface="Candara" pitchFamily="34" charset="0"/>
                <a:cs typeface="+mn-cs"/>
              </a:rPr>
              <a:t>Nanobots</a:t>
            </a:r>
            <a:r>
              <a:rPr lang="en-US" sz="2800" kern="0" dirty="0">
                <a:effectLst>
                  <a:outerShdw blurRad="38100" dist="38100" dir="2700000" algn="tl">
                    <a:srgbClr val="C0C0C0"/>
                  </a:outerShdw>
                </a:effectLst>
                <a:latin typeface="Candara" pitchFamily="34" charset="0"/>
                <a:cs typeface="+mn-cs"/>
              </a:rPr>
              <a:t>’s speed problem</a:t>
            </a:r>
          </a:p>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Laser-cut </a:t>
            </a:r>
            <a:r>
              <a:rPr lang="en-US" sz="2800" kern="0" dirty="0">
                <a:effectLst>
                  <a:outerShdw blurRad="38100" dist="38100" dir="2700000" algn="tl">
                    <a:srgbClr val="C0C0C0"/>
                  </a:outerShdw>
                </a:effectLst>
                <a:latin typeface="Candara" pitchFamily="34" charset="0"/>
                <a:cs typeface="+mn-cs"/>
              </a:rPr>
              <a:t>pieces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Sports game, not a battle game </a:t>
            </a:r>
          </a:p>
        </p:txBody>
      </p:sp>
      <p:sp>
        <p:nvSpPr>
          <p:cNvPr id="13"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Soccer Bots</a:t>
            </a:r>
          </a:p>
        </p:txBody>
      </p:sp>
      <p:pic>
        <p:nvPicPr>
          <p:cNvPr id="7" name="Picture 6" descr="14-title.jpg"/>
          <p:cNvPicPr>
            <a:picLocks noChangeAspect="1"/>
          </p:cNvPicPr>
          <p:nvPr/>
        </p:nvPicPr>
        <p:blipFill>
          <a:blip r:embed="rId3" cstate="print"/>
          <a:stretch>
            <a:fillRect/>
          </a:stretch>
        </p:blipFill>
        <p:spPr>
          <a:xfrm>
            <a:off x="885825" y="0"/>
            <a:ext cx="2847975" cy="990600"/>
          </a:xfrm>
          <a:prstGeom prst="rect">
            <a:avLst/>
          </a:prstGeom>
        </p:spPr>
      </p:pic>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2008</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16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13</a:t>
            </a:r>
            <a:endParaRPr lang="en-US" sz="2000" b="1" kern="0" dirty="0">
              <a:solidFill>
                <a:schemeClr val="bg2"/>
              </a:solidFill>
              <a:latin typeface="Candara" pitchFamily="34" charset="0"/>
              <a:ea typeface="+mj-ea"/>
              <a:cs typeface="+mj-cs"/>
            </a:endParaRPr>
          </a:p>
        </p:txBody>
      </p:sp>
      <p:pic>
        <p:nvPicPr>
          <p:cNvPr id="17" name="Picture 16" descr="14-blackgun.jpg"/>
          <p:cNvPicPr>
            <a:picLocks noChangeAspect="1"/>
          </p:cNvPicPr>
          <p:nvPr/>
        </p:nvPicPr>
        <p:blipFill>
          <a:blip r:embed="rId4" cstate="print"/>
          <a:stretch>
            <a:fillRect/>
          </a:stretch>
        </p:blipFill>
        <p:spPr>
          <a:xfrm rot="1019935">
            <a:off x="7722005" y="3547165"/>
            <a:ext cx="1066800" cy="857250"/>
          </a:xfrm>
          <a:prstGeom prst="rect">
            <a:avLst/>
          </a:prstGeom>
        </p:spPr>
      </p:pic>
      <p:pic>
        <p:nvPicPr>
          <p:cNvPr id="18" name="Picture 2"/>
          <p:cNvPicPr>
            <a:picLocks noChangeAspect="1" noChangeArrowheads="1"/>
          </p:cNvPicPr>
          <p:nvPr/>
        </p:nvPicPr>
        <p:blipFill>
          <a:blip r:embed="rId5" cstate="print"/>
          <a:srcRect/>
          <a:stretch>
            <a:fillRect/>
          </a:stretch>
        </p:blipFill>
        <p:spPr bwMode="auto">
          <a:xfrm>
            <a:off x="7315200" y="361950"/>
            <a:ext cx="1600200" cy="1148862"/>
          </a:xfrm>
          <a:prstGeom prst="rect">
            <a:avLst/>
          </a:prstGeom>
          <a:noFill/>
          <a:ln w="9525">
            <a:noFill/>
            <a:miter lim="800000"/>
            <a:headEnd/>
            <a:tailEnd/>
          </a:ln>
        </p:spPr>
      </p:pic>
      <p:pic>
        <p:nvPicPr>
          <p:cNvPr id="20" name="Picture 19" descr="14-blackarm.jpg"/>
          <p:cNvPicPr>
            <a:picLocks noChangeAspect="1"/>
          </p:cNvPicPr>
          <p:nvPr/>
        </p:nvPicPr>
        <p:blipFill>
          <a:blip r:embed="rId6" cstate="print"/>
          <a:stretch>
            <a:fillRect/>
          </a:stretch>
        </p:blipFill>
        <p:spPr>
          <a:xfrm>
            <a:off x="5715000" y="361950"/>
            <a:ext cx="1066800" cy="81915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14-lasercut.jpg"/>
          <p:cNvPicPr>
            <a:picLocks noChangeAspect="1"/>
          </p:cNvPicPr>
          <p:nvPr/>
        </p:nvPicPr>
        <p:blipFill>
          <a:blip r:embed="rId3" cstate="print"/>
          <a:stretch>
            <a:fillRect/>
          </a:stretch>
        </p:blipFill>
        <p:spPr>
          <a:xfrm>
            <a:off x="2647950" y="228600"/>
            <a:ext cx="4362450" cy="436245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4" name="Picture 3" descr="14-plan-d.jpg"/>
          <p:cNvPicPr>
            <a:picLocks noChangeAspect="1"/>
          </p:cNvPicPr>
          <p:nvPr/>
        </p:nvPicPr>
        <p:blipFill>
          <a:blip r:embed="rId4" cstate="print"/>
          <a:stretch>
            <a:fillRect/>
          </a:stretch>
        </p:blipFill>
        <p:spPr>
          <a:xfrm>
            <a:off x="609600" y="590550"/>
            <a:ext cx="1123950" cy="1371600"/>
          </a:xfrm>
          <a:prstGeom prst="rect">
            <a:avLst/>
          </a:prstGeom>
        </p:spPr>
      </p:pic>
      <p:pic>
        <p:nvPicPr>
          <p:cNvPr id="5" name="Picture 4" descr="14-plan-a.jpg"/>
          <p:cNvPicPr>
            <a:picLocks noChangeAspect="1"/>
          </p:cNvPicPr>
          <p:nvPr/>
        </p:nvPicPr>
        <p:blipFill>
          <a:blip r:embed="rId5" cstate="print"/>
          <a:stretch>
            <a:fillRect/>
          </a:stretch>
        </p:blipFill>
        <p:spPr>
          <a:xfrm>
            <a:off x="7467600" y="2800350"/>
            <a:ext cx="1247775" cy="1371600"/>
          </a:xfrm>
          <a:prstGeom prst="rect">
            <a:avLst/>
          </a:prstGeom>
        </p:spPr>
      </p:pic>
      <p:pic>
        <p:nvPicPr>
          <p:cNvPr id="6" name="Picture 5" descr="14-plan-b.jpg"/>
          <p:cNvPicPr>
            <a:picLocks noChangeAspect="1"/>
          </p:cNvPicPr>
          <p:nvPr/>
        </p:nvPicPr>
        <p:blipFill>
          <a:blip r:embed="rId6" cstate="print"/>
          <a:stretch>
            <a:fillRect/>
          </a:stretch>
        </p:blipFill>
        <p:spPr>
          <a:xfrm>
            <a:off x="838200" y="2876550"/>
            <a:ext cx="1485900" cy="1371600"/>
          </a:xfrm>
          <a:prstGeom prst="rect">
            <a:avLst/>
          </a:prstGeom>
        </p:spPr>
      </p:pic>
      <p:pic>
        <p:nvPicPr>
          <p:cNvPr id="7" name="Picture 6" descr="14-plan-c.jpg"/>
          <p:cNvPicPr>
            <a:picLocks noChangeAspect="1"/>
          </p:cNvPicPr>
          <p:nvPr/>
        </p:nvPicPr>
        <p:blipFill>
          <a:blip r:embed="rId7" cstate="print"/>
          <a:stretch>
            <a:fillRect/>
          </a:stretch>
        </p:blipFill>
        <p:spPr>
          <a:xfrm>
            <a:off x="7696200" y="285750"/>
            <a:ext cx="1171575" cy="13716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14-soccerbots-01.jpg"/>
          <p:cNvPicPr>
            <a:picLocks noChangeAspect="1"/>
          </p:cNvPicPr>
          <p:nvPr/>
        </p:nvPicPr>
        <p:blipFill>
          <a:blip r:embed="rId3" cstate="print"/>
          <a:stretch>
            <a:fillRect/>
          </a:stretch>
        </p:blipFill>
        <p:spPr>
          <a:xfrm>
            <a:off x="609600" y="228600"/>
            <a:ext cx="8067675" cy="439102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4287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0" name="Rectangle 2"/>
          <p:cNvSpPr txBox="1">
            <a:spLocks noChangeArrowheads="1"/>
          </p:cNvSpPr>
          <p:nvPr/>
        </p:nvSpPr>
        <p:spPr bwMode="auto">
          <a:xfrm>
            <a:off x="914400" y="822960"/>
            <a:ext cx="2133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1995</a:t>
            </a:r>
          </a:p>
        </p:txBody>
      </p:sp>
      <p:sp>
        <p:nvSpPr>
          <p:cNvPr id="12" name="Rectangle 2"/>
          <p:cNvSpPr txBox="1">
            <a:spLocks noChangeArrowheads="1"/>
          </p:cNvSpPr>
          <p:nvPr/>
        </p:nvSpPr>
        <p:spPr bwMode="auto">
          <a:xfrm>
            <a:off x="2743200" y="822960"/>
            <a:ext cx="2057400" cy="400050"/>
          </a:xfrm>
          <a:prstGeom prst="rect">
            <a:avLst/>
          </a:prstGeom>
          <a:noFill/>
          <a:ln w="9525">
            <a:noFill/>
            <a:miter lim="800000"/>
            <a:headEnd/>
            <a:tailEnd/>
          </a:ln>
          <a:effectLst/>
        </p:spPr>
        <p:txBody>
          <a:bodyPr anchor="ctr"/>
          <a:lstStyle/>
          <a:p>
            <a:pPr algn="r">
              <a:tabLst>
                <a:tab pos="914400" algn="r"/>
                <a:tab pos="4572000" algn="r"/>
              </a:tabLst>
              <a:defRPr/>
            </a:pPr>
            <a:r>
              <a:rPr lang="en-US" sz="2000" b="1" kern="0" dirty="0">
                <a:solidFill>
                  <a:schemeClr val="bg2"/>
                </a:solidFill>
                <a:latin typeface="Candara" pitchFamily="34" charset="0"/>
                <a:ea typeface="+mj-ea"/>
                <a:cs typeface="+mj-cs"/>
              </a:rPr>
              <a:t>Ages: 3 and 0</a:t>
            </a:r>
          </a:p>
        </p:txBody>
      </p:sp>
      <p:sp>
        <p:nvSpPr>
          <p:cNvPr id="13" name="Rectangle 2"/>
          <p:cNvSpPr>
            <a:spLocks noGrp="1" noChangeArrowheads="1"/>
          </p:cNvSpPr>
          <p:nvPr>
            <p:ph type="title"/>
          </p:nvPr>
        </p:nvSpPr>
        <p:spPr>
          <a:xfrm>
            <a:off x="914400" y="182880"/>
            <a:ext cx="7315200" cy="514350"/>
          </a:xfrm>
        </p:spPr>
        <p:txBody>
          <a:bodyPr anchor="t"/>
          <a:lstStyle/>
          <a:p>
            <a:pPr eaLnBrk="1" hangingPunct="1">
              <a:defRPr/>
            </a:pPr>
            <a:r>
              <a:rPr lang="en-US" b="0" i="1" dirty="0" smtClean="0"/>
              <a:t>Hidden Reindeer</a:t>
            </a:r>
          </a:p>
        </p:txBody>
      </p:sp>
      <p:sp>
        <p:nvSpPr>
          <p:cNvPr id="14" name="Rectangle 3"/>
          <p:cNvSpPr txBox="1">
            <a:spLocks noChangeArrowheads="1"/>
          </p:cNvSpPr>
          <p:nvPr/>
        </p:nvSpPr>
        <p:spPr bwMode="auto">
          <a:xfrm>
            <a:off x="1219200" y="2000250"/>
            <a:ext cx="64770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The goal of the game is unimportant</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Pay attention to your audience</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Change the rules and goals as needed to keep kids engaged</a:t>
            </a:r>
          </a:p>
        </p:txBody>
      </p:sp>
      <p:pic>
        <p:nvPicPr>
          <p:cNvPr id="7" name="Picture 6" descr="1-reindeer-c-01.jpg"/>
          <p:cNvPicPr>
            <a:picLocks noChangeAspect="1"/>
          </p:cNvPicPr>
          <p:nvPr/>
        </p:nvPicPr>
        <p:blipFill>
          <a:blip r:embed="rId3" cstate="print"/>
          <a:stretch>
            <a:fillRect/>
          </a:stretch>
        </p:blipFill>
        <p:spPr>
          <a:xfrm rot="576032">
            <a:off x="7901920" y="3485112"/>
            <a:ext cx="1002685" cy="1002685"/>
          </a:xfrm>
          <a:prstGeom prst="rect">
            <a:avLst/>
          </a:prstGeom>
        </p:spPr>
      </p:pic>
      <p:pic>
        <p:nvPicPr>
          <p:cNvPr id="8" name="Picture 7" descr="1-reindeer-b-01.jpg"/>
          <p:cNvPicPr>
            <a:picLocks noChangeAspect="1"/>
          </p:cNvPicPr>
          <p:nvPr/>
        </p:nvPicPr>
        <p:blipFill>
          <a:blip r:embed="rId4" cstate="print"/>
          <a:stretch>
            <a:fillRect/>
          </a:stretch>
        </p:blipFill>
        <p:spPr>
          <a:xfrm rot="538358">
            <a:off x="5405988" y="205338"/>
            <a:ext cx="1001749" cy="10017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14-soccerbots-02.jpg"/>
          <p:cNvPicPr>
            <a:picLocks noChangeAspect="1"/>
          </p:cNvPicPr>
          <p:nvPr/>
        </p:nvPicPr>
        <p:blipFill>
          <a:blip r:embed="rId3" cstate="print"/>
          <a:stretch>
            <a:fillRect/>
          </a:stretch>
        </p:blipFill>
        <p:spPr>
          <a:xfrm>
            <a:off x="1219200" y="228600"/>
            <a:ext cx="6848475"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272143" y="3790950"/>
            <a:ext cx="1175657" cy="844062"/>
          </a:xfrm>
          <a:prstGeom prst="rect">
            <a:avLst/>
          </a:prstGeom>
          <a:noFill/>
          <a:ln w="9525">
            <a:noFill/>
            <a:miter lim="800000"/>
            <a:headEnd/>
            <a:tailEnd/>
          </a:ln>
        </p:spPr>
      </p:pic>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228850"/>
            <a:ext cx="75438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600" kern="0" dirty="0" smtClean="0">
                <a:effectLst>
                  <a:outerShdw blurRad="38100" dist="38100" dir="2700000" algn="tl">
                    <a:srgbClr val="C0C0C0"/>
                  </a:outerShdw>
                </a:effectLst>
                <a:latin typeface="Candara" pitchFamily="34" charset="0"/>
                <a:cs typeface="+mn-cs"/>
              </a:rPr>
              <a:t>It </a:t>
            </a:r>
            <a:r>
              <a:rPr lang="en-US" sz="2600" kern="0" dirty="0">
                <a:effectLst>
                  <a:outerShdw blurRad="38100" dist="38100" dir="2700000" algn="tl">
                    <a:srgbClr val="C0C0C0"/>
                  </a:outerShdw>
                </a:effectLst>
                <a:latin typeface="Candara" pitchFamily="34" charset="0"/>
                <a:cs typeface="+mn-cs"/>
              </a:rPr>
              <a:t>is now possible to make pieces to match your rules instead of making rules to match the </a:t>
            </a:r>
            <a:r>
              <a:rPr lang="en-US" sz="2600" kern="0" dirty="0" smtClean="0">
                <a:effectLst>
                  <a:outerShdw blurRad="38100" dist="38100" dir="2700000" algn="tl">
                    <a:srgbClr val="C0C0C0"/>
                  </a:outerShdw>
                </a:effectLst>
                <a:latin typeface="Candara" pitchFamily="34" charset="0"/>
                <a:cs typeface="+mn-cs"/>
              </a:rPr>
              <a:t>pieces</a:t>
            </a:r>
          </a:p>
          <a:p>
            <a:pPr marL="342900" indent="-342900">
              <a:spcBef>
                <a:spcPts val="3000"/>
              </a:spcBef>
              <a:buClr>
                <a:srgbClr val="606FAE"/>
              </a:buClr>
              <a:buFontTx/>
              <a:buChar char="•"/>
              <a:defRPr/>
            </a:pPr>
            <a:r>
              <a:rPr lang="en-US" sz="2600" kern="0" dirty="0" smtClean="0">
                <a:effectLst>
                  <a:outerShdw blurRad="38100" dist="38100" dir="2700000" algn="tl">
                    <a:srgbClr val="C0C0C0"/>
                  </a:outerShdw>
                </a:effectLst>
                <a:latin typeface="Candara" pitchFamily="34" charset="0"/>
              </a:rPr>
              <a:t>If you really want to control the length of a turn then use a timer</a:t>
            </a:r>
          </a:p>
          <a:p>
            <a:pPr marL="342900" indent="-342900">
              <a:spcBef>
                <a:spcPts val="3000"/>
              </a:spcBef>
              <a:buClr>
                <a:srgbClr val="606FAE"/>
              </a:buClr>
              <a:buFontTx/>
              <a:buChar char="•"/>
              <a:defRPr/>
            </a:pPr>
            <a:endParaRPr lang="en-US" sz="2600"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endParaRPr lang="en-US" sz="2600" kern="0" dirty="0">
              <a:effectLst>
                <a:outerShdw blurRad="38100" dist="38100" dir="2700000" algn="tl">
                  <a:srgbClr val="C0C0C0"/>
                </a:outerShdw>
              </a:effectLst>
              <a:latin typeface="Candara" pitchFamily="34" charset="0"/>
              <a:cs typeface="+mn-cs"/>
            </a:endParaRPr>
          </a:p>
        </p:txBody>
      </p:sp>
      <p:sp>
        <p:nvSpPr>
          <p:cNvPr id="16"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Soccer Bots</a:t>
            </a:r>
          </a:p>
        </p:txBody>
      </p:sp>
      <p:pic>
        <p:nvPicPr>
          <p:cNvPr id="7" name="Picture 6" descr="14-title.jpg"/>
          <p:cNvPicPr>
            <a:picLocks noChangeAspect="1"/>
          </p:cNvPicPr>
          <p:nvPr/>
        </p:nvPicPr>
        <p:blipFill>
          <a:blip r:embed="rId4" cstate="print"/>
          <a:stretch>
            <a:fillRect/>
          </a:stretch>
        </p:blipFill>
        <p:spPr>
          <a:xfrm>
            <a:off x="885825" y="0"/>
            <a:ext cx="2847975" cy="990600"/>
          </a:xfrm>
          <a:prstGeom prst="rect">
            <a:avLst/>
          </a:prstGeom>
        </p:spPr>
      </p:pic>
      <p:sp>
        <p:nvSpPr>
          <p:cNvPr id="17"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2008</a:t>
            </a:r>
            <a:endParaRPr lang="en-US" sz="2000" b="1" kern="0" dirty="0">
              <a:solidFill>
                <a:schemeClr val="bg2"/>
              </a:solidFill>
              <a:latin typeface="Candara" pitchFamily="34" charset="0"/>
              <a:ea typeface="+mj-ea"/>
              <a:cs typeface="+mj-cs"/>
            </a:endParaRPr>
          </a:p>
        </p:txBody>
      </p:sp>
      <p:sp>
        <p:nvSpPr>
          <p:cNvPr id="18"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16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13</a:t>
            </a:r>
            <a:endParaRPr lang="en-US" sz="2000" b="1" kern="0" dirty="0">
              <a:solidFill>
                <a:schemeClr val="bg2"/>
              </a:solidFill>
              <a:latin typeface="Candara" pitchFamily="34" charset="0"/>
              <a:ea typeface="+mj-ea"/>
              <a:cs typeface="+mj-cs"/>
            </a:endParaRPr>
          </a:p>
        </p:txBody>
      </p:sp>
      <p:pic>
        <p:nvPicPr>
          <p:cNvPr id="12" name="Picture 11" descr="14-blackbot.jpg"/>
          <p:cNvPicPr>
            <a:picLocks noChangeAspect="1"/>
          </p:cNvPicPr>
          <p:nvPr/>
        </p:nvPicPr>
        <p:blipFill>
          <a:blip r:embed="rId5" cstate="print"/>
          <a:stretch>
            <a:fillRect/>
          </a:stretch>
        </p:blipFill>
        <p:spPr>
          <a:xfrm rot="409520">
            <a:off x="6705600" y="285750"/>
            <a:ext cx="2209800" cy="1375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7162800" cy="20193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Create a speed version of </a:t>
            </a:r>
            <a:r>
              <a:rPr lang="en-US" sz="2800" i="1" kern="0" dirty="0">
                <a:effectLst>
                  <a:outerShdw blurRad="38100" dist="38100" dir="2700000" algn="tl">
                    <a:srgbClr val="C0C0C0"/>
                  </a:outerShdw>
                </a:effectLst>
                <a:latin typeface="Candara" pitchFamily="34" charset="0"/>
                <a:cs typeface="+mn-cs"/>
              </a:rPr>
              <a:t>Monster Hunter</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Use Ben Boos’ awesome art</a:t>
            </a: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p:txBody>
      </p:sp>
      <p:sp>
        <p:nvSpPr>
          <p:cNvPr id="13"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Swords</a:t>
            </a:r>
          </a:p>
        </p:txBody>
      </p:sp>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2009</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17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14</a:t>
            </a:r>
            <a:endParaRPr lang="en-US" sz="2000" b="1" kern="0" dirty="0">
              <a:solidFill>
                <a:schemeClr val="bg2"/>
              </a:solidFill>
              <a:latin typeface="Candara" pitchFamily="34" charset="0"/>
              <a:ea typeface="+mj-ea"/>
              <a:cs typeface="+mj-cs"/>
            </a:endParaRPr>
          </a:p>
        </p:txBody>
      </p:sp>
      <p:pic>
        <p:nvPicPr>
          <p:cNvPr id="7" name="Picture 6" descr="15-corner.jpg"/>
          <p:cNvPicPr>
            <a:picLocks noChangeAspect="1"/>
          </p:cNvPicPr>
          <p:nvPr/>
        </p:nvPicPr>
        <p:blipFill>
          <a:blip r:embed="rId3" cstate="print"/>
          <a:stretch>
            <a:fillRect/>
          </a:stretch>
        </p:blipFill>
        <p:spPr>
          <a:xfrm>
            <a:off x="173736" y="0"/>
            <a:ext cx="419100" cy="352425"/>
          </a:xfrm>
          <a:prstGeom prst="rect">
            <a:avLst/>
          </a:prstGeom>
        </p:spPr>
      </p:pic>
      <p:pic>
        <p:nvPicPr>
          <p:cNvPr id="9" name="Picture 8" descr="15-corner.jpg"/>
          <p:cNvPicPr>
            <a:picLocks noChangeAspect="1"/>
          </p:cNvPicPr>
          <p:nvPr/>
        </p:nvPicPr>
        <p:blipFill>
          <a:blip r:embed="rId3" cstate="print"/>
          <a:stretch>
            <a:fillRect/>
          </a:stretch>
        </p:blipFill>
        <p:spPr>
          <a:xfrm rot="5400000">
            <a:off x="8758239" y="33337"/>
            <a:ext cx="419100" cy="352425"/>
          </a:xfrm>
          <a:prstGeom prst="rect">
            <a:avLst/>
          </a:prstGeom>
        </p:spPr>
      </p:pic>
      <p:pic>
        <p:nvPicPr>
          <p:cNvPr id="10" name="Picture 9" descr="15-corner.jpg"/>
          <p:cNvPicPr>
            <a:picLocks noChangeAspect="1"/>
          </p:cNvPicPr>
          <p:nvPr/>
        </p:nvPicPr>
        <p:blipFill>
          <a:blip r:embed="rId3" cstate="print"/>
          <a:stretch>
            <a:fillRect/>
          </a:stretch>
        </p:blipFill>
        <p:spPr>
          <a:xfrm flipV="1">
            <a:off x="173736" y="4429125"/>
            <a:ext cx="419100" cy="352425"/>
          </a:xfrm>
          <a:prstGeom prst="rect">
            <a:avLst/>
          </a:prstGeom>
        </p:spPr>
      </p:pic>
      <p:pic>
        <p:nvPicPr>
          <p:cNvPr id="12" name="Picture 11" descr="15-corner.jpg"/>
          <p:cNvPicPr>
            <a:picLocks noChangeAspect="1"/>
          </p:cNvPicPr>
          <p:nvPr/>
        </p:nvPicPr>
        <p:blipFill>
          <a:blip r:embed="rId3" cstate="print"/>
          <a:stretch>
            <a:fillRect/>
          </a:stretch>
        </p:blipFill>
        <p:spPr>
          <a:xfrm rot="16200000" flipV="1">
            <a:off x="8758237" y="4395787"/>
            <a:ext cx="419100" cy="352425"/>
          </a:xfrm>
          <a:prstGeom prst="rect">
            <a:avLst/>
          </a:prstGeom>
        </p:spPr>
      </p:pic>
      <p:pic>
        <p:nvPicPr>
          <p:cNvPr id="16" name="Picture 15" descr="15-title.jpg"/>
          <p:cNvPicPr>
            <a:picLocks noChangeAspect="1"/>
          </p:cNvPicPr>
          <p:nvPr/>
        </p:nvPicPr>
        <p:blipFill>
          <a:blip r:embed="rId4" cstate="print"/>
          <a:stretch>
            <a:fillRect/>
          </a:stretch>
        </p:blipFill>
        <p:spPr>
          <a:xfrm>
            <a:off x="809625" y="314325"/>
            <a:ext cx="2390775" cy="428625"/>
          </a:xfrm>
          <a:prstGeom prst="rect">
            <a:avLst/>
          </a:prstGeom>
        </p:spPr>
      </p:pic>
      <p:pic>
        <p:nvPicPr>
          <p:cNvPr id="18" name="Picture 17" descr="15-beads.jpg"/>
          <p:cNvPicPr>
            <a:picLocks noChangeAspect="1"/>
          </p:cNvPicPr>
          <p:nvPr/>
        </p:nvPicPr>
        <p:blipFill>
          <a:blip r:embed="rId5" cstate="print"/>
          <a:stretch>
            <a:fillRect/>
          </a:stretch>
        </p:blipFill>
        <p:spPr>
          <a:xfrm>
            <a:off x="6553200" y="514350"/>
            <a:ext cx="2276475" cy="762000"/>
          </a:xfrm>
          <a:prstGeom prst="rect">
            <a:avLst/>
          </a:prstGeom>
        </p:spPr>
      </p:pic>
      <p:pic>
        <p:nvPicPr>
          <p:cNvPr id="19" name="Picture 18" descr="15-graymeeple.jpg"/>
          <p:cNvPicPr>
            <a:picLocks noChangeAspect="1"/>
          </p:cNvPicPr>
          <p:nvPr/>
        </p:nvPicPr>
        <p:blipFill>
          <a:blip r:embed="rId6" cstate="print"/>
          <a:stretch>
            <a:fillRect/>
          </a:stretch>
        </p:blipFill>
        <p:spPr>
          <a:xfrm rot="900698">
            <a:off x="466725" y="3695700"/>
            <a:ext cx="952500" cy="771525"/>
          </a:xfrm>
          <a:prstGeom prst="rect">
            <a:avLst/>
          </a:prstGeom>
        </p:spPr>
      </p:pic>
      <p:pic>
        <p:nvPicPr>
          <p:cNvPr id="20" name="Picture 19" descr="15-graymeeple.jpg"/>
          <p:cNvPicPr>
            <a:picLocks noChangeAspect="1"/>
          </p:cNvPicPr>
          <p:nvPr/>
        </p:nvPicPr>
        <p:blipFill>
          <a:blip r:embed="rId6" cstate="print"/>
          <a:stretch>
            <a:fillRect/>
          </a:stretch>
        </p:blipFill>
        <p:spPr>
          <a:xfrm rot="20480839">
            <a:off x="7668189" y="3662618"/>
            <a:ext cx="952500" cy="77152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15-corner.jpg"/>
          <p:cNvPicPr>
            <a:picLocks noChangeAspect="1"/>
          </p:cNvPicPr>
          <p:nvPr/>
        </p:nvPicPr>
        <p:blipFill>
          <a:blip r:embed="rId3" cstate="print"/>
          <a:stretch>
            <a:fillRect/>
          </a:stretch>
        </p:blipFill>
        <p:spPr>
          <a:xfrm>
            <a:off x="173736" y="0"/>
            <a:ext cx="419100" cy="352425"/>
          </a:xfrm>
          <a:prstGeom prst="rect">
            <a:avLst/>
          </a:prstGeom>
        </p:spPr>
      </p:pic>
      <p:pic>
        <p:nvPicPr>
          <p:cNvPr id="9" name="Picture 8" descr="15-corner.jpg"/>
          <p:cNvPicPr>
            <a:picLocks noChangeAspect="1"/>
          </p:cNvPicPr>
          <p:nvPr/>
        </p:nvPicPr>
        <p:blipFill>
          <a:blip r:embed="rId3" cstate="print"/>
          <a:stretch>
            <a:fillRect/>
          </a:stretch>
        </p:blipFill>
        <p:spPr>
          <a:xfrm rot="5400000">
            <a:off x="8758239" y="33337"/>
            <a:ext cx="419100" cy="352425"/>
          </a:xfrm>
          <a:prstGeom prst="rect">
            <a:avLst/>
          </a:prstGeom>
        </p:spPr>
      </p:pic>
      <p:pic>
        <p:nvPicPr>
          <p:cNvPr id="10" name="Picture 9" descr="15-corner.jpg"/>
          <p:cNvPicPr>
            <a:picLocks noChangeAspect="1"/>
          </p:cNvPicPr>
          <p:nvPr/>
        </p:nvPicPr>
        <p:blipFill>
          <a:blip r:embed="rId3" cstate="print"/>
          <a:stretch>
            <a:fillRect/>
          </a:stretch>
        </p:blipFill>
        <p:spPr>
          <a:xfrm flipV="1">
            <a:off x="173736" y="4429125"/>
            <a:ext cx="419100" cy="352425"/>
          </a:xfrm>
          <a:prstGeom prst="rect">
            <a:avLst/>
          </a:prstGeom>
        </p:spPr>
      </p:pic>
      <p:pic>
        <p:nvPicPr>
          <p:cNvPr id="12" name="Picture 11" descr="15-corner.jpg"/>
          <p:cNvPicPr>
            <a:picLocks noChangeAspect="1"/>
          </p:cNvPicPr>
          <p:nvPr/>
        </p:nvPicPr>
        <p:blipFill>
          <a:blip r:embed="rId3" cstate="print"/>
          <a:stretch>
            <a:fillRect/>
          </a:stretch>
        </p:blipFill>
        <p:spPr>
          <a:xfrm rot="16200000" flipV="1">
            <a:off x="8758237" y="4395787"/>
            <a:ext cx="419100" cy="352425"/>
          </a:xfrm>
          <a:prstGeom prst="rect">
            <a:avLst/>
          </a:prstGeom>
        </p:spPr>
      </p:pic>
      <p:pic>
        <p:nvPicPr>
          <p:cNvPr id="17" name="Picture 16" descr="15-book.jpg"/>
          <p:cNvPicPr>
            <a:picLocks noChangeAspect="1"/>
          </p:cNvPicPr>
          <p:nvPr/>
        </p:nvPicPr>
        <p:blipFill>
          <a:blip r:embed="rId4" cstate="print"/>
          <a:stretch>
            <a:fillRect/>
          </a:stretch>
        </p:blipFill>
        <p:spPr>
          <a:xfrm>
            <a:off x="2886075" y="133350"/>
            <a:ext cx="3895725" cy="4505325"/>
          </a:xfrm>
          <a:prstGeom prst="rect">
            <a:avLst/>
          </a:prstGeom>
        </p:spPr>
      </p:pic>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15-swords-01.jpg"/>
          <p:cNvPicPr>
            <a:picLocks noChangeAspect="1"/>
          </p:cNvPicPr>
          <p:nvPr/>
        </p:nvPicPr>
        <p:blipFill>
          <a:blip r:embed="rId3" cstate="print"/>
          <a:stretch>
            <a:fillRect/>
          </a:stretch>
        </p:blipFill>
        <p:spPr>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15-swords-02.jpg"/>
          <p:cNvPicPr>
            <a:picLocks noChangeAspect="1"/>
          </p:cNvPicPr>
          <p:nvPr/>
        </p:nvPicPr>
        <p:blipFill>
          <a:blip r:embed="rId3" cstate="print"/>
          <a:stretch>
            <a:fillRect/>
          </a:stretch>
        </p:blipFill>
        <p:spPr>
          <a:xfrm>
            <a:off x="342900" y="57150"/>
            <a:ext cx="8724900" cy="4572000"/>
          </a:xfrm>
          <a:prstGeom prst="rect">
            <a:avLst/>
          </a:prstGeom>
          <a:solidFill>
            <a:srgbClr val="606FAE"/>
          </a:solidFill>
          <a:ln w="19050" algn="ctr">
            <a:solidFill>
              <a:schemeClr val="bg1"/>
            </a:solid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Picture 17" descr="15-card-a.jpg"/>
          <p:cNvPicPr>
            <a:picLocks noChangeAspect="1"/>
          </p:cNvPicPr>
          <p:nvPr/>
        </p:nvPicPr>
        <p:blipFill>
          <a:blip r:embed="rId3" cstate="print"/>
          <a:stretch>
            <a:fillRect/>
          </a:stretch>
        </p:blipFill>
        <p:spPr>
          <a:xfrm rot="21128108">
            <a:off x="5872241" y="2331695"/>
            <a:ext cx="1571625" cy="2200275"/>
          </a:xfrm>
          <a:prstGeom prst="rect">
            <a:avLst/>
          </a:prstGeom>
          <a:effectLst>
            <a:outerShdw blurRad="50800" dist="50800" dir="2700000" algn="tl" rotWithShape="0">
              <a:prstClr val="black">
                <a:alpha val="40000"/>
              </a:prstClr>
            </a:outerShdw>
          </a:effectLst>
        </p:spPr>
      </p:pic>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228850"/>
            <a:ext cx="4419600" cy="20193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600" kern="0" dirty="0">
                <a:effectLst>
                  <a:outerShdw blurRad="38100" dist="38100" dir="2700000" algn="tl">
                    <a:srgbClr val="C0C0C0"/>
                  </a:outerShdw>
                </a:effectLst>
                <a:latin typeface="Candara" pitchFamily="34" charset="0"/>
                <a:cs typeface="+mn-cs"/>
              </a:rPr>
              <a:t>Look outside your </a:t>
            </a:r>
            <a:r>
              <a:rPr lang="en-US" sz="2600" kern="0" dirty="0" smtClean="0">
                <a:effectLst>
                  <a:outerShdw blurRad="38100" dist="38100" dir="2700000" algn="tl">
                    <a:srgbClr val="C0C0C0"/>
                  </a:outerShdw>
                </a:effectLst>
                <a:latin typeface="Candara" pitchFamily="34" charset="0"/>
                <a:cs typeface="+mn-cs"/>
              </a:rPr>
              <a:t>game’s domain </a:t>
            </a:r>
            <a:r>
              <a:rPr lang="en-US" sz="2600" kern="0" dirty="0">
                <a:effectLst>
                  <a:outerShdw blurRad="38100" dist="38100" dir="2700000" algn="tl">
                    <a:srgbClr val="C0C0C0"/>
                  </a:outerShdw>
                </a:effectLst>
                <a:latin typeface="Candara" pitchFamily="34" charset="0"/>
                <a:cs typeface="+mn-cs"/>
              </a:rPr>
              <a:t>for fresh ideas and mechanics</a:t>
            </a:r>
          </a:p>
          <a:p>
            <a:pPr marL="342900" indent="-342900">
              <a:spcBef>
                <a:spcPts val="3000"/>
              </a:spcBef>
              <a:buClr>
                <a:srgbClr val="606FAE"/>
              </a:buClr>
              <a:buFontTx/>
              <a:buChar char="•"/>
              <a:defRPr/>
            </a:pPr>
            <a:r>
              <a:rPr lang="en-US" sz="2600" kern="0" dirty="0">
                <a:effectLst>
                  <a:outerShdw blurRad="38100" dist="38100" dir="2700000" algn="tl">
                    <a:srgbClr val="C0C0C0"/>
                  </a:outerShdw>
                </a:effectLst>
                <a:latin typeface="Candara" pitchFamily="34" charset="0"/>
                <a:cs typeface="+mn-cs"/>
              </a:rPr>
              <a:t>Dynamic in-game balancing </a:t>
            </a: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Swords</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2009</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17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14</a:t>
            </a:r>
            <a:endParaRPr lang="en-US" sz="2000" b="1" kern="0" dirty="0">
              <a:solidFill>
                <a:schemeClr val="bg2"/>
              </a:solidFill>
              <a:latin typeface="Candara" pitchFamily="34" charset="0"/>
              <a:ea typeface="+mj-ea"/>
              <a:cs typeface="+mj-cs"/>
            </a:endParaRPr>
          </a:p>
        </p:txBody>
      </p:sp>
      <p:pic>
        <p:nvPicPr>
          <p:cNvPr id="7" name="Picture 6" descr="15-title.jpg"/>
          <p:cNvPicPr>
            <a:picLocks noChangeAspect="1"/>
          </p:cNvPicPr>
          <p:nvPr/>
        </p:nvPicPr>
        <p:blipFill>
          <a:blip r:embed="rId4" cstate="print"/>
          <a:stretch>
            <a:fillRect/>
          </a:stretch>
        </p:blipFill>
        <p:spPr>
          <a:xfrm>
            <a:off x="809625" y="314325"/>
            <a:ext cx="2390775" cy="428625"/>
          </a:xfrm>
          <a:prstGeom prst="rect">
            <a:avLst/>
          </a:prstGeom>
        </p:spPr>
      </p:pic>
      <p:pic>
        <p:nvPicPr>
          <p:cNvPr id="10" name="Picture 9" descr="15-corner.jpg"/>
          <p:cNvPicPr>
            <a:picLocks noChangeAspect="1"/>
          </p:cNvPicPr>
          <p:nvPr/>
        </p:nvPicPr>
        <p:blipFill>
          <a:blip r:embed="rId5" cstate="print"/>
          <a:stretch>
            <a:fillRect/>
          </a:stretch>
        </p:blipFill>
        <p:spPr>
          <a:xfrm>
            <a:off x="173736" y="0"/>
            <a:ext cx="419100" cy="352425"/>
          </a:xfrm>
          <a:prstGeom prst="rect">
            <a:avLst/>
          </a:prstGeom>
        </p:spPr>
      </p:pic>
      <p:pic>
        <p:nvPicPr>
          <p:cNvPr id="12" name="Picture 11" descr="15-corner.jpg"/>
          <p:cNvPicPr>
            <a:picLocks noChangeAspect="1"/>
          </p:cNvPicPr>
          <p:nvPr/>
        </p:nvPicPr>
        <p:blipFill>
          <a:blip r:embed="rId5" cstate="print"/>
          <a:stretch>
            <a:fillRect/>
          </a:stretch>
        </p:blipFill>
        <p:spPr>
          <a:xfrm rot="5400000">
            <a:off x="8758239" y="33337"/>
            <a:ext cx="419100" cy="352425"/>
          </a:xfrm>
          <a:prstGeom prst="rect">
            <a:avLst/>
          </a:prstGeom>
        </p:spPr>
      </p:pic>
      <p:pic>
        <p:nvPicPr>
          <p:cNvPr id="13" name="Picture 12" descr="15-corner.jpg"/>
          <p:cNvPicPr>
            <a:picLocks noChangeAspect="1"/>
          </p:cNvPicPr>
          <p:nvPr/>
        </p:nvPicPr>
        <p:blipFill>
          <a:blip r:embed="rId5" cstate="print"/>
          <a:stretch>
            <a:fillRect/>
          </a:stretch>
        </p:blipFill>
        <p:spPr>
          <a:xfrm flipV="1">
            <a:off x="173736" y="4429125"/>
            <a:ext cx="419100" cy="352425"/>
          </a:xfrm>
          <a:prstGeom prst="rect">
            <a:avLst/>
          </a:prstGeom>
        </p:spPr>
      </p:pic>
      <p:pic>
        <p:nvPicPr>
          <p:cNvPr id="16" name="Picture 15" descr="15-corner.jpg"/>
          <p:cNvPicPr>
            <a:picLocks noChangeAspect="1"/>
          </p:cNvPicPr>
          <p:nvPr/>
        </p:nvPicPr>
        <p:blipFill>
          <a:blip r:embed="rId5" cstate="print"/>
          <a:stretch>
            <a:fillRect/>
          </a:stretch>
        </p:blipFill>
        <p:spPr>
          <a:xfrm rot="16200000" flipV="1">
            <a:off x="8758237" y="4395787"/>
            <a:ext cx="419100" cy="352425"/>
          </a:xfrm>
          <a:prstGeom prst="rect">
            <a:avLst/>
          </a:prstGeom>
        </p:spPr>
      </p:pic>
      <p:pic>
        <p:nvPicPr>
          <p:cNvPr id="19" name="Picture 18" descr="15-card-b.jpg"/>
          <p:cNvPicPr>
            <a:picLocks noChangeAspect="1"/>
          </p:cNvPicPr>
          <p:nvPr/>
        </p:nvPicPr>
        <p:blipFill>
          <a:blip r:embed="rId6" cstate="print"/>
          <a:stretch>
            <a:fillRect/>
          </a:stretch>
        </p:blipFill>
        <p:spPr>
          <a:xfrm rot="292606">
            <a:off x="7253093" y="2005915"/>
            <a:ext cx="1571625" cy="2200275"/>
          </a:xfrm>
          <a:prstGeom prst="rect">
            <a:avLst/>
          </a:prstGeom>
          <a:effectLst>
            <a:outerShdw blurRad="50800" dist="50800" dir="2700000" algn="tl" rotWithShape="0">
              <a:prstClr val="black">
                <a:alpha val="40000"/>
              </a:prstClr>
            </a:outerShdw>
          </a:effectLst>
        </p:spPr>
      </p:pic>
      <p:pic>
        <p:nvPicPr>
          <p:cNvPr id="20" name="Picture 19" descr="15-coin-large.jpg"/>
          <p:cNvPicPr>
            <a:picLocks noChangeAspect="1"/>
          </p:cNvPicPr>
          <p:nvPr/>
        </p:nvPicPr>
        <p:blipFill>
          <a:blip r:embed="rId7" cstate="print"/>
          <a:stretch>
            <a:fillRect/>
          </a:stretch>
        </p:blipFill>
        <p:spPr>
          <a:xfrm>
            <a:off x="7620000" y="514350"/>
            <a:ext cx="1038225" cy="1362075"/>
          </a:xfrm>
          <a:prstGeom prst="rect">
            <a:avLst/>
          </a:prstGeom>
        </p:spPr>
      </p:pic>
      <p:pic>
        <p:nvPicPr>
          <p:cNvPr id="21" name="Picture 20" descr="15-coin-small.jpg"/>
          <p:cNvPicPr>
            <a:picLocks noChangeAspect="1"/>
          </p:cNvPicPr>
          <p:nvPr/>
        </p:nvPicPr>
        <p:blipFill>
          <a:blip r:embed="rId8" cstate="print"/>
          <a:stretch>
            <a:fillRect/>
          </a:stretch>
        </p:blipFill>
        <p:spPr>
          <a:xfrm>
            <a:off x="6019800" y="1343025"/>
            <a:ext cx="723900" cy="923925"/>
          </a:xfrm>
          <a:prstGeom prst="rect">
            <a:avLst/>
          </a:prstGeom>
        </p:spPr>
      </p:pic>
      <p:pic>
        <p:nvPicPr>
          <p:cNvPr id="22" name="Picture 21" descr="15-dice.jpg"/>
          <p:cNvPicPr>
            <a:picLocks noChangeAspect="1"/>
          </p:cNvPicPr>
          <p:nvPr/>
        </p:nvPicPr>
        <p:blipFill>
          <a:blip r:embed="rId9" cstate="print"/>
          <a:stretch>
            <a:fillRect/>
          </a:stretch>
        </p:blipFill>
        <p:spPr>
          <a:xfrm>
            <a:off x="457200" y="2343150"/>
            <a:ext cx="685800" cy="12712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7162800" cy="20193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Make a party game</a:t>
            </a:r>
            <a:endParaRPr lang="en-US" sz="2800" i="1"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No magic, weapons or robots!</a:t>
            </a:r>
          </a:p>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Compete against </a:t>
            </a:r>
            <a:r>
              <a:rPr lang="en-US" sz="2800" i="1" kern="0" dirty="0" smtClean="0">
                <a:effectLst>
                  <a:outerShdw blurRad="38100" dist="38100" dir="2700000" algn="tl">
                    <a:srgbClr val="C0C0C0"/>
                  </a:outerShdw>
                </a:effectLst>
                <a:latin typeface="Candara" pitchFamily="34" charset="0"/>
                <a:cs typeface="+mn-cs"/>
              </a:rPr>
              <a:t>Words with Friends</a:t>
            </a:r>
            <a:endParaRPr lang="en-US" sz="2800"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p:txBody>
      </p:sp>
      <p:sp>
        <p:nvSpPr>
          <p:cNvPr id="17"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1001 Words</a:t>
            </a:r>
          </a:p>
        </p:txBody>
      </p:sp>
      <p:sp>
        <p:nvSpPr>
          <p:cNvPr id="2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2010</a:t>
            </a:r>
            <a:endParaRPr lang="en-US" sz="2000" b="1" kern="0" dirty="0">
              <a:solidFill>
                <a:schemeClr val="bg2"/>
              </a:solidFill>
              <a:latin typeface="Candara" pitchFamily="34" charset="0"/>
              <a:ea typeface="+mj-ea"/>
              <a:cs typeface="+mj-cs"/>
            </a:endParaRPr>
          </a:p>
        </p:txBody>
      </p:sp>
      <p:sp>
        <p:nvSpPr>
          <p:cNvPr id="22"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18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15</a:t>
            </a:r>
            <a:endParaRPr lang="en-US" sz="2000" b="1" kern="0" dirty="0">
              <a:solidFill>
                <a:schemeClr val="bg2"/>
              </a:solidFill>
              <a:latin typeface="Candara" pitchFamily="34" charset="0"/>
              <a:ea typeface="+mj-ea"/>
              <a:cs typeface="+mj-cs"/>
            </a:endParaRPr>
          </a:p>
        </p:txBody>
      </p:sp>
      <p:pic>
        <p:nvPicPr>
          <p:cNvPr id="23" name="Picture 22" descr="16-tile-a.jpg"/>
          <p:cNvPicPr>
            <a:picLocks noChangeAspect="1"/>
          </p:cNvPicPr>
          <p:nvPr/>
        </p:nvPicPr>
        <p:blipFill>
          <a:blip r:embed="rId3" cstate="print"/>
          <a:stretch>
            <a:fillRect/>
          </a:stretch>
        </p:blipFill>
        <p:spPr>
          <a:xfrm rot="21199128">
            <a:off x="6063757" y="1317961"/>
            <a:ext cx="762000" cy="800100"/>
          </a:xfrm>
          <a:prstGeom prst="rect">
            <a:avLst/>
          </a:prstGeom>
        </p:spPr>
      </p:pic>
      <p:pic>
        <p:nvPicPr>
          <p:cNvPr id="24" name="Picture 23" descr="16-tile-b.jpg"/>
          <p:cNvPicPr>
            <a:picLocks noChangeAspect="1"/>
          </p:cNvPicPr>
          <p:nvPr/>
        </p:nvPicPr>
        <p:blipFill>
          <a:blip r:embed="rId4" cstate="print"/>
          <a:stretch>
            <a:fillRect/>
          </a:stretch>
        </p:blipFill>
        <p:spPr>
          <a:xfrm rot="560100">
            <a:off x="7679845" y="2094854"/>
            <a:ext cx="762000" cy="800100"/>
          </a:xfrm>
          <a:prstGeom prst="rect">
            <a:avLst/>
          </a:prstGeom>
        </p:spPr>
      </p:pic>
      <p:pic>
        <p:nvPicPr>
          <p:cNvPr id="25" name="Picture 24" descr="16-tile-c.jpg"/>
          <p:cNvPicPr>
            <a:picLocks noChangeAspect="1"/>
          </p:cNvPicPr>
          <p:nvPr/>
        </p:nvPicPr>
        <p:blipFill>
          <a:blip r:embed="rId5" cstate="print"/>
          <a:stretch>
            <a:fillRect/>
          </a:stretch>
        </p:blipFill>
        <p:spPr>
          <a:xfrm rot="21236748">
            <a:off x="7355268" y="323702"/>
            <a:ext cx="762000" cy="8001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16-words.jpg"/>
          <p:cNvPicPr>
            <a:picLocks noChangeAspect="1"/>
          </p:cNvPicPr>
          <p:nvPr/>
        </p:nvPicPr>
        <p:blipFill>
          <a:blip r:embed="rId3" cstate="print"/>
          <a:stretch>
            <a:fillRect/>
          </a:stretch>
        </p:blipFill>
        <p:spPr>
          <a:xfrm>
            <a:off x="457200" y="228600"/>
            <a:ext cx="828675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16-words.jpg"/>
          <p:cNvPicPr>
            <a:picLocks noChangeAspect="1"/>
          </p:cNvPicPr>
          <p:nvPr/>
        </p:nvPicPr>
        <p:blipFill>
          <a:blip r:embed="rId3" cstate="print"/>
          <a:stretch>
            <a:fillRect/>
          </a:stretch>
        </p:blipFill>
        <p:spPr>
          <a:xfrm>
            <a:off x="1247775" y="228600"/>
            <a:ext cx="6705600" cy="43815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Goals:</a:t>
            </a:r>
          </a:p>
        </p:txBody>
      </p:sp>
      <p:sp>
        <p:nvSpPr>
          <p:cNvPr id="11" name="Rectangle 3"/>
          <p:cNvSpPr txBox="1">
            <a:spLocks noChangeArrowheads="1"/>
          </p:cNvSpPr>
          <p:nvPr/>
        </p:nvSpPr>
        <p:spPr bwMode="auto">
          <a:xfrm>
            <a:off x="1219200" y="2228850"/>
            <a:ext cx="6324600" cy="17145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Make an “heirloom” game</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Rewards dexterity, not </a:t>
            </a:r>
            <a:r>
              <a:rPr lang="en-US" sz="2800" kern="0" dirty="0" smtClean="0">
                <a:effectLst>
                  <a:outerShdw blurRad="38100" dist="38100" dir="2700000" algn="tl">
                    <a:srgbClr val="C0C0C0"/>
                  </a:outerShdw>
                </a:effectLst>
                <a:latin typeface="Candara" pitchFamily="34" charset="0"/>
                <a:cs typeface="+mn-cs"/>
              </a:rPr>
              <a:t>mind-power</a:t>
            </a:r>
            <a:endParaRPr lang="en-US" sz="2800" kern="0" dirty="0">
              <a:effectLst>
                <a:outerShdw blurRad="38100" dist="38100" dir="2700000" algn="tl">
                  <a:srgbClr val="C0C0C0"/>
                </a:outerShdw>
              </a:effectLst>
              <a:latin typeface="Candara" pitchFamily="34" charset="0"/>
              <a:cs typeface="+mn-cs"/>
            </a:endParaRPr>
          </a:p>
        </p:txBody>
      </p:sp>
      <p:sp>
        <p:nvSpPr>
          <p:cNvPr id="13"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Fishin’</a:t>
            </a:r>
          </a:p>
        </p:txBody>
      </p:sp>
      <p:sp>
        <p:nvSpPr>
          <p:cNvPr id="14"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1996</a:t>
            </a: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4 and 1</a:t>
            </a:r>
          </a:p>
        </p:txBody>
      </p:sp>
      <p:pic>
        <p:nvPicPr>
          <p:cNvPr id="16" name="Picture 15" descr="fishin-sketch-a.jpg"/>
          <p:cNvPicPr>
            <a:picLocks noChangeAspect="1"/>
          </p:cNvPicPr>
          <p:nvPr/>
        </p:nvPicPr>
        <p:blipFill>
          <a:blip r:embed="rId3" cstate="print"/>
          <a:stretch>
            <a:fillRect/>
          </a:stretch>
        </p:blipFill>
        <p:spPr>
          <a:xfrm rot="20726096">
            <a:off x="398726" y="3620289"/>
            <a:ext cx="1181560" cy="897986"/>
          </a:xfrm>
          <a:prstGeom prst="rect">
            <a:avLst/>
          </a:prstGeom>
        </p:spPr>
      </p:pic>
      <p:pic>
        <p:nvPicPr>
          <p:cNvPr id="17" name="Picture 16" descr="fishin-sketch-b.jpg"/>
          <p:cNvPicPr>
            <a:picLocks noChangeAspect="1"/>
          </p:cNvPicPr>
          <p:nvPr/>
        </p:nvPicPr>
        <p:blipFill>
          <a:blip r:embed="rId4" cstate="print"/>
          <a:stretch>
            <a:fillRect/>
          </a:stretch>
        </p:blipFill>
        <p:spPr>
          <a:xfrm flipH="1">
            <a:off x="7315200" y="361950"/>
            <a:ext cx="1581150" cy="1180592"/>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65735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a:t>
            </a:r>
            <a:r>
              <a:rPr lang="en-US" b="1" kern="0" dirty="0" smtClean="0">
                <a:solidFill>
                  <a:schemeClr val="tx2"/>
                </a:solidFill>
                <a:effectLst>
                  <a:outerShdw blurRad="38100" dist="38100" dir="2700000" algn="tl">
                    <a:srgbClr val="C0C0C0"/>
                  </a:outerShdw>
                </a:effectLst>
                <a:latin typeface="Candara" pitchFamily="34" charset="0"/>
                <a:ea typeface="+mj-ea"/>
                <a:cs typeface="+mj-cs"/>
              </a:rPr>
              <a:t>Lesson:</a:t>
            </a:r>
            <a:endParaRPr lang="en-US" b="1" kern="0" dirty="0">
              <a:solidFill>
                <a:schemeClr val="tx2"/>
              </a:solidFill>
              <a:effectLst>
                <a:outerShdw blurRad="38100" dist="38100" dir="2700000" algn="tl">
                  <a:srgbClr val="C0C0C0"/>
                </a:outerShdw>
              </a:effectLst>
              <a:latin typeface="Candara" pitchFamily="34" charset="0"/>
              <a:ea typeface="+mj-ea"/>
              <a:cs typeface="+mj-cs"/>
            </a:endParaRPr>
          </a:p>
        </p:txBody>
      </p:sp>
      <p:sp>
        <p:nvSpPr>
          <p:cNvPr id="14" name="Rectangle 3"/>
          <p:cNvSpPr txBox="1">
            <a:spLocks noChangeArrowheads="1"/>
          </p:cNvSpPr>
          <p:nvPr/>
        </p:nvSpPr>
        <p:spPr bwMode="auto">
          <a:xfrm>
            <a:off x="1219200" y="2228850"/>
            <a:ext cx="6934200" cy="20193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600" kern="0" dirty="0" smtClean="0">
                <a:effectLst>
                  <a:outerShdw blurRad="38100" dist="38100" dir="2700000" algn="tl">
                    <a:srgbClr val="C0C0C0"/>
                  </a:outerShdw>
                </a:effectLst>
                <a:latin typeface="Candara" pitchFamily="34" charset="0"/>
                <a:cs typeface="+mn-cs"/>
              </a:rPr>
              <a:t>It’s good to have a friend with a laser cutter.</a:t>
            </a:r>
            <a:endParaRPr lang="en-US" sz="2600" kern="0" dirty="0">
              <a:effectLst>
                <a:outerShdw blurRad="38100" dist="38100" dir="2700000" algn="tl">
                  <a:srgbClr val="C0C0C0"/>
                </a:outerShdw>
              </a:effectLst>
              <a:latin typeface="Candara" pitchFamily="34" charset="0"/>
              <a:cs typeface="+mn-cs"/>
            </a:endParaRPr>
          </a:p>
        </p:txBody>
      </p:sp>
      <p:sp>
        <p:nvSpPr>
          <p:cNvPr id="8"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1001 Words</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2010</a:t>
            </a:r>
            <a:endParaRPr lang="en-US" sz="2000" b="1" kern="0" dirty="0">
              <a:solidFill>
                <a:schemeClr val="bg2"/>
              </a:solidFill>
              <a:latin typeface="Candara" pitchFamily="34" charset="0"/>
              <a:ea typeface="+mj-ea"/>
              <a:cs typeface="+mj-cs"/>
            </a:endParaRPr>
          </a:p>
        </p:txBody>
      </p:sp>
      <p:sp>
        <p:nvSpPr>
          <p:cNvPr id="15"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18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15</a:t>
            </a:r>
            <a:endParaRPr lang="en-US" sz="2000" b="1" kern="0" dirty="0">
              <a:solidFill>
                <a:schemeClr val="bg2"/>
              </a:solidFill>
              <a:latin typeface="Candara" pitchFamily="34" charset="0"/>
              <a:ea typeface="+mj-ea"/>
              <a:cs typeface="+mj-cs"/>
            </a:endParaRPr>
          </a:p>
        </p:txBody>
      </p:sp>
      <p:pic>
        <p:nvPicPr>
          <p:cNvPr id="23" name="Picture 22" descr="16-tile-d.jpg"/>
          <p:cNvPicPr>
            <a:picLocks noChangeAspect="1"/>
          </p:cNvPicPr>
          <p:nvPr/>
        </p:nvPicPr>
        <p:blipFill>
          <a:blip r:embed="rId3" cstate="print"/>
          <a:stretch>
            <a:fillRect/>
          </a:stretch>
        </p:blipFill>
        <p:spPr>
          <a:xfrm rot="21050073">
            <a:off x="1295400" y="3486150"/>
            <a:ext cx="762000" cy="800100"/>
          </a:xfrm>
          <a:prstGeom prst="rect">
            <a:avLst/>
          </a:prstGeom>
        </p:spPr>
      </p:pic>
      <p:pic>
        <p:nvPicPr>
          <p:cNvPr id="24" name="Picture 23" descr="16-tile-e.jpg"/>
          <p:cNvPicPr>
            <a:picLocks noChangeAspect="1"/>
          </p:cNvPicPr>
          <p:nvPr/>
        </p:nvPicPr>
        <p:blipFill>
          <a:blip r:embed="rId4" cstate="print"/>
          <a:stretch>
            <a:fillRect/>
          </a:stretch>
        </p:blipFill>
        <p:spPr>
          <a:xfrm rot="671882">
            <a:off x="6705600" y="3562350"/>
            <a:ext cx="762000" cy="800100"/>
          </a:xfrm>
          <a:prstGeom prst="rect">
            <a:avLst/>
          </a:prstGeom>
        </p:spPr>
      </p:pic>
      <p:pic>
        <p:nvPicPr>
          <p:cNvPr id="25" name="Picture 24" descr="16-tile-f.jpg"/>
          <p:cNvPicPr>
            <a:picLocks noChangeAspect="1"/>
          </p:cNvPicPr>
          <p:nvPr/>
        </p:nvPicPr>
        <p:blipFill>
          <a:blip r:embed="rId5" cstate="print"/>
          <a:stretch>
            <a:fillRect/>
          </a:stretch>
        </p:blipFill>
        <p:spPr>
          <a:xfrm rot="21237409">
            <a:off x="8001000" y="285750"/>
            <a:ext cx="762000" cy="80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219200" y="1657350"/>
            <a:ext cx="6477000" cy="25146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I’m losing my “captive” </a:t>
            </a:r>
            <a:r>
              <a:rPr lang="en-US" sz="2800" kern="0" dirty="0" smtClean="0">
                <a:effectLst>
                  <a:outerShdw blurRad="38100" dist="38100" dir="2700000" algn="tl">
                    <a:srgbClr val="C0C0C0"/>
                  </a:outerShdw>
                </a:effectLst>
                <a:latin typeface="Candara" pitchFamily="34" charset="0"/>
                <a:cs typeface="+mn-cs"/>
              </a:rPr>
              <a:t>audience</a:t>
            </a:r>
          </a:p>
          <a:p>
            <a:pPr marL="342900" indent="-342900">
              <a:spcBef>
                <a:spcPts val="3000"/>
              </a:spcBef>
              <a:buClr>
                <a:srgbClr val="606FAE"/>
              </a:buClr>
              <a:defRPr/>
            </a:pPr>
            <a:endParaRPr lang="en-US" sz="2800" kern="0" dirty="0">
              <a:effectLst>
                <a:outerShdw blurRad="38100" dist="38100" dir="2700000" algn="tl">
                  <a:srgbClr val="C0C0C0"/>
                </a:outerShdw>
              </a:effectLst>
              <a:latin typeface="+mn-lt"/>
              <a:cs typeface="+mn-cs"/>
            </a:endParaRPr>
          </a:p>
        </p:txBody>
      </p:sp>
      <p:sp>
        <p:nvSpPr>
          <p:cNvPr id="7"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What’s Next?</a:t>
            </a:r>
          </a:p>
        </p:txBody>
      </p:sp>
      <p:sp>
        <p:nvSpPr>
          <p:cNvPr id="8"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20xx</a:t>
            </a:r>
            <a:endParaRPr lang="en-US" sz="2000" b="1" kern="0" dirty="0">
              <a:solidFill>
                <a:schemeClr val="bg2"/>
              </a:solidFill>
              <a:latin typeface="Candara" pitchFamily="34" charset="0"/>
              <a:ea typeface="+mj-ea"/>
              <a:cs typeface="+mj-cs"/>
            </a:endParaRPr>
          </a:p>
        </p:txBody>
      </p:sp>
      <p:sp>
        <p:nvSpPr>
          <p:cNvPr id="9"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a:t>
            </a:r>
            <a:endParaRPr lang="en-US" sz="2000" b="1" kern="0" dirty="0">
              <a:solidFill>
                <a:schemeClr val="bg2"/>
              </a:solidFill>
              <a:latin typeface="Candara" pitchFamily="34" charset="0"/>
              <a:ea typeface="+mj-ea"/>
              <a:cs typeface="+mj-cs"/>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10" descr="go-dylan.jpg"/>
          <p:cNvPicPr>
            <a:picLocks noChangeAspect="1"/>
          </p:cNvPicPr>
          <p:nvPr/>
        </p:nvPicPr>
        <p:blipFill>
          <a:blip r:embed="rId3" cstate="print"/>
          <a:stretch>
            <a:fillRect/>
          </a:stretch>
        </p:blipFill>
        <p:spPr>
          <a:xfrm rot="21425851">
            <a:off x="1823508" y="1483710"/>
            <a:ext cx="2243137" cy="2857500"/>
          </a:xfrm>
          <a:prstGeom prst="rect">
            <a:avLst/>
          </a:prstGeom>
          <a:effectLst>
            <a:outerShdw blurRad="50800" dist="101600" dir="2700000" algn="l" rotWithShape="0">
              <a:prstClr val="black">
                <a:alpha val="40000"/>
              </a:prstClr>
            </a:outerShdw>
          </a:effectLst>
        </p:spPr>
      </p:pic>
      <p:pic>
        <p:nvPicPr>
          <p:cNvPr id="12" name="Picture 11" descr="go-jordan.jpg"/>
          <p:cNvPicPr>
            <a:picLocks noChangeAspect="1"/>
          </p:cNvPicPr>
          <p:nvPr/>
        </p:nvPicPr>
        <p:blipFill>
          <a:blip r:embed="rId4" cstate="print"/>
          <a:stretch>
            <a:fillRect/>
          </a:stretch>
        </p:blipFill>
        <p:spPr>
          <a:xfrm rot="253041">
            <a:off x="5283634" y="1431162"/>
            <a:ext cx="2243137" cy="2857500"/>
          </a:xfrm>
          <a:prstGeom prst="rect">
            <a:avLst/>
          </a:prstGeom>
          <a:effectLst>
            <a:outerShdw blurRad="50800" dist="101600" dir="2700000" algn="l" rotWithShape="0">
              <a:prstClr val="black">
                <a:alpha val="40000"/>
              </a:prstClr>
            </a:outerShdw>
          </a:effectLst>
        </p:spPr>
      </p:pic>
      <p:sp>
        <p:nvSpPr>
          <p:cNvPr id="7"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What’s Next?</a:t>
            </a:r>
          </a:p>
        </p:txBody>
      </p:sp>
      <p:sp>
        <p:nvSpPr>
          <p:cNvPr id="8"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20xx</a:t>
            </a:r>
            <a:endParaRPr lang="en-US" sz="2000" b="1" kern="0" dirty="0">
              <a:solidFill>
                <a:schemeClr val="bg2"/>
              </a:solidFill>
              <a:latin typeface="Candara" pitchFamily="34" charset="0"/>
              <a:ea typeface="+mj-ea"/>
              <a:cs typeface="+mj-cs"/>
            </a:endParaRPr>
          </a:p>
        </p:txBody>
      </p:sp>
      <p:sp>
        <p:nvSpPr>
          <p:cNvPr id="9"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a:t>
            </a:r>
            <a:endParaRPr lang="en-US" sz="2000" b="1" kern="0" dirty="0">
              <a:solidFill>
                <a:schemeClr val="bg2"/>
              </a:solidFill>
              <a:latin typeface="Candara" pitchFamily="34" charset="0"/>
              <a:ea typeface="+mj-ea"/>
              <a:cs typeface="+mj-cs"/>
            </a:endParaRPr>
          </a:p>
        </p:txBody>
      </p:sp>
      <p:pic>
        <p:nvPicPr>
          <p:cNvPr id="6" name="Picture 5" descr="go-dylan.jpg"/>
          <p:cNvPicPr>
            <a:picLocks noChangeAspect="1"/>
          </p:cNvPicPr>
          <p:nvPr/>
        </p:nvPicPr>
        <p:blipFill>
          <a:blip r:embed="rId5" cstate="print"/>
          <a:stretch>
            <a:fillRect/>
          </a:stretch>
        </p:blipFill>
        <p:spPr>
          <a:xfrm rot="21425851">
            <a:off x="1823508" y="1488090"/>
            <a:ext cx="2243137" cy="2857500"/>
          </a:xfrm>
          <a:prstGeom prst="rect">
            <a:avLst/>
          </a:prstGeom>
          <a:effectLst>
            <a:outerShdw blurRad="50800" dist="101600" dir="2700000" algn="l" rotWithShape="0">
              <a:prstClr val="black">
                <a:alpha val="40000"/>
              </a:prstClr>
            </a:outerShdw>
          </a:effectLst>
        </p:spPr>
      </p:pic>
      <p:pic>
        <p:nvPicPr>
          <p:cNvPr id="10" name="Picture 9" descr="go-jordan.jpg"/>
          <p:cNvPicPr>
            <a:picLocks noChangeAspect="1"/>
          </p:cNvPicPr>
          <p:nvPr/>
        </p:nvPicPr>
        <p:blipFill>
          <a:blip r:embed="rId6" cstate="print"/>
          <a:stretch>
            <a:fillRect/>
          </a:stretch>
        </p:blipFill>
        <p:spPr>
          <a:xfrm rot="253041">
            <a:off x="5283634" y="1435542"/>
            <a:ext cx="2243137" cy="2857500"/>
          </a:xfrm>
          <a:prstGeom prst="rect">
            <a:avLst/>
          </a:prstGeom>
          <a:effectLst>
            <a:outerShdw blurRad="50800" dist="101600" dir="2700000" algn="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1"/>
                                        </p:tgtEl>
                                      </p:cBhvr>
                                    </p:animEffect>
                                    <p:set>
                                      <p:cBhvr>
                                        <p:cTn id="10" dur="1" fill="hold">
                                          <p:stCondLst>
                                            <p:cond delay="1999"/>
                                          </p:stCondLst>
                                        </p:cTn>
                                        <p:tgtEl>
                                          <p:spTgt spid="1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219200" y="1657350"/>
            <a:ext cx="6477000" cy="251460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I’m losing my “captive” </a:t>
            </a:r>
            <a:r>
              <a:rPr lang="en-US" sz="2800" kern="0" dirty="0" smtClean="0">
                <a:effectLst>
                  <a:outerShdw blurRad="38100" dist="38100" dir="2700000" algn="tl">
                    <a:srgbClr val="C0C0C0"/>
                  </a:outerShdw>
                </a:effectLst>
                <a:latin typeface="Candara" pitchFamily="34" charset="0"/>
                <a:cs typeface="+mn-cs"/>
              </a:rPr>
              <a:t>audience</a:t>
            </a:r>
          </a:p>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Technology keeps advancing</a:t>
            </a:r>
          </a:p>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Video games vs. board games</a:t>
            </a: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mn-lt"/>
              <a:cs typeface="+mn-cs"/>
            </a:endParaRPr>
          </a:p>
        </p:txBody>
      </p:sp>
      <p:sp>
        <p:nvSpPr>
          <p:cNvPr id="7" name="Rectangle 2"/>
          <p:cNvSpPr txBox="1">
            <a:spLocks noChangeArrowheads="1"/>
          </p:cNvSpPr>
          <p:nvPr/>
        </p:nvSpPr>
        <p:spPr bwMode="auto">
          <a:xfrm>
            <a:off x="822960" y="182880"/>
            <a:ext cx="7315200" cy="514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What’s Next?</a:t>
            </a:r>
          </a:p>
        </p:txBody>
      </p:sp>
      <p:sp>
        <p:nvSpPr>
          <p:cNvPr id="8"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a:t>
            </a:r>
            <a:r>
              <a:rPr lang="en-US" sz="2000" b="1" kern="0" dirty="0" smtClean="0">
                <a:solidFill>
                  <a:schemeClr val="bg2"/>
                </a:solidFill>
                <a:latin typeface="Candara" pitchFamily="34" charset="0"/>
                <a:ea typeface="+mj-ea"/>
                <a:cs typeface="+mj-cs"/>
              </a:rPr>
              <a:t>20xx</a:t>
            </a:r>
            <a:endParaRPr lang="en-US" sz="2000" b="1" kern="0" dirty="0">
              <a:solidFill>
                <a:schemeClr val="bg2"/>
              </a:solidFill>
              <a:latin typeface="Candara" pitchFamily="34" charset="0"/>
              <a:ea typeface="+mj-ea"/>
              <a:cs typeface="+mj-cs"/>
            </a:endParaRPr>
          </a:p>
        </p:txBody>
      </p:sp>
      <p:sp>
        <p:nvSpPr>
          <p:cNvPr id="9" name="Rectangle 2"/>
          <p:cNvSpPr txBox="1">
            <a:spLocks noChangeArrowheads="1"/>
          </p:cNvSpPr>
          <p:nvPr/>
        </p:nvSpPr>
        <p:spPr bwMode="auto">
          <a:xfrm>
            <a:off x="2667000" y="822960"/>
            <a:ext cx="20574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a:t>
            </a:r>
            <a:r>
              <a:rPr lang="en-US" sz="2000" b="1" kern="0" dirty="0" smtClean="0">
                <a:solidFill>
                  <a:schemeClr val="bg2"/>
                </a:solidFill>
                <a:latin typeface="Candara" pitchFamily="34" charset="0"/>
                <a:ea typeface="+mj-ea"/>
                <a:cs typeface="+mj-cs"/>
              </a:rPr>
              <a:t>? </a:t>
            </a:r>
            <a:r>
              <a:rPr lang="en-US" sz="2000" b="1" kern="0" dirty="0">
                <a:solidFill>
                  <a:schemeClr val="bg2"/>
                </a:solidFill>
                <a:latin typeface="Candara" pitchFamily="34" charset="0"/>
                <a:ea typeface="+mj-ea"/>
                <a:cs typeface="+mj-cs"/>
              </a:rPr>
              <a:t>and </a:t>
            </a:r>
            <a:r>
              <a:rPr lang="en-US" sz="2000" b="1" kern="0" dirty="0" smtClean="0">
                <a:solidFill>
                  <a:schemeClr val="bg2"/>
                </a:solidFill>
                <a:latin typeface="Candara" pitchFamily="34" charset="0"/>
                <a:ea typeface="+mj-ea"/>
                <a:cs typeface="+mj-cs"/>
              </a:rPr>
              <a:t>?</a:t>
            </a:r>
            <a:endParaRPr lang="en-US" sz="2000" b="1" kern="0" dirty="0">
              <a:solidFill>
                <a:schemeClr val="bg2"/>
              </a:solidFill>
              <a:latin typeface="Candara"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10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219200" y="2171700"/>
            <a:ext cx="6477000" cy="22288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Think small</a:t>
            </a:r>
          </a:p>
          <a:p>
            <a:pPr marL="342900" indent="-342900">
              <a:spcBef>
                <a:spcPts val="3000"/>
              </a:spcBef>
              <a:buClr>
                <a:srgbClr val="606FAE"/>
              </a:buClr>
              <a:buFontTx/>
              <a:buChar char="•"/>
              <a:defRPr/>
            </a:pPr>
            <a:r>
              <a:rPr lang="en-US" sz="2800" kern="0" dirty="0" smtClean="0">
                <a:effectLst>
                  <a:outerShdw blurRad="38100" dist="38100" dir="2700000" algn="tl">
                    <a:srgbClr val="C0C0C0"/>
                  </a:outerShdw>
                </a:effectLst>
                <a:latin typeface="Candara" pitchFamily="34" charset="0"/>
                <a:cs typeface="+mn-cs"/>
              </a:rPr>
              <a:t>Think long term</a:t>
            </a:r>
            <a:endParaRPr lang="en-US" sz="2800"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Challenge yourself</a:t>
            </a: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a:p>
            <a:pPr marL="342900" indent="-342900">
              <a:spcBef>
                <a:spcPts val="3000"/>
              </a:spcBef>
              <a:buClr>
                <a:srgbClr val="606FAE"/>
              </a:buClr>
              <a:buFontTx/>
              <a:buChar char="•"/>
              <a:defRPr/>
            </a:pPr>
            <a:endParaRPr lang="en-US" sz="2800" kern="0" dirty="0">
              <a:effectLst>
                <a:outerShdw blurRad="38100" dist="38100" dir="2700000" algn="tl">
                  <a:srgbClr val="C0C0C0"/>
                </a:outerShdw>
              </a:effectLst>
              <a:latin typeface="Candara" pitchFamily="34" charset="0"/>
              <a:cs typeface="+mn-cs"/>
            </a:endParaRPr>
          </a:p>
        </p:txBody>
      </p:sp>
      <p:sp>
        <p:nvSpPr>
          <p:cNvPr id="7" name="Rectangle 2"/>
          <p:cNvSpPr txBox="1">
            <a:spLocks noChangeArrowheads="1"/>
          </p:cNvSpPr>
          <p:nvPr/>
        </p:nvSpPr>
        <p:spPr bwMode="auto">
          <a:xfrm>
            <a:off x="838200" y="1428750"/>
            <a:ext cx="7315200" cy="457200"/>
          </a:xfrm>
          <a:prstGeom prst="rect">
            <a:avLst/>
          </a:prstGeom>
          <a:noFill/>
          <a:ln w="9525">
            <a:noFill/>
            <a:miter lim="800000"/>
            <a:headEnd/>
            <a:tailEnd/>
          </a:ln>
          <a:effectLst/>
        </p:spPr>
        <p:txBody>
          <a:bodyPr/>
          <a:lstStyle/>
          <a:p>
            <a:pPr>
              <a:defRPr/>
            </a:pPr>
            <a:r>
              <a:rPr lang="en-US" b="1" i="1" kern="0" dirty="0">
                <a:solidFill>
                  <a:schemeClr val="tx2"/>
                </a:solidFill>
                <a:effectLst>
                  <a:outerShdw blurRad="38100" dist="38100" dir="2700000" algn="tl">
                    <a:srgbClr val="C0C0C0"/>
                  </a:outerShdw>
                </a:effectLst>
                <a:latin typeface="Candara" pitchFamily="34" charset="0"/>
                <a:ea typeface="+mj-ea"/>
                <a:cs typeface="+mj-cs"/>
              </a:rPr>
              <a:t>Make </a:t>
            </a:r>
            <a:r>
              <a:rPr lang="en-US" b="1" i="1" kern="0" dirty="0" smtClean="0">
                <a:solidFill>
                  <a:schemeClr val="tx2"/>
                </a:solidFill>
                <a:effectLst>
                  <a:outerShdw blurRad="38100" dist="38100" dir="2700000" algn="tl">
                    <a:srgbClr val="C0C0C0"/>
                  </a:outerShdw>
                </a:effectLst>
                <a:latin typeface="Candara" pitchFamily="34" charset="0"/>
                <a:ea typeface="+mj-ea"/>
                <a:cs typeface="+mj-cs"/>
              </a:rPr>
              <a:t>your own personal games</a:t>
            </a:r>
            <a:endParaRPr lang="en-US" b="1" i="1" kern="0" dirty="0">
              <a:solidFill>
                <a:schemeClr val="tx2"/>
              </a:solidFill>
              <a:effectLst>
                <a:outerShdw blurRad="38100" dist="38100" dir="2700000" algn="tl">
                  <a:srgbClr val="C0C0C0"/>
                </a:outerShdw>
              </a:effectLst>
              <a:latin typeface="Candara" pitchFamily="34" charset="0"/>
              <a:ea typeface="+mj-ea"/>
              <a:cs typeface="+mj-cs"/>
            </a:endParaRPr>
          </a:p>
        </p:txBody>
      </p:sp>
      <p:sp>
        <p:nvSpPr>
          <p:cNvPr id="8" name="Rectangle 2"/>
          <p:cNvSpPr txBox="1">
            <a:spLocks noChangeArrowheads="1"/>
          </p:cNvSpPr>
          <p:nvPr/>
        </p:nvSpPr>
        <p:spPr bwMode="auto">
          <a:xfrm>
            <a:off x="838200" y="209550"/>
            <a:ext cx="7315200" cy="514350"/>
          </a:xfrm>
          <a:prstGeom prst="rect">
            <a:avLst/>
          </a:prstGeom>
          <a:noFill/>
          <a:ln w="9525">
            <a:noFill/>
            <a:miter lim="800000"/>
            <a:headEnd/>
            <a:tailEnd/>
          </a:ln>
          <a:effectLst/>
        </p:spPr>
        <p:txBody>
          <a:bodyPr/>
          <a:lstStyle/>
          <a:p>
            <a:pPr>
              <a:defRPr/>
            </a:pPr>
            <a:r>
              <a:rPr lang="en-US" sz="4000" b="1" kern="0" dirty="0" smtClean="0">
                <a:solidFill>
                  <a:schemeClr val="tx2"/>
                </a:solidFill>
                <a:effectLst>
                  <a:outerShdw blurRad="38100" dist="38100" dir="2700000" algn="tl">
                    <a:srgbClr val="C0C0C0"/>
                  </a:outerShdw>
                </a:effectLst>
                <a:latin typeface="Candara" pitchFamily="34" charset="0"/>
                <a:ea typeface="+mj-ea"/>
                <a:cs typeface="+mj-cs"/>
              </a:rPr>
              <a:t>Conclusion</a:t>
            </a:r>
            <a:endParaRPr lang="en-US" sz="4000" b="1" kern="0" dirty="0">
              <a:solidFill>
                <a:schemeClr val="tx2"/>
              </a:solidFill>
              <a:effectLst>
                <a:outerShdw blurRad="38100" dist="38100" dir="2700000" algn="tl">
                  <a:srgbClr val="C0C0C0"/>
                </a:outerShdw>
              </a:effectLst>
              <a:latin typeface="Candara"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3276600" y="1219200"/>
            <a:ext cx="2514600" cy="514350"/>
          </a:xfrm>
        </p:spPr>
        <p:txBody>
          <a:bodyPr anchor="ctr" anchorCtr="1"/>
          <a:lstStyle/>
          <a:p>
            <a:pPr eaLnBrk="1" hangingPunct="1">
              <a:defRPr/>
            </a:pPr>
            <a:r>
              <a:rPr lang="en-US" b="0" i="1" dirty="0" smtClean="0"/>
              <a:t>Thank you!</a:t>
            </a:r>
          </a:p>
        </p:txBody>
      </p:sp>
      <p:sp>
        <p:nvSpPr>
          <p:cNvPr id="14" name="Rectangle 3"/>
          <p:cNvSpPr txBox="1">
            <a:spLocks noChangeArrowheads="1"/>
          </p:cNvSpPr>
          <p:nvPr/>
        </p:nvSpPr>
        <p:spPr bwMode="auto">
          <a:xfrm>
            <a:off x="1295400" y="3181350"/>
            <a:ext cx="6477000" cy="1447800"/>
          </a:xfrm>
          <a:prstGeom prst="rect">
            <a:avLst/>
          </a:prstGeom>
          <a:noFill/>
          <a:ln w="9525">
            <a:noFill/>
            <a:miter lim="800000"/>
            <a:headEnd/>
            <a:tailEnd/>
          </a:ln>
          <a:effectLst/>
        </p:spPr>
        <p:txBody>
          <a:bodyPr anchor="ctr" anchorCtr="1"/>
          <a:lstStyle/>
          <a:p>
            <a:pPr marL="342900" indent="-342900" algn="ctr">
              <a:spcBef>
                <a:spcPts val="1200"/>
              </a:spcBef>
              <a:buClr>
                <a:srgbClr val="606FAE"/>
              </a:buClr>
              <a:defRPr/>
            </a:pPr>
            <a:r>
              <a:rPr lang="en-US" sz="2800" kern="0" dirty="0" smtClean="0">
                <a:effectLst>
                  <a:outerShdw blurRad="38100" dist="38100" dir="2700000" algn="tl">
                    <a:srgbClr val="C0C0C0"/>
                  </a:outerShdw>
                </a:effectLst>
                <a:latin typeface="+mn-lt"/>
                <a:cs typeface="+mn-cs"/>
              </a:rPr>
              <a:t>www.stonetronix.com</a:t>
            </a:r>
            <a:endParaRPr lang="en-US" sz="2800" kern="0" dirty="0" smtClean="0">
              <a:effectLst>
                <a:outerShdw blurRad="38100" dist="38100" dir="2700000" algn="tl">
                  <a:srgbClr val="C0C0C0"/>
                </a:outerShdw>
              </a:effectLst>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2-fishin-02.jpg"/>
          <p:cNvPicPr>
            <a:picLocks noChangeAspect="1"/>
          </p:cNvPicPr>
          <p:nvPr/>
        </p:nvPicPr>
        <p:blipFill>
          <a:blip r:embed="rId3" cstate="print"/>
          <a:stretch>
            <a:fillRect/>
          </a:stretch>
        </p:blipFill>
        <p:spPr>
          <a:xfrm>
            <a:off x="581025" y="57150"/>
            <a:ext cx="8105775" cy="454342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8200" y="1447800"/>
            <a:ext cx="7315200" cy="457200"/>
          </a:xfrm>
          <a:prstGeom prst="rect">
            <a:avLst/>
          </a:prstGeom>
          <a:noFill/>
          <a:ln w="9525">
            <a:noFill/>
            <a:miter lim="800000"/>
            <a:headEnd/>
            <a:tailEnd/>
          </a:ln>
          <a:effectLst/>
        </p:spPr>
        <p:txBody>
          <a:bodyPr/>
          <a:lstStyle/>
          <a:p>
            <a:pPr>
              <a:defRPr/>
            </a:pPr>
            <a:r>
              <a:rPr lang="en-US" b="1" kern="0" dirty="0">
                <a:solidFill>
                  <a:schemeClr val="tx2"/>
                </a:solidFill>
                <a:effectLst>
                  <a:outerShdw blurRad="38100" dist="38100" dir="2700000" algn="tl">
                    <a:srgbClr val="C0C0C0"/>
                  </a:outerShdw>
                </a:effectLst>
                <a:latin typeface="Candara" pitchFamily="34" charset="0"/>
                <a:ea typeface="+mj-ea"/>
                <a:cs typeface="+mj-cs"/>
              </a:rPr>
              <a:t>Design Lessons:</a:t>
            </a:r>
          </a:p>
        </p:txBody>
      </p:sp>
      <p:sp>
        <p:nvSpPr>
          <p:cNvPr id="14" name="Rectangle 3"/>
          <p:cNvSpPr txBox="1">
            <a:spLocks noChangeArrowheads="1"/>
          </p:cNvSpPr>
          <p:nvPr/>
        </p:nvSpPr>
        <p:spPr bwMode="auto">
          <a:xfrm>
            <a:off x="1219200" y="2019300"/>
            <a:ext cx="6248400" cy="2457450"/>
          </a:xfrm>
          <a:prstGeom prst="rect">
            <a:avLst/>
          </a:prstGeom>
          <a:noFill/>
          <a:ln w="9525">
            <a:noFill/>
            <a:miter lim="800000"/>
            <a:headEnd/>
            <a:tailEnd/>
          </a:ln>
          <a:effectLst/>
        </p:spPr>
        <p:txBody>
          <a:bodyPr/>
          <a:lstStyle/>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Pieces are more important than rules</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Why use a </a:t>
            </a:r>
            <a:r>
              <a:rPr lang="en-US" sz="2800" kern="0" dirty="0" smtClean="0">
                <a:effectLst>
                  <a:outerShdw blurRad="38100" dist="38100" dir="2700000" algn="tl">
                    <a:srgbClr val="C0C0C0"/>
                  </a:outerShdw>
                </a:effectLst>
                <a:latin typeface="Candara" pitchFamily="34" charset="0"/>
                <a:cs typeface="+mn-cs"/>
              </a:rPr>
              <a:t>game board </a:t>
            </a:r>
            <a:r>
              <a:rPr lang="en-US" sz="2800" kern="0" dirty="0">
                <a:effectLst>
                  <a:outerShdw blurRad="38100" dist="38100" dir="2700000" algn="tl">
                    <a:srgbClr val="C0C0C0"/>
                  </a:outerShdw>
                </a:effectLst>
                <a:latin typeface="Candara" pitchFamily="34" charset="0"/>
                <a:cs typeface="+mn-cs"/>
              </a:rPr>
              <a:t>when you can use the real world?</a:t>
            </a:r>
          </a:p>
          <a:p>
            <a:pPr marL="342900" indent="-342900">
              <a:spcBef>
                <a:spcPts val="3000"/>
              </a:spcBef>
              <a:buClr>
                <a:srgbClr val="606FAE"/>
              </a:buClr>
              <a:buFontTx/>
              <a:buChar char="•"/>
              <a:defRPr/>
            </a:pPr>
            <a:r>
              <a:rPr lang="en-US" sz="2800" kern="0" dirty="0">
                <a:effectLst>
                  <a:outerShdw blurRad="38100" dist="38100" dir="2700000" algn="tl">
                    <a:srgbClr val="C0C0C0"/>
                  </a:outerShdw>
                </a:effectLst>
                <a:latin typeface="Candara" pitchFamily="34" charset="0"/>
                <a:cs typeface="+mn-cs"/>
              </a:rPr>
              <a:t>Engage imagination with story</a:t>
            </a:r>
          </a:p>
        </p:txBody>
      </p:sp>
      <p:sp>
        <p:nvSpPr>
          <p:cNvPr id="8" name="Rectangle 2"/>
          <p:cNvSpPr>
            <a:spLocks noGrp="1" noChangeArrowheads="1"/>
          </p:cNvSpPr>
          <p:nvPr>
            <p:ph type="title"/>
          </p:nvPr>
        </p:nvSpPr>
        <p:spPr>
          <a:xfrm>
            <a:off x="822960" y="182880"/>
            <a:ext cx="7315200" cy="514350"/>
          </a:xfrm>
        </p:spPr>
        <p:txBody>
          <a:bodyPr anchor="t"/>
          <a:lstStyle/>
          <a:p>
            <a:pPr eaLnBrk="1" hangingPunct="1">
              <a:defRPr/>
            </a:pPr>
            <a:r>
              <a:rPr lang="en-US" b="0" i="1" dirty="0" smtClean="0"/>
              <a:t>Fishin’</a:t>
            </a:r>
          </a:p>
        </p:txBody>
      </p:sp>
      <p:sp>
        <p:nvSpPr>
          <p:cNvPr id="11" name="Rectangle 2"/>
          <p:cNvSpPr txBox="1">
            <a:spLocks noChangeArrowheads="1"/>
          </p:cNvSpPr>
          <p:nvPr/>
        </p:nvSpPr>
        <p:spPr bwMode="auto">
          <a:xfrm>
            <a:off x="822960" y="822960"/>
            <a:ext cx="1386840" cy="37719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Year: 1996</a:t>
            </a:r>
          </a:p>
        </p:txBody>
      </p:sp>
      <p:sp>
        <p:nvSpPr>
          <p:cNvPr id="15" name="Rectangle 2"/>
          <p:cNvSpPr txBox="1">
            <a:spLocks noChangeArrowheads="1"/>
          </p:cNvSpPr>
          <p:nvPr/>
        </p:nvSpPr>
        <p:spPr bwMode="auto">
          <a:xfrm>
            <a:off x="2667000" y="822960"/>
            <a:ext cx="1752600" cy="400050"/>
          </a:xfrm>
          <a:prstGeom prst="rect">
            <a:avLst/>
          </a:prstGeom>
          <a:noFill/>
          <a:ln w="9525">
            <a:noFill/>
            <a:miter lim="800000"/>
            <a:headEnd/>
            <a:tailEnd/>
          </a:ln>
          <a:effectLst/>
        </p:spPr>
        <p:txBody>
          <a:bodyPr anchor="ctr"/>
          <a:lstStyle/>
          <a:p>
            <a:pPr>
              <a:tabLst>
                <a:tab pos="914400" algn="r"/>
                <a:tab pos="4572000" algn="r"/>
              </a:tabLst>
              <a:defRPr/>
            </a:pPr>
            <a:r>
              <a:rPr lang="en-US" sz="2000" b="1" kern="0" dirty="0">
                <a:solidFill>
                  <a:schemeClr val="bg2"/>
                </a:solidFill>
                <a:latin typeface="Candara" pitchFamily="34" charset="0"/>
                <a:ea typeface="+mj-ea"/>
                <a:cs typeface="+mj-cs"/>
              </a:rPr>
              <a:t>Ages: 4 and 1</a:t>
            </a:r>
          </a:p>
        </p:txBody>
      </p:sp>
      <p:pic>
        <p:nvPicPr>
          <p:cNvPr id="18" name="Picture 17" descr="fishin-sketch-c.jpg"/>
          <p:cNvPicPr>
            <a:picLocks noChangeAspect="1"/>
          </p:cNvPicPr>
          <p:nvPr/>
        </p:nvPicPr>
        <p:blipFill>
          <a:blip r:embed="rId3" cstate="print"/>
          <a:stretch>
            <a:fillRect/>
          </a:stretch>
        </p:blipFill>
        <p:spPr>
          <a:xfrm flipH="1">
            <a:off x="5943600" y="209550"/>
            <a:ext cx="2809875" cy="1171575"/>
          </a:xfrm>
          <a:prstGeom prst="rect">
            <a:avLst/>
          </a:prstGeom>
        </p:spPr>
      </p:pic>
      <p:pic>
        <p:nvPicPr>
          <p:cNvPr id="19" name="Picture 18" descr="fishin-sketch-d.jpg"/>
          <p:cNvPicPr>
            <a:picLocks noChangeAspect="1"/>
          </p:cNvPicPr>
          <p:nvPr/>
        </p:nvPicPr>
        <p:blipFill>
          <a:blip r:embed="rId4" cstate="print"/>
          <a:stretch>
            <a:fillRect/>
          </a:stretch>
        </p:blipFill>
        <p:spPr>
          <a:xfrm>
            <a:off x="7467600" y="3448050"/>
            <a:ext cx="1428750" cy="1257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theme/theme1.xml><?xml version="1.0" encoding="utf-8"?>
<a:theme xmlns:a="http://schemas.openxmlformats.org/drawingml/2006/main" name="~2628977">
  <a:themeElements>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28977">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2628977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28977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28977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2897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2897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2897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13316</TotalTime>
  <Words>7092</Words>
  <Application>Microsoft Office PowerPoint</Application>
  <PresentationFormat>On-screen Show (16:9)</PresentationFormat>
  <Paragraphs>627</Paragraphs>
  <Slides>75</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Candara</vt:lpstr>
      <vt:lpstr>Trebuchet MS</vt:lpstr>
      <vt:lpstr>Times New Roman</vt:lpstr>
      <vt:lpstr>Stone Sans ITC TT</vt:lpstr>
      <vt:lpstr>Wingdings</vt:lpstr>
      <vt:lpstr>~2628977</vt:lpstr>
      <vt:lpstr>15 Games in 15 Years</vt:lpstr>
      <vt:lpstr>Slide 2</vt:lpstr>
      <vt:lpstr>Slide 3</vt:lpstr>
      <vt:lpstr>Hidden Reindeer</vt:lpstr>
      <vt:lpstr>Slide 5</vt:lpstr>
      <vt:lpstr>Hidden Reindeer</vt:lpstr>
      <vt:lpstr>Slide 7</vt:lpstr>
      <vt:lpstr>Slide 8</vt:lpstr>
      <vt:lpstr>Fishin’</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Thank you!</vt:lpstr>
    </vt:vector>
  </TitlesOfParts>
  <Company>Stonetronix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Stone</dc:creator>
  <cp:lastModifiedBy>stone</cp:lastModifiedBy>
  <cp:revision>486</cp:revision>
  <dcterms:created xsi:type="dcterms:W3CDTF">2004-03-07T19:53:40Z</dcterms:created>
  <dcterms:modified xsi:type="dcterms:W3CDTF">2011-03-14T03:07:42Z</dcterms:modified>
</cp:coreProperties>
</file>