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1"/>
  </p:notesMasterIdLst>
  <p:sldIdLst>
    <p:sldId id="385" r:id="rId2"/>
    <p:sldId id="484" r:id="rId3"/>
    <p:sldId id="485" r:id="rId4"/>
    <p:sldId id="486" r:id="rId5"/>
    <p:sldId id="487" r:id="rId6"/>
    <p:sldId id="488" r:id="rId7"/>
    <p:sldId id="489" r:id="rId8"/>
    <p:sldId id="490" r:id="rId9"/>
    <p:sldId id="491" r:id="rId10"/>
    <p:sldId id="543" r:id="rId11"/>
    <p:sldId id="494" r:id="rId12"/>
    <p:sldId id="495" r:id="rId13"/>
    <p:sldId id="496" r:id="rId14"/>
    <p:sldId id="497" r:id="rId15"/>
    <p:sldId id="498" r:id="rId16"/>
    <p:sldId id="503" r:id="rId17"/>
    <p:sldId id="504" r:id="rId18"/>
    <p:sldId id="507" r:id="rId19"/>
    <p:sldId id="508" r:id="rId20"/>
    <p:sldId id="533" r:id="rId21"/>
    <p:sldId id="534" r:id="rId22"/>
    <p:sldId id="542" r:id="rId23"/>
    <p:sldId id="535" r:id="rId24"/>
    <p:sldId id="536" r:id="rId25"/>
    <p:sldId id="537" r:id="rId26"/>
    <p:sldId id="538" r:id="rId27"/>
    <p:sldId id="539" r:id="rId28"/>
    <p:sldId id="540" r:id="rId29"/>
    <p:sldId id="541" r:id="rId30"/>
  </p:sldIdLst>
  <p:sldSz cx="9144000" cy="5143500" type="screen16x9"/>
  <p:notesSz cx="6858000" cy="9144000"/>
  <p:embeddedFontLst>
    <p:embeddedFont>
      <p:font typeface="Candara" pitchFamily="34" charset="0"/>
      <p:regular r:id="rId32"/>
      <p:bold r:id="rId33"/>
      <p:italic r:id="rId34"/>
      <p:boldItalic r:id="rId35"/>
    </p:embeddedFont>
    <p:embeddedFont>
      <p:font typeface="Trebuchet MS" pitchFamily="34" charset="0"/>
      <p:regular r:id="rId36"/>
      <p:bold r:id="rId37"/>
      <p:italic r:id="rId38"/>
      <p:boldItalic r:id="rId39"/>
    </p:embeddedFont>
    <p:embeddedFont>
      <p:font typeface="Verdana" pitchFamily="34" charset="0"/>
      <p:regular r:id="rId40"/>
      <p:bold r:id="rId41"/>
      <p:italic r:id="rId42"/>
      <p:boldItalic r:id="rId43"/>
    </p:embeddedFont>
  </p:embeddedFontLst>
  <p:defaultTextStyle>
    <a:defPPr>
      <a:defRPr lang="en-US"/>
    </a:defPPr>
    <a:lvl1pPr algn="l" rtl="0" fontAlgn="base">
      <a:spcBef>
        <a:spcPct val="0"/>
      </a:spcBef>
      <a:spcAft>
        <a:spcPct val="0"/>
      </a:spcAft>
      <a:defRPr sz="3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kern="1200">
        <a:solidFill>
          <a:schemeClr val="tx1"/>
        </a:solidFill>
        <a:latin typeface="Arial" pitchFamily="34" charset="0"/>
        <a:ea typeface="+mn-ea"/>
        <a:cs typeface="Arial" pitchFamily="34" charset="0"/>
      </a:defRPr>
    </a:lvl5pPr>
    <a:lvl6pPr marL="2286000" algn="l" defTabSz="914400" rtl="0" eaLnBrk="1" latinLnBrk="0" hangingPunct="1">
      <a:defRPr sz="3200" kern="1200">
        <a:solidFill>
          <a:schemeClr val="tx1"/>
        </a:solidFill>
        <a:latin typeface="Arial" pitchFamily="34" charset="0"/>
        <a:ea typeface="+mn-ea"/>
        <a:cs typeface="Arial" pitchFamily="34" charset="0"/>
      </a:defRPr>
    </a:lvl6pPr>
    <a:lvl7pPr marL="2743200" algn="l" defTabSz="914400" rtl="0" eaLnBrk="1" latinLnBrk="0" hangingPunct="1">
      <a:defRPr sz="3200" kern="1200">
        <a:solidFill>
          <a:schemeClr val="tx1"/>
        </a:solidFill>
        <a:latin typeface="Arial" pitchFamily="34" charset="0"/>
        <a:ea typeface="+mn-ea"/>
        <a:cs typeface="Arial" pitchFamily="34" charset="0"/>
      </a:defRPr>
    </a:lvl7pPr>
    <a:lvl8pPr marL="3200400" algn="l" defTabSz="914400" rtl="0" eaLnBrk="1" latinLnBrk="0" hangingPunct="1">
      <a:defRPr sz="3200" kern="1200">
        <a:solidFill>
          <a:schemeClr val="tx1"/>
        </a:solidFill>
        <a:latin typeface="Arial" pitchFamily="34" charset="0"/>
        <a:ea typeface="+mn-ea"/>
        <a:cs typeface="Arial" pitchFamily="34" charset="0"/>
      </a:defRPr>
    </a:lvl8pPr>
    <a:lvl9pPr marL="3657600" algn="l" defTabSz="914400" rtl="0" eaLnBrk="1" latinLnBrk="0" hangingPunct="1">
      <a:defRPr sz="32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0C0C0"/>
    <a:srgbClr val="B2B2B2"/>
    <a:srgbClr val="0099CC"/>
    <a:srgbClr val="33CCCC"/>
    <a:srgbClr val="FF6600"/>
    <a:srgbClr val="606F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58" autoAdjust="0"/>
    <p:restoredTop sz="80848" autoAdjust="0"/>
  </p:normalViewPr>
  <p:slideViewPr>
    <p:cSldViewPr>
      <p:cViewPr>
        <p:scale>
          <a:sx n="100" d="100"/>
          <a:sy n="100" d="100"/>
        </p:scale>
        <p:origin x="-150" y="-3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8"/>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0AE47231-13CF-4769-AA48-3A0AAE099A1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1</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The Games</a:t>
            </a:r>
          </a:p>
          <a:p>
            <a:pPr eaLnBrk="1" hangingPunct="1"/>
            <a:r>
              <a:rPr lang="en-US" dirty="0" smtClean="0">
                <a:latin typeface="Arial" pitchFamily="34" charset="0"/>
              </a:rPr>
              <a:t>These games were not intended to be sold. They had a very specific audience—my 2 sons.</a:t>
            </a:r>
          </a:p>
          <a:p>
            <a:pPr eaLnBrk="1" hangingPunct="1"/>
            <a:endParaRPr lang="en-US" dirty="0" smtClean="0">
              <a:latin typeface="Arial" pitchFamily="34" charset="0"/>
            </a:endParaRPr>
          </a:p>
          <a:p>
            <a:pPr eaLnBrk="1" hangingPunct="1"/>
            <a:r>
              <a:rPr lang="en-US" dirty="0" smtClean="0">
                <a:latin typeface="Arial" pitchFamily="34" charset="0"/>
              </a:rPr>
              <a:t>This is a major point. By deciding up front that you have no intention of marketing or selling your game then you instantly gain complete freedom as a designer. Suddenly you no longer have to worry about time, money, and team constraints.</a:t>
            </a:r>
          </a:p>
          <a:p>
            <a:pPr eaLnBrk="1" hangingPunct="1"/>
            <a:endParaRPr lang="en-US" dirty="0" smtClean="0">
              <a:latin typeface="Arial" pitchFamily="34" charset="0"/>
            </a:endParaRPr>
          </a:p>
          <a:p>
            <a:pPr eaLnBrk="1" hangingPunct="1"/>
            <a:r>
              <a:rPr lang="en-US" dirty="0" smtClean="0">
                <a:latin typeface="Arial" pitchFamily="34" charset="0"/>
              </a:rPr>
              <a:t>You don’t have to make compromises with business guys (it’s your bank account, so spend as much as want), production people (who cares if has too many pieces), or the marketing team (the game is its own advertisement).</a:t>
            </a:r>
          </a:p>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96CBA-87B6-41C7-9A3D-C634A96D0FD1}" type="slidenum">
              <a:rPr lang="en-US"/>
              <a:pPr/>
              <a:t>11</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73CEF-B927-4530-A53D-68A892AD0808}" type="slidenum">
              <a:rPr lang="en-US"/>
              <a:pPr/>
              <a:t>12</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1B1B3-31A5-4448-8767-E0C2BBEE4F5E}" type="slidenum">
              <a:rPr lang="en-US"/>
              <a:pPr/>
              <a:t>13</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B650A-B302-4AB7-B3AA-EB838FCD318F}" type="slidenum">
              <a:rPr lang="en-US"/>
              <a:pPr/>
              <a:t>14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960A3-3E3A-4362-BFE6-AB66BC1CD0BD}" type="slidenum">
              <a:rPr lang="en-US"/>
              <a:pPr/>
              <a:t>15</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E7481-8345-4774-A342-ACFA86830BF9}" type="slidenum">
              <a:rPr lang="en-US"/>
              <a:pPr/>
              <a:t>16</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5C924-4B82-4C16-82B7-A01802F4044A}" type="slidenum">
              <a:rPr lang="en-US"/>
              <a:pPr/>
              <a:t>17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Diablo card game</a:t>
            </a:r>
          </a:p>
          <a:p>
            <a:r>
              <a:rPr lang="en-US"/>
              <a:t>Kill monsters, get treasure, buy better stuff, kill bigger monsters, get bigger treasures…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F9195-BE56-413F-9CCA-81A34F44FB3C}" type="slidenum">
              <a:rPr lang="en-US"/>
              <a:pPr/>
              <a:t>18</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F30E5-B261-45A8-BBE6-C069CDCC8CA1}" type="slidenum">
              <a:rPr lang="en-US"/>
              <a:pPr/>
              <a:t>19</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7ED30B6-2B21-4274-AEED-34C2766A4183}" type="slidenum">
              <a:rPr lang="en-US" smtClean="0"/>
              <a:pPr/>
              <a:t>20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74573-09DB-42E2-B8AC-D63B22689804}" type="slidenum">
              <a:rPr lang="en-US"/>
              <a:pPr/>
              <a:t>2</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ED42D8F-7079-4652-8EBD-2336B01C2678}" type="slidenum">
              <a:rPr lang="en-US" smtClean="0"/>
              <a:pPr/>
              <a:t>21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ED42D8F-7079-4652-8EBD-2336B01C2678}" type="slidenum">
              <a:rPr lang="en-US" smtClean="0"/>
              <a:pPr/>
              <a:t>22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484137F-794D-434D-91DA-65663DCA1CFD}" type="slidenum">
              <a:rPr lang="en-US" smtClean="0"/>
              <a:pPr/>
              <a:t>23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B415293-7171-423E-B196-75DC3443EDF4}" type="slidenum">
              <a:rPr lang="en-US" smtClean="0"/>
              <a:pPr/>
              <a:t>25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F73E098-A187-4EA9-A788-ABADE8E067EC}" type="slidenum">
              <a:rPr lang="en-US" smtClean="0"/>
              <a:pPr/>
              <a:t>27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4E5C445-1517-424D-A90D-BF7AC3C56E09}" type="slidenum">
              <a:rPr lang="en-US" smtClean="0"/>
              <a:pPr/>
              <a:t>28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E448F-B49F-404A-9D8C-82ABD6B00671}" type="slidenum">
              <a:rPr lang="en-US"/>
              <a:pPr/>
              <a:t>3</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1AD04-1B20-486E-885F-787351F407AB}" type="slidenum">
              <a:rPr lang="en-US"/>
              <a:pPr/>
              <a:t>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7C32B-16EB-42E2-9EBB-7C307F5E1F61}" type="slidenum">
              <a:rPr lang="en-US"/>
              <a:pPr/>
              <a:t>5</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BF05F-9F4B-4751-82A7-ED37B409DB18}" type="slidenum">
              <a:rPr lang="en-US"/>
              <a:pPr/>
              <a:t>6</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A3B2D-B380-46F1-B82A-43C5C4644C5C}" type="slidenum">
              <a:rPr lang="en-US"/>
              <a:pPr/>
              <a:t>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4D9BB-9B75-4988-AD10-C62A522F6AFA}" type="slidenum">
              <a:rPr lang="en-US"/>
              <a:pPr/>
              <a:t>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3E89E-8E72-4E2E-A54C-24481ACBC6C5}" type="slidenum">
              <a:rPr lang="en-US"/>
              <a:pPr/>
              <a:t>9</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C00000"/>
              </a:buClr>
              <a:defRPr>
                <a:latin typeface="Candara" pitchFamily="34" charset="0"/>
              </a:defRPr>
            </a:lvl1pPr>
            <a:lvl2pPr>
              <a:buClr>
                <a:schemeClr val="bg2">
                  <a:lumMod val="75000"/>
                </a:schemeClr>
              </a:buClr>
              <a:buFont typeface="Wingdings" pitchFamily="2" charset="2"/>
              <a:buChar char="§"/>
              <a:defRPr>
                <a:latin typeface="Candara"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1733" name="Rectangle 5"/>
          <p:cNvSpPr>
            <a:spLocks noGrp="1" noChangeArrowheads="1"/>
          </p:cNvSpPr>
          <p:nvPr>
            <p:ph type="title"/>
          </p:nvPr>
        </p:nvSpPr>
        <p:spPr bwMode="auto">
          <a:xfrm>
            <a:off x="838200" y="514350"/>
            <a:ext cx="7315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1734" name="Rectangle 6"/>
          <p:cNvSpPr>
            <a:spLocks noGrp="1" noChangeArrowheads="1"/>
          </p:cNvSpPr>
          <p:nvPr>
            <p:ph type="body" idx="1"/>
          </p:nvPr>
        </p:nvSpPr>
        <p:spPr bwMode="auto">
          <a:xfrm>
            <a:off x="684213" y="1428750"/>
            <a:ext cx="73152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1750" name="Oval 22"/>
          <p:cNvSpPr>
            <a:spLocks noChangeArrowheads="1"/>
          </p:cNvSpPr>
          <p:nvPr/>
        </p:nvSpPr>
        <p:spPr bwMode="auto">
          <a:xfrm>
            <a:off x="8610600" y="4743450"/>
            <a:ext cx="457200" cy="342900"/>
          </a:xfrm>
          <a:prstGeom prst="ellipse">
            <a:avLst/>
          </a:prstGeom>
          <a:solidFill>
            <a:schemeClr val="bg1"/>
          </a:solidFill>
          <a:ln w="9525" algn="ctr">
            <a:noFill/>
            <a:round/>
            <a:headEnd/>
            <a:tailEnd/>
          </a:ln>
          <a:effectLst/>
        </p:spPr>
        <p:txBody>
          <a:bodyPr wrap="none" anchor="ctr"/>
          <a:lstStyle/>
          <a:p>
            <a:pPr algn="ctr">
              <a:defRPr/>
            </a:pPr>
            <a:endParaRPr lang="en-US" dirty="0">
              <a:latin typeface="Arial" charset="0"/>
              <a:cs typeface="+mn-cs"/>
            </a:endParaRPr>
          </a:p>
        </p:txBody>
      </p:sp>
      <p:pic>
        <p:nvPicPr>
          <p:cNvPr id="6" name="Picture 5" descr="hd-master.jpg"/>
          <p:cNvPicPr>
            <a:picLocks noChangeAspect="1"/>
          </p:cNvPicPr>
          <p:nvPr userDrawn="1"/>
        </p:nvPicPr>
        <p:blipFill>
          <a:blip r:embed="rId3" cstate="print"/>
          <a:stretch>
            <a:fillRect/>
          </a:stretch>
        </p:blipFill>
        <p:spPr>
          <a:xfrm>
            <a:off x="1" y="0"/>
            <a:ext cx="9129236" cy="5143499"/>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9pPr>
    </p:titleStyle>
    <p:bodyStyle>
      <a:lvl1pPr marL="342900" indent="-342900" algn="l" rtl="0" eaLnBrk="0" fontAlgn="base" hangingPunct="0">
        <a:spcBef>
          <a:spcPct val="20000"/>
        </a:spcBef>
        <a:spcAft>
          <a:spcPct val="0"/>
        </a:spcAft>
        <a:buClr>
          <a:srgbClr val="606FAE"/>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C0C0C0"/>
            </a:outerShdw>
          </a:effectLst>
          <a:latin typeface="Stone Sans ITC TT" pitchFamily="2" charset="0"/>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Stone Sans ITC TT" pitchFamily="2" charset="0"/>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1371600" y="3638550"/>
            <a:ext cx="64008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srgbClr val="606FAE"/>
              </a:buClr>
              <a:buSzTx/>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ndara" pitchFamily="34" charset="0"/>
                <a:ea typeface="+mn-ea"/>
                <a:cs typeface="+mn-cs"/>
              </a:rPr>
              <a:t>Stone Librande</a:t>
            </a:r>
          </a:p>
          <a:p>
            <a:pPr marL="342900" marR="0" lvl="0" indent="-342900" algn="ctr" defTabSz="914400" rtl="0" eaLnBrk="1" fontAlgn="base" latinLnBrk="0" hangingPunct="1">
              <a:lnSpc>
                <a:spcPct val="80000"/>
              </a:lnSpc>
              <a:spcBef>
                <a:spcPct val="20000"/>
              </a:spcBef>
              <a:spcAft>
                <a:spcPct val="0"/>
              </a:spcAft>
              <a:buClr>
                <a:srgbClr val="606FAE"/>
              </a:buClr>
              <a:buSzTx/>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ndara" pitchFamily="34" charset="0"/>
                <a:ea typeface="+mn-ea"/>
                <a:cs typeface="+mn-cs"/>
              </a:rPr>
              <a:t>Creative Director, EA/Maxis</a:t>
            </a:r>
          </a:p>
        </p:txBody>
      </p:sp>
      <p:sp>
        <p:nvSpPr>
          <p:cNvPr id="8" name="Rectangle 2"/>
          <p:cNvSpPr txBox="1">
            <a:spLocks noChangeArrowheads="1"/>
          </p:cNvSpPr>
          <p:nvPr/>
        </p:nvSpPr>
        <p:spPr bwMode="auto">
          <a:xfrm>
            <a:off x="2057400" y="971550"/>
            <a:ext cx="5105400" cy="2133600"/>
          </a:xfrm>
          <a:prstGeom prst="rect">
            <a:avLst/>
          </a:prstGeom>
          <a:noFill/>
          <a:ln w="9525">
            <a:noFill/>
            <a:miter lim="800000"/>
            <a:headEnd/>
            <a:tailEnd/>
          </a:ln>
          <a:effectLst/>
        </p:spPr>
        <p:txBody>
          <a:bodyPr/>
          <a:lstStyle/>
          <a:p>
            <a:pPr algn="ctr">
              <a:defRPr/>
            </a:pPr>
            <a:r>
              <a:rPr lang="en-US" sz="4000" b="1" dirty="0" smtClean="0">
                <a:latin typeface="Candara" pitchFamily="34" charset="0"/>
              </a:rPr>
              <a:t>Paper Simulations</a:t>
            </a:r>
            <a:br>
              <a:rPr lang="en-US" sz="4000" b="1" dirty="0" smtClean="0">
                <a:latin typeface="Candara" pitchFamily="34" charset="0"/>
              </a:rPr>
            </a:br>
            <a:r>
              <a:rPr lang="en-US" sz="3600" b="1" dirty="0" smtClean="0">
                <a:latin typeface="Candara" pitchFamily="34" charset="0"/>
              </a:rPr>
              <a:t>of</a:t>
            </a:r>
            <a:r>
              <a:rPr lang="en-US" sz="4000" b="1" dirty="0" smtClean="0">
                <a:latin typeface="Candara" pitchFamily="34" charset="0"/>
              </a:rPr>
              <a:t/>
            </a:r>
            <a:br>
              <a:rPr lang="en-US" sz="4000" b="1" dirty="0" smtClean="0">
                <a:latin typeface="Candara" pitchFamily="34" charset="0"/>
              </a:rPr>
            </a:br>
            <a:r>
              <a:rPr lang="en-US" sz="4000" b="1" dirty="0" smtClean="0">
                <a:latin typeface="Candara" pitchFamily="34" charset="0"/>
              </a:rPr>
              <a:t>Digital Games</a:t>
            </a:r>
            <a:endParaRPr lang="en-US" sz="4000" b="1" kern="0" dirty="0">
              <a:solidFill>
                <a:schemeClr val="tx2"/>
              </a:solidFill>
              <a:effectLst>
                <a:outerShdw blurRad="38100" dist="38100" dir="2700000" algn="tl">
                  <a:srgbClr val="C0C0C0"/>
                </a:outerShdw>
              </a:effectLst>
              <a:latin typeface="Candara"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spd="slow" advClick="0" advTm="1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38200" y="361950"/>
            <a:ext cx="7315200" cy="685800"/>
          </a:xfrm>
        </p:spPr>
        <p:txBody>
          <a:bodyPr/>
          <a:lstStyle/>
          <a:p>
            <a:r>
              <a:rPr lang="en-US" dirty="0"/>
              <a:t>Exercise #2</a:t>
            </a:r>
          </a:p>
        </p:txBody>
      </p:sp>
      <p:sp>
        <p:nvSpPr>
          <p:cNvPr id="193539" name="Rectangle 3"/>
          <p:cNvSpPr>
            <a:spLocks noGrp="1" noChangeArrowheads="1"/>
          </p:cNvSpPr>
          <p:nvPr>
            <p:ph type="body" idx="1"/>
          </p:nvPr>
        </p:nvSpPr>
        <p:spPr>
          <a:xfrm>
            <a:off x="1579563" y="1478757"/>
            <a:ext cx="6419850" cy="3093244"/>
          </a:xfrm>
          <a:noFill/>
          <a:ln/>
        </p:spPr>
        <p:txBody>
          <a:bodyPr/>
          <a:lstStyle/>
          <a:p>
            <a:pPr>
              <a:spcBef>
                <a:spcPts val="1800"/>
              </a:spcBef>
            </a:pPr>
            <a:r>
              <a:rPr lang="en-US" sz="2800" b="0" dirty="0"/>
              <a:t>Simulate a video game using only pencils, index cards and dice</a:t>
            </a:r>
            <a:r>
              <a:rPr lang="en-US" sz="2800" b="0" dirty="0" smtClean="0"/>
              <a:t>.</a:t>
            </a:r>
            <a:endParaRPr lang="en-US" sz="2800" b="0" dirty="0"/>
          </a:p>
          <a:p>
            <a:pPr>
              <a:spcBef>
                <a:spcPts val="1800"/>
              </a:spcBef>
            </a:pPr>
            <a:r>
              <a:rPr lang="en-US" sz="2800" b="0" dirty="0"/>
              <a:t>Use it as a tool to help understand the game’s fundamental design principles</a:t>
            </a:r>
            <a:r>
              <a:rPr lang="en-US" sz="2800" b="0" dirty="0" smtClean="0"/>
              <a:t>.</a:t>
            </a:r>
            <a:endParaRPr lang="en-US" sz="2800" b="0" dirty="0"/>
          </a:p>
          <a:p>
            <a:pPr>
              <a:spcBef>
                <a:spcPts val="1800"/>
              </a:spcBef>
            </a:pPr>
            <a:r>
              <a:rPr lang="en-US" sz="2800" b="0" dirty="0"/>
              <a:t>Don’t sweat the details.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fade">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fade">
                                      <p:cBhvr>
                                        <p:cTn id="12" dur="500"/>
                                        <p:tgtEl>
                                          <p:spTgt spid="193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fade">
                                      <p:cBhvr>
                                        <p:cTn id="17"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1"/>
          <p:cNvSpPr>
            <a:spLocks noChangeArrowheads="1"/>
          </p:cNvSpPr>
          <p:nvPr/>
        </p:nvSpPr>
        <p:spPr bwMode="auto">
          <a:xfrm>
            <a:off x="1905000" y="819150"/>
            <a:ext cx="53340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Tony Hawk’s Pro Skater</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10254" name="Rectangle 14"/>
          <p:cNvSpPr>
            <a:spLocks noGrp="1" noChangeArrowheads="1"/>
          </p:cNvSpPr>
          <p:nvPr>
            <p:ph type="title"/>
          </p:nvPr>
        </p:nvSpPr>
        <p:spPr>
          <a:xfrm>
            <a:off x="838200" y="171450"/>
            <a:ext cx="7315200" cy="685800"/>
          </a:xfrm>
          <a:noFill/>
          <a:ln/>
        </p:spPr>
        <p:txBody>
          <a:bodyPr/>
          <a:lstStyle/>
          <a:p>
            <a:r>
              <a:rPr lang="en-US" dirty="0"/>
              <a:t>Example Game</a:t>
            </a:r>
          </a:p>
        </p:txBody>
      </p:sp>
      <p:pic>
        <p:nvPicPr>
          <p:cNvPr id="9" name="Picture 8" descr="tonyhawk-a.jpg"/>
          <p:cNvPicPr>
            <a:picLocks noChangeAspect="1"/>
          </p:cNvPicPr>
          <p:nvPr/>
        </p:nvPicPr>
        <p:blipFill>
          <a:blip r:embed="rId3" cstate="print"/>
          <a:stretch>
            <a:fillRect/>
          </a:stretch>
        </p:blipFill>
        <p:spPr>
          <a:xfrm>
            <a:off x="381000" y="1581150"/>
            <a:ext cx="4206981" cy="2981325"/>
          </a:xfrm>
          <a:prstGeom prst="rect">
            <a:avLst/>
          </a:prstGeom>
          <a:effectLst>
            <a:outerShdw blurRad="50800" dist="63500" dir="2700000" algn="tl" rotWithShape="0">
              <a:prstClr val="black">
                <a:alpha val="40000"/>
              </a:prstClr>
            </a:outerShdw>
          </a:effectLst>
        </p:spPr>
      </p:pic>
      <p:pic>
        <p:nvPicPr>
          <p:cNvPr id="10" name="Picture 9" descr="tonyhawk-b.jpg"/>
          <p:cNvPicPr>
            <a:picLocks noChangeAspect="1"/>
          </p:cNvPicPr>
          <p:nvPr/>
        </p:nvPicPr>
        <p:blipFill>
          <a:blip r:embed="rId4" cstate="print"/>
          <a:stretch>
            <a:fillRect/>
          </a:stretch>
        </p:blipFill>
        <p:spPr>
          <a:xfrm>
            <a:off x="4953000" y="1809750"/>
            <a:ext cx="4005368" cy="2838450"/>
          </a:xfrm>
          <a:prstGeom prst="rect">
            <a:avLst/>
          </a:prstGeom>
          <a:effectLst>
            <a:outerShdw blurRad="50800" dist="635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Rectangle 13"/>
          <p:cNvSpPr>
            <a:spLocks noChangeArrowheads="1"/>
          </p:cNvSpPr>
          <p:nvPr/>
        </p:nvSpPr>
        <p:spPr bwMode="auto">
          <a:xfrm>
            <a:off x="762000" y="1485900"/>
            <a:ext cx="7696200" cy="30670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graphicFrame>
        <p:nvGraphicFramePr>
          <p:cNvPr id="13319" name="Object 7"/>
          <p:cNvGraphicFramePr>
            <a:graphicFrameLocks noChangeAspect="1"/>
          </p:cNvGraphicFramePr>
          <p:nvPr/>
        </p:nvGraphicFramePr>
        <p:xfrm>
          <a:off x="1676400" y="1657350"/>
          <a:ext cx="5638800" cy="2428875"/>
        </p:xfrm>
        <a:graphic>
          <a:graphicData uri="http://schemas.openxmlformats.org/presentationml/2006/ole">
            <p:oleObj spid="_x0000_s8194" name="Image" r:id="rId4" imgW="5079365" imgH="2539683" progId="">
              <p:embed/>
            </p:oleObj>
          </a:graphicData>
        </a:graphic>
      </p:graphicFrame>
      <p:sp>
        <p:nvSpPr>
          <p:cNvPr id="13326" name="Rectangle 14"/>
          <p:cNvSpPr>
            <a:spLocks noGrp="1" noChangeArrowheads="1"/>
          </p:cNvSpPr>
          <p:nvPr>
            <p:ph type="title"/>
          </p:nvPr>
        </p:nvSpPr>
        <p:spPr>
          <a:xfrm>
            <a:off x="838200" y="171450"/>
            <a:ext cx="7315200" cy="685800"/>
          </a:xfrm>
          <a:noFill/>
          <a:ln/>
        </p:spPr>
        <p:txBody>
          <a:bodyPr/>
          <a:lstStyle/>
          <a:p>
            <a:r>
              <a:rPr lang="en-US"/>
              <a:t>Example Game</a:t>
            </a:r>
          </a:p>
        </p:txBody>
      </p:sp>
      <p:sp>
        <p:nvSpPr>
          <p:cNvPr id="6" name="Rectangle 11"/>
          <p:cNvSpPr>
            <a:spLocks noChangeArrowheads="1"/>
          </p:cNvSpPr>
          <p:nvPr/>
        </p:nvSpPr>
        <p:spPr bwMode="auto">
          <a:xfrm>
            <a:off x="1905000" y="819150"/>
            <a:ext cx="53340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Tony Hawk’s Pro Skater</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Asteroids</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pic>
        <p:nvPicPr>
          <p:cNvPr id="209924" name="Picture 4" descr="asteroids-old"/>
          <p:cNvPicPr>
            <a:picLocks noChangeAspect="1" noChangeArrowheads="1"/>
          </p:cNvPicPr>
          <p:nvPr/>
        </p:nvPicPr>
        <p:blipFill>
          <a:blip r:embed="rId3" cstate="print"/>
          <a:stretch>
            <a:fillRect/>
          </a:stretch>
        </p:blipFill>
        <p:spPr bwMode="auto">
          <a:xfrm>
            <a:off x="2895600" y="133350"/>
            <a:ext cx="4495800" cy="44958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900" name="Object 4"/>
          <p:cNvGraphicFramePr>
            <a:graphicFrameLocks noChangeAspect="1"/>
          </p:cNvGraphicFramePr>
          <p:nvPr/>
        </p:nvGraphicFramePr>
        <p:xfrm>
          <a:off x="2819400" y="209550"/>
          <a:ext cx="5892800" cy="4419600"/>
        </p:xfrm>
        <a:graphic>
          <a:graphicData uri="http://schemas.openxmlformats.org/presentationml/2006/ole">
            <p:oleObj spid="_x0000_s9218" name="Image" r:id="rId4" imgW="5079365" imgH="5079365" progId="">
              <p:embed/>
            </p:oleObj>
          </a:graphicData>
        </a:graphic>
      </p:graphicFrame>
      <p:sp>
        <p:nvSpPr>
          <p:cNvPr id="4"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Asteroids</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2" name="Picture 8" descr="pic65609"/>
          <p:cNvPicPr>
            <a:picLocks noChangeAspect="1" noChangeArrowheads="1"/>
          </p:cNvPicPr>
          <p:nvPr/>
        </p:nvPicPr>
        <p:blipFill>
          <a:blip r:embed="rId3" cstate="print"/>
          <a:stretch>
            <a:fillRect/>
          </a:stretch>
        </p:blipFill>
        <p:spPr bwMode="auto">
          <a:xfrm>
            <a:off x="2819400" y="209550"/>
            <a:ext cx="5791200" cy="43434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
        <p:nvSpPr>
          <p:cNvPr id="5"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err="1" smtClean="0">
                <a:effectLst>
                  <a:outerShdw blurRad="38100" dist="38100" dir="2700000" algn="tl">
                    <a:srgbClr val="C0C0C0"/>
                  </a:outerShdw>
                </a:effectLst>
                <a:latin typeface="Trebuchet MS" pitchFamily="34" charset="0"/>
              </a:rPr>
              <a:t>Warcraft</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6" name="TextBox 5"/>
          <p:cNvSpPr txBox="1"/>
          <p:nvPr/>
        </p:nvSpPr>
        <p:spPr>
          <a:xfrm>
            <a:off x="609600" y="590550"/>
            <a:ext cx="1905000" cy="369332"/>
          </a:xfrm>
          <a:prstGeom prst="rect">
            <a:avLst/>
          </a:prstGeom>
          <a:noFill/>
        </p:spPr>
        <p:txBody>
          <a:bodyPr wrap="square" rtlCol="0">
            <a:spAutoFit/>
          </a:bodyPr>
          <a:lstStyle/>
          <a:p>
            <a:r>
              <a:rPr lang="en-US" sz="1800" i="1" dirty="0" smtClean="0">
                <a:latin typeface="+mj-lt"/>
              </a:rPr>
              <a:t>The Board Game</a:t>
            </a:r>
            <a:endParaRPr lang="en-US" sz="1800" i="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7" name="Picture 3" descr="warcards"/>
          <p:cNvPicPr>
            <a:picLocks noChangeAspect="1" noChangeArrowheads="1"/>
          </p:cNvPicPr>
          <p:nvPr/>
        </p:nvPicPr>
        <p:blipFill>
          <a:blip r:embed="rId3" cstate="print"/>
          <a:stretch>
            <a:fillRect/>
          </a:stretch>
        </p:blipFill>
        <p:spPr bwMode="auto">
          <a:xfrm>
            <a:off x="2514600" y="209550"/>
            <a:ext cx="4267200" cy="4445000"/>
          </a:xfrm>
          <a:prstGeom prst="rect">
            <a:avLst/>
          </a:prstGeom>
          <a:noFill/>
        </p:spPr>
      </p:pic>
      <p:sp>
        <p:nvSpPr>
          <p:cNvPr id="3"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err="1" smtClean="0">
                <a:effectLst>
                  <a:outerShdw blurRad="38100" dist="38100" dir="2700000" algn="tl">
                    <a:srgbClr val="C0C0C0"/>
                  </a:outerShdw>
                </a:effectLst>
                <a:latin typeface="Trebuchet MS" pitchFamily="34" charset="0"/>
              </a:rPr>
              <a:t>Warcraft</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4" name="TextBox 3"/>
          <p:cNvSpPr txBox="1"/>
          <p:nvPr/>
        </p:nvSpPr>
        <p:spPr>
          <a:xfrm>
            <a:off x="609600" y="590550"/>
            <a:ext cx="1905000" cy="369332"/>
          </a:xfrm>
          <a:prstGeom prst="rect">
            <a:avLst/>
          </a:prstGeom>
          <a:noFill/>
        </p:spPr>
        <p:txBody>
          <a:bodyPr wrap="square" rtlCol="0">
            <a:spAutoFit/>
          </a:bodyPr>
          <a:lstStyle/>
          <a:p>
            <a:r>
              <a:rPr lang="en-US" sz="1800" i="1" dirty="0" smtClean="0">
                <a:latin typeface="+mj-lt"/>
              </a:rPr>
              <a:t>The Card Game</a:t>
            </a:r>
            <a:endParaRPr lang="en-US" sz="1800" i="1" dirty="0">
              <a:latin typeface="+mj-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90" name="Picture 6" descr="civ-soren"/>
          <p:cNvPicPr>
            <a:picLocks noChangeAspect="1" noChangeArrowheads="1"/>
          </p:cNvPicPr>
          <p:nvPr/>
        </p:nvPicPr>
        <p:blipFill>
          <a:blip r:embed="rId3" cstate="print"/>
          <a:stretch>
            <a:fillRect/>
          </a:stretch>
        </p:blipFill>
        <p:spPr bwMode="auto">
          <a:xfrm>
            <a:off x="2667000" y="209550"/>
            <a:ext cx="5892800" cy="44196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
        <p:nvSpPr>
          <p:cNvPr id="3" name="Rectangle 3"/>
          <p:cNvSpPr>
            <a:spLocks noChangeArrowheads="1"/>
          </p:cNvSpPr>
          <p:nvPr/>
        </p:nvSpPr>
        <p:spPr bwMode="auto">
          <a:xfrm>
            <a:off x="2286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sz="2800" i="1" dirty="0" smtClean="0">
                <a:effectLst>
                  <a:outerShdw blurRad="38100" dist="38100" dir="2700000" algn="tl">
                    <a:srgbClr val="C0C0C0"/>
                  </a:outerShdw>
                </a:effectLst>
                <a:latin typeface="Trebuchet MS" pitchFamily="34" charset="0"/>
              </a:rPr>
              <a:t>Civilization</a:t>
            </a:r>
            <a:endParaRPr lang="en-US" sz="2800"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4" name="TextBox 3"/>
          <p:cNvSpPr txBox="1"/>
          <p:nvPr/>
        </p:nvSpPr>
        <p:spPr>
          <a:xfrm>
            <a:off x="609600" y="526018"/>
            <a:ext cx="1828800" cy="369332"/>
          </a:xfrm>
          <a:prstGeom prst="rect">
            <a:avLst/>
          </a:prstGeom>
          <a:noFill/>
        </p:spPr>
        <p:txBody>
          <a:bodyPr wrap="square" rtlCol="0">
            <a:spAutoFit/>
          </a:bodyPr>
          <a:lstStyle/>
          <a:p>
            <a:r>
              <a:rPr lang="en-US" sz="1800" i="1" dirty="0" smtClean="0">
                <a:latin typeface="+mj-lt"/>
              </a:rPr>
              <a:t>The Card Game</a:t>
            </a:r>
            <a:endParaRPr lang="en-US" sz="1800" i="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09550"/>
            <a:ext cx="7315200" cy="685800"/>
          </a:xfrm>
        </p:spPr>
        <p:txBody>
          <a:bodyPr/>
          <a:lstStyle/>
          <a:p>
            <a:r>
              <a:rPr lang="en-US" dirty="0"/>
              <a:t>Exercise</a:t>
            </a:r>
          </a:p>
        </p:txBody>
      </p:sp>
      <p:sp>
        <p:nvSpPr>
          <p:cNvPr id="66563" name="Rectangle 3"/>
          <p:cNvSpPr>
            <a:spLocks noGrp="1" noChangeArrowheads="1"/>
          </p:cNvSpPr>
          <p:nvPr>
            <p:ph type="body" idx="1"/>
          </p:nvPr>
        </p:nvSpPr>
        <p:spPr>
          <a:xfrm>
            <a:off x="684212" y="1428750"/>
            <a:ext cx="8154987" cy="3086100"/>
          </a:xfrm>
        </p:spPr>
        <p:txBody>
          <a:bodyPr/>
          <a:lstStyle/>
          <a:p>
            <a:pPr>
              <a:lnSpc>
                <a:spcPct val="150000"/>
              </a:lnSpc>
            </a:pPr>
            <a:r>
              <a:rPr lang="en-US" sz="3000" b="0" dirty="0"/>
              <a:t>Select a digital game</a:t>
            </a:r>
          </a:p>
          <a:p>
            <a:pPr>
              <a:lnSpc>
                <a:spcPct val="150000"/>
              </a:lnSpc>
            </a:pPr>
            <a:r>
              <a:rPr lang="en-US" sz="3000" b="0" dirty="0"/>
              <a:t>Make a paper prototype</a:t>
            </a:r>
          </a:p>
          <a:p>
            <a:pPr>
              <a:lnSpc>
                <a:spcPct val="150000"/>
              </a:lnSpc>
            </a:pPr>
            <a:r>
              <a:rPr lang="en-US" sz="3000" b="0" dirty="0"/>
              <a:t>What aesthetics survive the change in medium?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fade">
                                      <p:cBhvr>
                                        <p:cTn id="17"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57150"/>
            <a:ext cx="7315200" cy="685800"/>
          </a:xfrm>
        </p:spPr>
        <p:txBody>
          <a:bodyPr/>
          <a:lstStyle/>
          <a:p>
            <a:r>
              <a:rPr lang="en-US" dirty="0"/>
              <a:t>Take a digital game…</a:t>
            </a:r>
          </a:p>
        </p:txBody>
      </p:sp>
      <p:sp>
        <p:nvSpPr>
          <p:cNvPr id="47111" name="Rectangle 7"/>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graphicFrame>
        <p:nvGraphicFramePr>
          <p:cNvPr id="47110" name="Object 6"/>
          <p:cNvGraphicFramePr>
            <a:graphicFrameLocks noChangeAspect="1"/>
          </p:cNvGraphicFramePr>
          <p:nvPr/>
        </p:nvGraphicFramePr>
        <p:xfrm>
          <a:off x="2482850" y="971550"/>
          <a:ext cx="4178300" cy="3143250"/>
        </p:xfrm>
        <a:graphic>
          <a:graphicData uri="http://schemas.openxmlformats.org/presentationml/2006/ole">
            <p:oleObj spid="_x0000_s1026" name="Image" r:id="rId4" imgW="4177778" imgH="4190476"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209550"/>
            <a:ext cx="7315200" cy="685800"/>
          </a:xfrm>
        </p:spPr>
        <p:txBody>
          <a:bodyPr/>
          <a:lstStyle/>
          <a:p>
            <a:r>
              <a:rPr lang="en-US" dirty="0" smtClean="0">
                <a:ea typeface="ヒラギノ角ゴ Pro W3" pitchFamily="48" charset="-128"/>
              </a:rPr>
              <a:t>Brainstorm</a:t>
            </a:r>
          </a:p>
        </p:txBody>
      </p:sp>
      <p:sp>
        <p:nvSpPr>
          <p:cNvPr id="12291" name="Rectangle 3"/>
          <p:cNvSpPr>
            <a:spLocks noGrp="1" noChangeArrowheads="1"/>
          </p:cNvSpPr>
          <p:nvPr>
            <p:ph idx="1"/>
          </p:nvPr>
        </p:nvSpPr>
        <p:spPr>
          <a:xfrm>
            <a:off x="684213" y="1200150"/>
            <a:ext cx="7315200" cy="2438400"/>
          </a:xfrm>
        </p:spPr>
        <p:txBody>
          <a:bodyPr/>
          <a:lstStyle/>
          <a:p>
            <a:pPr>
              <a:lnSpc>
                <a:spcPct val="200000"/>
              </a:lnSpc>
            </a:pPr>
            <a:r>
              <a:rPr lang="en-US" b="0" dirty="0" smtClean="0">
                <a:ea typeface="ヒラギノ角ゴ Pro W3" pitchFamily="48" charset="-128"/>
              </a:rPr>
              <a:t>Name some games to “unplug.”</a:t>
            </a:r>
          </a:p>
          <a:p>
            <a:pPr>
              <a:lnSpc>
                <a:spcPct val="200000"/>
              </a:lnSpc>
            </a:pPr>
            <a:r>
              <a:rPr lang="en-US" b="0" dirty="0" smtClean="0">
                <a:ea typeface="ヒラギノ角ゴ Pro W3" pitchFamily="48" charset="-128"/>
              </a:rPr>
              <a:t>Break into 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209550"/>
            <a:ext cx="4953000" cy="685800"/>
          </a:xfrm>
        </p:spPr>
        <p:txBody>
          <a:bodyPr/>
          <a:lstStyle/>
          <a:p>
            <a:r>
              <a:rPr lang="en-US" dirty="0" smtClean="0">
                <a:ea typeface="ヒラギノ角ゴ Pro W3" pitchFamily="48" charset="-128"/>
              </a:rPr>
              <a:t>Build a Paper Version</a:t>
            </a:r>
          </a:p>
        </p:txBody>
      </p:sp>
      <p:sp>
        <p:nvSpPr>
          <p:cNvPr id="71683" name="Rectangle 3"/>
          <p:cNvSpPr>
            <a:spLocks noGrp="1" noChangeArrowheads="1"/>
          </p:cNvSpPr>
          <p:nvPr>
            <p:ph idx="1"/>
          </p:nvPr>
        </p:nvSpPr>
        <p:spPr>
          <a:xfrm>
            <a:off x="457200" y="1200150"/>
            <a:ext cx="8305800" cy="3352800"/>
          </a:xfrm>
        </p:spPr>
        <p:txBody>
          <a:bodyPr>
            <a:noAutofit/>
          </a:bodyPr>
          <a:lstStyle/>
          <a:p>
            <a:pPr>
              <a:defRPr/>
            </a:pPr>
            <a:r>
              <a:rPr lang="en-US" dirty="0"/>
              <a:t>What To Do</a:t>
            </a:r>
          </a:p>
          <a:p>
            <a:pPr lvl="1">
              <a:spcBef>
                <a:spcPts val="1800"/>
              </a:spcBef>
              <a:defRPr/>
            </a:pPr>
            <a:r>
              <a:rPr lang="en-US" sz="2600" dirty="0" smtClean="0"/>
              <a:t>Identify your game’s play aesthetics</a:t>
            </a:r>
          </a:p>
          <a:p>
            <a:pPr lvl="1">
              <a:spcBef>
                <a:spcPts val="1800"/>
              </a:spcBef>
              <a:defRPr/>
            </a:pPr>
            <a:r>
              <a:rPr lang="en-US" sz="2600" dirty="0" smtClean="0"/>
              <a:t>Choose one aesthetic element to capture</a:t>
            </a:r>
          </a:p>
          <a:p>
            <a:pPr lvl="1">
              <a:spcBef>
                <a:spcPts val="1800"/>
              </a:spcBef>
              <a:defRPr/>
            </a:pPr>
            <a:r>
              <a:rPr lang="en-US" sz="2600" dirty="0" smtClean="0"/>
              <a:t>Write it down and put it in the middle of your table</a:t>
            </a:r>
          </a:p>
          <a:p>
            <a:pPr lvl="1">
              <a:spcBef>
                <a:spcPts val="1800"/>
              </a:spcBef>
              <a:defRPr/>
            </a:pPr>
            <a:r>
              <a:rPr lang="en-US" sz="2600" dirty="0" smtClean="0"/>
              <a:t>Identify the game actions that create that feeling</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fade">
                                      <p:cBhvr>
                                        <p:cTn id="22" dur="500"/>
                                        <p:tgtEl>
                                          <p:spTgt spid="7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fade">
                                      <p:cBhvr>
                                        <p:cTn id="2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209550"/>
            <a:ext cx="7315200" cy="685800"/>
          </a:xfrm>
        </p:spPr>
        <p:txBody>
          <a:bodyPr/>
          <a:lstStyle/>
          <a:p>
            <a:r>
              <a:rPr lang="en-US" dirty="0" smtClean="0">
                <a:ea typeface="ヒラギノ角ゴ Pro W3" pitchFamily="48" charset="-128"/>
              </a:rPr>
              <a:t>Build a Paper Version</a:t>
            </a:r>
          </a:p>
        </p:txBody>
      </p:sp>
      <p:sp>
        <p:nvSpPr>
          <p:cNvPr id="71683" name="Rectangle 3"/>
          <p:cNvSpPr>
            <a:spLocks noGrp="1" noChangeArrowheads="1"/>
          </p:cNvSpPr>
          <p:nvPr>
            <p:ph idx="1"/>
          </p:nvPr>
        </p:nvSpPr>
        <p:spPr>
          <a:xfrm>
            <a:off x="457200" y="1200150"/>
            <a:ext cx="7850187" cy="3429000"/>
          </a:xfrm>
        </p:spPr>
        <p:txBody>
          <a:bodyPr>
            <a:noAutofit/>
          </a:bodyPr>
          <a:lstStyle/>
          <a:p>
            <a:pPr>
              <a:defRPr/>
            </a:pPr>
            <a:r>
              <a:rPr lang="en-US" dirty="0" smtClean="0"/>
              <a:t>What </a:t>
            </a:r>
            <a:r>
              <a:rPr lang="en-US" dirty="0"/>
              <a:t>Not to Do</a:t>
            </a:r>
          </a:p>
          <a:p>
            <a:pPr lvl="1">
              <a:spcBef>
                <a:spcPts val="1800"/>
              </a:spcBef>
              <a:spcAft>
                <a:spcPts val="0"/>
              </a:spcAft>
              <a:defRPr/>
            </a:pPr>
            <a:r>
              <a:rPr lang="en-US" sz="2600" dirty="0"/>
              <a:t>Don’t sweat the </a:t>
            </a:r>
            <a:r>
              <a:rPr lang="en-US" sz="2600" dirty="0" smtClean="0"/>
              <a:t>details</a:t>
            </a:r>
          </a:p>
          <a:p>
            <a:pPr lvl="1">
              <a:spcBef>
                <a:spcPts val="1800"/>
              </a:spcBef>
              <a:spcAft>
                <a:spcPts val="0"/>
              </a:spcAft>
              <a:defRPr/>
            </a:pPr>
            <a:r>
              <a:rPr lang="en-US" sz="2600" dirty="0" smtClean="0"/>
              <a:t>Don’t try to duplicate the whole game</a:t>
            </a:r>
          </a:p>
          <a:p>
            <a:pPr lvl="1">
              <a:spcBef>
                <a:spcPts val="1800"/>
              </a:spcBef>
              <a:spcAft>
                <a:spcPts val="0"/>
              </a:spcAft>
              <a:defRPr/>
            </a:pPr>
            <a:r>
              <a:rPr lang="en-US" sz="2600" dirty="0" smtClean="0"/>
              <a:t>Don’t focus on simulating computer functions</a:t>
            </a:r>
          </a:p>
          <a:p>
            <a:pPr lvl="1">
              <a:spcBef>
                <a:spcPts val="1800"/>
              </a:spcBef>
              <a:spcAft>
                <a:spcPts val="0"/>
              </a:spcAft>
              <a:defRPr/>
            </a:pPr>
            <a:r>
              <a:rPr lang="en-US" sz="2600" dirty="0" smtClean="0"/>
              <a:t>Don’t make a board!</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fade">
                                      <p:cBhvr>
                                        <p:cTn id="22" dur="500"/>
                                        <p:tgtEl>
                                          <p:spTgt spid="7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fade">
                                      <p:cBhvr>
                                        <p:cTn id="2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361950"/>
            <a:ext cx="7315200" cy="685800"/>
          </a:xfrm>
        </p:spPr>
        <p:txBody>
          <a:bodyPr/>
          <a:lstStyle/>
          <a:p>
            <a:r>
              <a:rPr lang="en-US" dirty="0" smtClean="0">
                <a:ea typeface="ヒラギノ角ゴ Pro W3" pitchFamily="48" charset="-128"/>
              </a:rPr>
              <a:t>Beta Test at 3:15</a:t>
            </a:r>
          </a:p>
        </p:txBody>
      </p:sp>
      <p:sp>
        <p:nvSpPr>
          <p:cNvPr id="14339" name="Rectangle 3"/>
          <p:cNvSpPr>
            <a:spLocks noGrp="1" noChangeArrowheads="1"/>
          </p:cNvSpPr>
          <p:nvPr>
            <p:ph idx="1"/>
          </p:nvPr>
        </p:nvSpPr>
        <p:spPr/>
        <p:txBody>
          <a:bodyPr/>
          <a:lstStyle/>
          <a:p>
            <a:pPr lvl="1">
              <a:buFont typeface="Wingdings" pitchFamily="2" charset="2"/>
              <a:buNone/>
            </a:pPr>
            <a:r>
              <a:rPr lang="en-US" i="1" smtClean="0">
                <a:ea typeface="ヒラギノ角ゴ Pro W3" pitchFamily="48" charset="-128"/>
              </a:rPr>
              <a:t>Try to have something playable quickly!</a:t>
            </a:r>
          </a:p>
          <a:p>
            <a:pPr lvl="1">
              <a:buFont typeface="Wingdings" pitchFamily="2" charset="2"/>
              <a:buNone/>
            </a:pPr>
            <a:r>
              <a:rPr lang="en-US" i="1" smtClean="0">
                <a:ea typeface="ヒラギノ角ゴ Pro W3" pitchFamily="48" charset="-128"/>
              </a:rPr>
              <a:t>Iterate!</a:t>
            </a:r>
          </a:p>
          <a:p>
            <a:pPr lvl="1">
              <a:buFont typeface="Wingdings" pitchFamily="2" charset="2"/>
              <a:buNone/>
            </a:pPr>
            <a:endParaRPr lang="en-US" i="1" smtClean="0">
              <a:ea typeface="ヒラギノ角ゴ Pro W3" pitchFamily="48"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61950"/>
            <a:ext cx="7315200" cy="685800"/>
          </a:xfrm>
        </p:spPr>
        <p:txBody>
          <a:bodyPr/>
          <a:lstStyle/>
          <a:p>
            <a:r>
              <a:rPr lang="en-US" smtClean="0">
                <a:ea typeface="ヒラギノ角ゴ Pro W3" pitchFamily="48" charset="-128"/>
              </a:rPr>
              <a:t>Beta Test</a:t>
            </a:r>
          </a:p>
        </p:txBody>
      </p:sp>
      <p:sp>
        <p:nvSpPr>
          <p:cNvPr id="15363" name="Content Placeholder 2"/>
          <p:cNvSpPr>
            <a:spLocks noGrp="1"/>
          </p:cNvSpPr>
          <p:nvPr>
            <p:ph idx="1"/>
          </p:nvPr>
        </p:nvSpPr>
        <p:spPr/>
        <p:txBody>
          <a:bodyPr/>
          <a:lstStyle/>
          <a:p>
            <a:pPr>
              <a:spcBef>
                <a:spcPts val="1800"/>
              </a:spcBef>
            </a:pPr>
            <a:r>
              <a:rPr lang="en-US" b="0" dirty="0" smtClean="0">
                <a:ea typeface="ヒラギノ角ゴ Pro W3" pitchFamily="48" charset="-128"/>
              </a:rPr>
              <a:t>Send two testers to other tables.  </a:t>
            </a:r>
          </a:p>
          <a:p>
            <a:pPr>
              <a:spcBef>
                <a:spcPts val="1800"/>
              </a:spcBef>
            </a:pPr>
            <a:r>
              <a:rPr lang="en-US" b="0" dirty="0" smtClean="0">
                <a:ea typeface="ヒラギノ角ゴ Pro W3" pitchFamily="48" charset="-128"/>
              </a:rPr>
              <a:t>Test until 3:45</a:t>
            </a:r>
          </a:p>
          <a:p>
            <a:pPr>
              <a:buFont typeface="Wingdings" pitchFamily="2" charset="2"/>
              <a:buNone/>
            </a:pPr>
            <a:endParaRPr lang="en-US" dirty="0" smtClean="0">
              <a:ea typeface="ヒラギノ角ゴ Pro W3" pitchFamily="48"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361950"/>
            <a:ext cx="7315200" cy="685800"/>
          </a:xfrm>
        </p:spPr>
        <p:txBody>
          <a:bodyPr/>
          <a:lstStyle/>
          <a:p>
            <a:r>
              <a:rPr lang="en-US" dirty="0" smtClean="0">
                <a:ea typeface="ヒラギノ角ゴ Pro W3" pitchFamily="48" charset="-128"/>
              </a:rPr>
              <a:t>Discussion</a:t>
            </a:r>
          </a:p>
        </p:txBody>
      </p:sp>
      <p:sp>
        <p:nvSpPr>
          <p:cNvPr id="16387" name="Rectangle 3"/>
          <p:cNvSpPr>
            <a:spLocks noGrp="1" noChangeArrowheads="1"/>
          </p:cNvSpPr>
          <p:nvPr>
            <p:ph idx="1"/>
          </p:nvPr>
        </p:nvSpPr>
        <p:spPr/>
        <p:txBody>
          <a:bodyPr/>
          <a:lstStyle/>
          <a:p>
            <a:pPr>
              <a:buFontTx/>
              <a:buNone/>
            </a:pPr>
            <a:r>
              <a:rPr lang="en-US" dirty="0" smtClean="0">
                <a:ea typeface="ヒラギノ角ゴ Pro W3" pitchFamily="48" charset="-128"/>
              </a:rPr>
              <a:t>Let’s share results.</a:t>
            </a:r>
          </a:p>
          <a:p>
            <a:pPr>
              <a:lnSpc>
                <a:spcPct val="150000"/>
              </a:lnSpc>
            </a:pPr>
            <a:r>
              <a:rPr lang="en-US" b="0" dirty="0" smtClean="0">
                <a:ea typeface="ヒラギノ角ゴ Pro W3" pitchFamily="48" charset="-128"/>
              </a:rPr>
              <a:t>What aesthetics did you capture?</a:t>
            </a:r>
          </a:p>
          <a:p>
            <a:pPr>
              <a:lnSpc>
                <a:spcPct val="150000"/>
              </a:lnSpc>
            </a:pPr>
            <a:r>
              <a:rPr lang="en-US" b="0" dirty="0" smtClean="0">
                <a:ea typeface="ヒラギノ角ゴ Pro W3" pitchFamily="48" charset="-128"/>
              </a:rPr>
              <a:t>What did you leave out? </a:t>
            </a:r>
          </a:p>
          <a:p>
            <a:pPr>
              <a:buFontTx/>
              <a:buNone/>
            </a:pPr>
            <a:endParaRPr lang="en-US" dirty="0" smtClean="0">
              <a:ea typeface="ヒラギノ角ゴ Pro W3" pitchFamily="4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438150"/>
            <a:ext cx="8077200" cy="609600"/>
          </a:xfrm>
        </p:spPr>
        <p:txBody>
          <a:bodyPr/>
          <a:lstStyle/>
          <a:p>
            <a:r>
              <a:rPr lang="en-US" dirty="0" smtClean="0">
                <a:ea typeface="ヒラギノ角ゴ Pro W3" pitchFamily="48" charset="-128"/>
              </a:rPr>
              <a:t>The Message</a:t>
            </a:r>
          </a:p>
        </p:txBody>
      </p:sp>
      <p:sp>
        <p:nvSpPr>
          <p:cNvPr id="3" name="Content Placeholder 2"/>
          <p:cNvSpPr>
            <a:spLocks noGrp="1"/>
          </p:cNvSpPr>
          <p:nvPr>
            <p:ph idx="1"/>
          </p:nvPr>
        </p:nvSpPr>
        <p:spPr>
          <a:xfrm>
            <a:off x="533400" y="1276350"/>
            <a:ext cx="8077200" cy="3276600"/>
          </a:xfrm>
        </p:spPr>
        <p:txBody>
          <a:bodyPr/>
          <a:lstStyle/>
          <a:p>
            <a:r>
              <a:rPr lang="en-US" dirty="0" smtClean="0">
                <a:ea typeface="ヒラギノ角ゴ Pro W3" pitchFamily="48" charset="-128"/>
              </a:rPr>
              <a:t>Play transcends media.</a:t>
            </a:r>
          </a:p>
          <a:p>
            <a:pPr lvl="1"/>
            <a:r>
              <a:rPr lang="en-US" dirty="0" smtClean="0">
                <a:ea typeface="ヒラギノ角ゴ Pro W3" pitchFamily="48" charset="-128"/>
              </a:rPr>
              <a:t>Mechanics</a:t>
            </a:r>
          </a:p>
          <a:p>
            <a:pPr lvl="1"/>
            <a:r>
              <a:rPr lang="en-US" dirty="0" smtClean="0">
                <a:ea typeface="ヒラギノ角ゴ Pro W3" pitchFamily="48" charset="-128"/>
              </a:rPr>
              <a:t>Dynamics</a:t>
            </a:r>
          </a:p>
          <a:p>
            <a:pPr lvl="1"/>
            <a:r>
              <a:rPr lang="en-US" dirty="0" smtClean="0">
                <a:ea typeface="ヒラギノ角ゴ Pro W3" pitchFamily="48" charset="-128"/>
              </a:rPr>
              <a:t>Aesthetics</a:t>
            </a:r>
          </a:p>
          <a:p>
            <a:pPr lvl="1"/>
            <a:endParaRPr lang="en-US" dirty="0" smtClean="0">
              <a:ea typeface="ヒラギノ角ゴ Pro W3" pitchFamily="48" charset="-128"/>
            </a:endParaRPr>
          </a:p>
          <a:p>
            <a:r>
              <a:rPr lang="en-US" dirty="0" smtClean="0">
                <a:ea typeface="ヒラギノ角ゴ Pro W3" pitchFamily="48" charset="-128"/>
              </a:rPr>
              <a:t>Sometimes.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81000" y="1504950"/>
            <a:ext cx="8610600" cy="2895600"/>
          </a:xfrm>
        </p:spPr>
        <p:txBody>
          <a:bodyPr/>
          <a:lstStyle/>
          <a:p>
            <a:pPr>
              <a:spcBef>
                <a:spcPts val="1800"/>
              </a:spcBef>
            </a:pPr>
            <a:r>
              <a:rPr lang="en-US" sz="2600" b="0" dirty="0" smtClean="0">
                <a:ea typeface="ヒラギノ角ゴ Pro W3" pitchFamily="48" charset="-128"/>
              </a:rPr>
              <a:t>Good for understanding existing games.</a:t>
            </a:r>
          </a:p>
          <a:p>
            <a:pPr>
              <a:spcBef>
                <a:spcPts val="1800"/>
              </a:spcBef>
            </a:pPr>
            <a:r>
              <a:rPr lang="en-US" sz="2600" b="0" dirty="0" smtClean="0">
                <a:ea typeface="ヒラギノ角ゴ Pro W3" pitchFamily="48" charset="-128"/>
              </a:rPr>
              <a:t>Use these techniques for games in progress.</a:t>
            </a:r>
          </a:p>
          <a:p>
            <a:pPr>
              <a:spcBef>
                <a:spcPts val="1800"/>
              </a:spcBef>
            </a:pPr>
            <a:r>
              <a:rPr lang="en-US" sz="2600" b="0" dirty="0" smtClean="0">
                <a:ea typeface="ヒラギノ角ゴ Pro W3" pitchFamily="48" charset="-128"/>
              </a:rPr>
              <a:t>Process is quick and cheap.</a:t>
            </a:r>
          </a:p>
          <a:p>
            <a:pPr>
              <a:spcBef>
                <a:spcPts val="1800"/>
              </a:spcBef>
            </a:pPr>
            <a:r>
              <a:rPr lang="en-US" sz="2600" b="0" dirty="0" smtClean="0">
                <a:ea typeface="ヒラギノ角ゴ Pro W3" pitchFamily="48" charset="-128"/>
              </a:rPr>
              <a:t>You don’t need programmers or artists.</a:t>
            </a:r>
          </a:p>
        </p:txBody>
      </p:sp>
      <p:sp>
        <p:nvSpPr>
          <p:cNvPr id="18435" name="Rectangle 2"/>
          <p:cNvSpPr>
            <a:spLocks noGrp="1" noChangeArrowheads="1"/>
          </p:cNvSpPr>
          <p:nvPr>
            <p:ph type="title"/>
          </p:nvPr>
        </p:nvSpPr>
        <p:spPr>
          <a:xfrm>
            <a:off x="533400" y="419100"/>
            <a:ext cx="8077200" cy="704850"/>
          </a:xfrm>
        </p:spPr>
        <p:txBody>
          <a:bodyPr/>
          <a:lstStyle/>
          <a:p>
            <a:r>
              <a:rPr lang="en-US" dirty="0" smtClean="0">
                <a:ea typeface="ヒラギノ角ゴ Pro W3" pitchFamily="48" charset="-128"/>
              </a:rPr>
              <a:t>Using Paper Prototypes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81000" y="1504950"/>
            <a:ext cx="8458200" cy="3048000"/>
          </a:xfrm>
        </p:spPr>
        <p:txBody>
          <a:bodyPr/>
          <a:lstStyle/>
          <a:p>
            <a:pPr>
              <a:spcBef>
                <a:spcPts val="1800"/>
              </a:spcBef>
              <a:spcAft>
                <a:spcPts val="0"/>
              </a:spcAft>
            </a:pPr>
            <a:r>
              <a:rPr lang="en-US" sz="2600" b="0" dirty="0" smtClean="0">
                <a:ea typeface="ヒラギノ角ゴ Pro W3" pitchFamily="48" charset="-128"/>
              </a:rPr>
              <a:t>Can’t replace actual </a:t>
            </a:r>
            <a:r>
              <a:rPr lang="en-US" sz="2600" b="0" dirty="0" err="1" smtClean="0">
                <a:ea typeface="ヒラギノ角ゴ Pro W3" pitchFamily="48" charset="-128"/>
              </a:rPr>
              <a:t>gameplay</a:t>
            </a:r>
            <a:r>
              <a:rPr lang="en-US" sz="2600" b="0" dirty="0" smtClean="0">
                <a:ea typeface="ヒラギノ角ゴ Pro W3" pitchFamily="48" charset="-128"/>
              </a:rPr>
              <a:t> testing.</a:t>
            </a:r>
          </a:p>
          <a:p>
            <a:pPr>
              <a:spcBef>
                <a:spcPts val="1800"/>
              </a:spcBef>
              <a:spcAft>
                <a:spcPts val="0"/>
              </a:spcAft>
            </a:pPr>
            <a:r>
              <a:rPr lang="en-US" sz="2600" b="0" dirty="0" smtClean="0">
                <a:ea typeface="ヒラギノ角ゴ Pro W3" pitchFamily="48" charset="-128"/>
              </a:rPr>
              <a:t>Can give you a head start and keep you focused.</a:t>
            </a:r>
          </a:p>
          <a:p>
            <a:pPr>
              <a:spcBef>
                <a:spcPts val="1800"/>
              </a:spcBef>
              <a:spcAft>
                <a:spcPts val="0"/>
              </a:spcAft>
            </a:pPr>
            <a:r>
              <a:rPr lang="en-US" sz="2600" b="0" dirty="0" smtClean="0">
                <a:ea typeface="ヒラギノ角ゴ Pro W3" pitchFamily="48" charset="-128"/>
              </a:rPr>
              <a:t>Creates a vocabulary to use when discussing your game.</a:t>
            </a:r>
          </a:p>
          <a:p>
            <a:pPr>
              <a:spcBef>
                <a:spcPts val="1800"/>
              </a:spcBef>
              <a:spcAft>
                <a:spcPts val="0"/>
              </a:spcAft>
            </a:pPr>
            <a:r>
              <a:rPr lang="en-US" sz="2600" b="0" dirty="0" smtClean="0">
                <a:ea typeface="ヒラギノ角ゴ Pro W3" pitchFamily="48" charset="-128"/>
              </a:rPr>
              <a:t>Can be used as a tool to educate other team members. Have them play, too!</a:t>
            </a:r>
          </a:p>
        </p:txBody>
      </p:sp>
      <p:sp>
        <p:nvSpPr>
          <p:cNvPr id="5" name="Rectangle 2"/>
          <p:cNvSpPr txBox="1">
            <a:spLocks noChangeArrowheads="1"/>
          </p:cNvSpPr>
          <p:nvPr/>
        </p:nvSpPr>
        <p:spPr bwMode="auto">
          <a:xfrm>
            <a:off x="533400" y="419100"/>
            <a:ext cx="80772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Candara" pitchFamily="34" charset="0"/>
                <a:ea typeface="ヒラギノ角ゴ Pro W3" pitchFamily="48" charset="-128"/>
                <a:cs typeface="+mj-cs"/>
              </a:rPr>
              <a:t>Using Paper Prototypes</a:t>
            </a:r>
            <a:endParaRPr kumimoji="0" lang="en-US" sz="40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Candara" pitchFamily="34" charset="0"/>
              <a:ea typeface="ヒラギノ角ゴ Pro W3" pitchFamily="48" charset="-128"/>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ea typeface="ヒラギノ角ゴ Pro W3" pitchFamily="48" charset="-128"/>
              </a:rPr>
              <a:t>Elective C</a:t>
            </a:r>
          </a:p>
        </p:txBody>
      </p:sp>
      <p:sp>
        <p:nvSpPr>
          <p:cNvPr id="20483" name="Content Placeholder 2"/>
          <p:cNvSpPr>
            <a:spLocks noGrp="1"/>
          </p:cNvSpPr>
          <p:nvPr>
            <p:ph idx="1"/>
          </p:nvPr>
        </p:nvSpPr>
        <p:spPr/>
        <p:txBody>
          <a:bodyPr/>
          <a:lstStyle/>
          <a:p>
            <a:pPr>
              <a:lnSpc>
                <a:spcPct val="150000"/>
              </a:lnSpc>
            </a:pPr>
            <a:r>
              <a:rPr lang="en-US" dirty="0" smtClean="0">
                <a:ea typeface="ヒラギノ角ゴ Pro W3" pitchFamily="48" charset="-128"/>
              </a:rPr>
              <a:t>236: </a:t>
            </a:r>
            <a:r>
              <a:rPr lang="en-US" b="0" dirty="0" smtClean="0">
                <a:ea typeface="ヒラギノ角ゴ Pro W3" pitchFamily="48" charset="-128"/>
              </a:rPr>
              <a:t>Iron Game Designer</a:t>
            </a:r>
            <a:endParaRPr lang="en-US" dirty="0" smtClean="0">
              <a:ea typeface="ヒラギノ角ゴ Pro W3" pitchFamily="48" charset="-128"/>
            </a:endParaRPr>
          </a:p>
          <a:p>
            <a:pPr>
              <a:lnSpc>
                <a:spcPct val="150000"/>
              </a:lnSpc>
            </a:pPr>
            <a:r>
              <a:rPr lang="en-US" dirty="0" smtClean="0">
                <a:ea typeface="ヒラギノ角ゴ Pro W3" pitchFamily="48" charset="-128"/>
              </a:rPr>
              <a:t>224: </a:t>
            </a:r>
            <a:r>
              <a:rPr lang="en-US" b="0" dirty="0" err="1" smtClean="0">
                <a:ea typeface="ヒラギノ角ゴ Pro W3" pitchFamily="48" charset="-128"/>
              </a:rPr>
              <a:t>Facebook</a:t>
            </a:r>
            <a:r>
              <a:rPr lang="en-US" b="0" dirty="0" smtClean="0">
                <a:ea typeface="ヒラギノ角ゴ Pro W3" pitchFamily="48" charset="-128"/>
              </a:rPr>
              <a:t> Hoedown</a:t>
            </a:r>
            <a:endParaRPr lang="en-US" dirty="0" smtClean="0">
              <a:ea typeface="ヒラギノ角ゴ Pro W3" pitchFamily="48" charset="-128"/>
            </a:endParaRPr>
          </a:p>
          <a:p>
            <a:pPr>
              <a:lnSpc>
                <a:spcPct val="150000"/>
              </a:lnSpc>
            </a:pPr>
            <a:r>
              <a:rPr lang="en-US" b="0" dirty="0" smtClean="0">
                <a:ea typeface="ヒラギノ角ゴ Pro W3" pitchFamily="48" charset="-128"/>
              </a:rPr>
              <a:t> </a:t>
            </a:r>
            <a:r>
              <a:rPr lang="en-US" dirty="0" smtClean="0">
                <a:ea typeface="ヒラギノ角ゴ Pro W3" pitchFamily="48" charset="-128"/>
              </a:rPr>
              <a:t>222: </a:t>
            </a:r>
            <a:r>
              <a:rPr lang="en-US" b="0" dirty="0" err="1" smtClean="0">
                <a:ea typeface="ヒラギノ角ゴ Pro W3" pitchFamily="48" charset="-128"/>
              </a:rPr>
              <a:t>Feelin</a:t>
            </a:r>
            <a:r>
              <a:rPr lang="en-US" b="0" dirty="0" smtClean="0">
                <a:ea typeface="ヒラギノ角ゴ Pro W3" pitchFamily="48" charset="-128"/>
              </a:rPr>
              <a:t>’ GRUVI</a:t>
            </a:r>
            <a:endParaRPr lang="en-US" dirty="0" smtClean="0">
              <a:ea typeface="ヒラギノ角ゴ Pro W3" pitchFamily="48" charset="-128"/>
            </a:endParaRPr>
          </a:p>
          <a:p>
            <a:pPr>
              <a:lnSpc>
                <a:spcPct val="150000"/>
              </a:lnSpc>
            </a:pPr>
            <a:endParaRPr lang="en-US" dirty="0" smtClean="0">
              <a:ea typeface="ヒラギノ角ゴ Pro W3" pitchFamily="48"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6322" name="Rectangle 2"/>
          <p:cNvSpPr>
            <a:spLocks noGrp="1" noChangeArrowheads="1"/>
          </p:cNvSpPr>
          <p:nvPr>
            <p:ph type="title"/>
          </p:nvPr>
        </p:nvSpPr>
        <p:spPr>
          <a:xfrm>
            <a:off x="838200" y="57150"/>
            <a:ext cx="7315200" cy="685800"/>
          </a:xfrm>
        </p:spPr>
        <p:txBody>
          <a:bodyPr/>
          <a:lstStyle/>
          <a:p>
            <a:r>
              <a:rPr lang="en-US" dirty="0"/>
              <a:t>…remove the controller…</a:t>
            </a:r>
          </a:p>
        </p:txBody>
      </p:sp>
      <p:graphicFrame>
        <p:nvGraphicFramePr>
          <p:cNvPr id="56323" name="Object 3"/>
          <p:cNvGraphicFramePr>
            <a:graphicFrameLocks noChangeAspect="1"/>
          </p:cNvGraphicFramePr>
          <p:nvPr/>
        </p:nvGraphicFramePr>
        <p:xfrm>
          <a:off x="2482850" y="971550"/>
          <a:ext cx="4178300" cy="3143250"/>
        </p:xfrm>
        <a:graphic>
          <a:graphicData uri="http://schemas.openxmlformats.org/presentationml/2006/ole">
            <p:oleObj spid="_x0000_s2050" name="Image" r:id="rId4" imgW="4177778" imgH="4190476"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1202" name="Rectangle 2"/>
          <p:cNvSpPr>
            <a:spLocks noGrp="1" noChangeArrowheads="1"/>
          </p:cNvSpPr>
          <p:nvPr>
            <p:ph type="title"/>
          </p:nvPr>
        </p:nvSpPr>
        <p:spPr>
          <a:xfrm>
            <a:off x="838200" y="57150"/>
            <a:ext cx="7315200" cy="685800"/>
          </a:xfrm>
        </p:spPr>
        <p:txBody>
          <a:bodyPr/>
          <a:lstStyle/>
          <a:p>
            <a:r>
              <a:rPr lang="en-US" dirty="0"/>
              <a:t>…remove the controller…</a:t>
            </a:r>
          </a:p>
        </p:txBody>
      </p:sp>
      <p:graphicFrame>
        <p:nvGraphicFramePr>
          <p:cNvPr id="51204" name="Object 4"/>
          <p:cNvGraphicFramePr>
            <a:graphicFrameLocks noChangeAspect="1"/>
          </p:cNvGraphicFramePr>
          <p:nvPr/>
        </p:nvGraphicFramePr>
        <p:xfrm>
          <a:off x="2482850" y="971550"/>
          <a:ext cx="4178300" cy="3143250"/>
        </p:xfrm>
        <a:graphic>
          <a:graphicData uri="http://schemas.openxmlformats.org/presentationml/2006/ole">
            <p:oleObj spid="_x0000_s3074" name="Image" r:id="rId4" imgW="4177778" imgH="4190476" progId="">
              <p:embed/>
            </p:oleObj>
          </a:graphicData>
        </a:graphic>
      </p:graphicFrame>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7346" name="Rectangle 2"/>
          <p:cNvSpPr>
            <a:spLocks noGrp="1" noChangeArrowheads="1"/>
          </p:cNvSpPr>
          <p:nvPr>
            <p:ph type="title"/>
          </p:nvPr>
        </p:nvSpPr>
        <p:spPr>
          <a:xfrm>
            <a:off x="838200" y="57150"/>
            <a:ext cx="7315200" cy="685800"/>
          </a:xfrm>
        </p:spPr>
        <p:txBody>
          <a:bodyPr/>
          <a:lstStyle/>
          <a:p>
            <a:r>
              <a:rPr lang="en-US" dirty="0"/>
              <a:t>…the sound and music…</a:t>
            </a:r>
          </a:p>
        </p:txBody>
      </p:sp>
      <p:graphicFrame>
        <p:nvGraphicFramePr>
          <p:cNvPr id="57347" name="Object 3"/>
          <p:cNvGraphicFramePr>
            <a:graphicFrameLocks noChangeAspect="1"/>
          </p:cNvGraphicFramePr>
          <p:nvPr/>
        </p:nvGraphicFramePr>
        <p:xfrm>
          <a:off x="2482850" y="971550"/>
          <a:ext cx="4178300" cy="3143250"/>
        </p:xfrm>
        <a:graphic>
          <a:graphicData uri="http://schemas.openxmlformats.org/presentationml/2006/ole">
            <p:oleObj spid="_x0000_s4098" name="Image" r:id="rId4" imgW="4177778" imgH="4190476"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2226" name="Rectangle 2"/>
          <p:cNvSpPr>
            <a:spLocks noGrp="1" noChangeArrowheads="1"/>
          </p:cNvSpPr>
          <p:nvPr>
            <p:ph type="title"/>
          </p:nvPr>
        </p:nvSpPr>
        <p:spPr>
          <a:xfrm>
            <a:off x="838200" y="57150"/>
            <a:ext cx="7315200" cy="685800"/>
          </a:xfrm>
        </p:spPr>
        <p:txBody>
          <a:bodyPr/>
          <a:lstStyle/>
          <a:p>
            <a:r>
              <a:rPr lang="en-US" dirty="0"/>
              <a:t>…the sound and music…</a:t>
            </a:r>
          </a:p>
        </p:txBody>
      </p:sp>
      <p:graphicFrame>
        <p:nvGraphicFramePr>
          <p:cNvPr id="52228" name="Object 4"/>
          <p:cNvGraphicFramePr>
            <a:graphicFrameLocks noChangeAspect="1"/>
          </p:cNvGraphicFramePr>
          <p:nvPr/>
        </p:nvGraphicFramePr>
        <p:xfrm>
          <a:off x="2482850" y="971550"/>
          <a:ext cx="4178300" cy="3143250"/>
        </p:xfrm>
        <a:graphic>
          <a:graphicData uri="http://schemas.openxmlformats.org/presentationml/2006/ole">
            <p:oleObj spid="_x0000_s5122" name="Image" r:id="rId4" imgW="4177778" imgH="4190476" progId="">
              <p:embed/>
            </p:oleObj>
          </a:graphicData>
        </a:graphic>
      </p:graphicFrame>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5298" name="Rectangle 2"/>
          <p:cNvSpPr>
            <a:spLocks noGrp="1" noChangeArrowheads="1"/>
          </p:cNvSpPr>
          <p:nvPr>
            <p:ph type="title"/>
          </p:nvPr>
        </p:nvSpPr>
        <p:spPr>
          <a:xfrm>
            <a:off x="838200" y="57150"/>
            <a:ext cx="7315200" cy="685800"/>
          </a:xfrm>
        </p:spPr>
        <p:txBody>
          <a:bodyPr/>
          <a:lstStyle/>
          <a:p>
            <a:r>
              <a:rPr lang="en-US" dirty="0"/>
              <a:t>…and the graphics</a:t>
            </a:r>
          </a:p>
        </p:txBody>
      </p:sp>
      <p:graphicFrame>
        <p:nvGraphicFramePr>
          <p:cNvPr id="55299" name="Object 3"/>
          <p:cNvGraphicFramePr>
            <a:graphicFrameLocks noChangeAspect="1"/>
          </p:cNvGraphicFramePr>
          <p:nvPr/>
        </p:nvGraphicFramePr>
        <p:xfrm>
          <a:off x="2482850" y="971550"/>
          <a:ext cx="4178300" cy="3143250"/>
        </p:xfrm>
        <a:graphic>
          <a:graphicData uri="http://schemas.openxmlformats.org/presentationml/2006/ole">
            <p:oleObj spid="_x0000_s6146" name="Image" r:id="rId4" imgW="4177778" imgH="4190476"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57150"/>
            <a:ext cx="7315200" cy="685800"/>
          </a:xfrm>
        </p:spPr>
        <p:txBody>
          <a:bodyPr/>
          <a:lstStyle/>
          <a:p>
            <a:r>
              <a:rPr lang="en-US" dirty="0"/>
              <a:t>…and the graphics</a:t>
            </a:r>
          </a:p>
        </p:txBody>
      </p:sp>
      <p:sp>
        <p:nvSpPr>
          <p:cNvPr id="58372"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57150"/>
            <a:ext cx="7315200" cy="685800"/>
          </a:xfrm>
        </p:spPr>
        <p:txBody>
          <a:bodyPr/>
          <a:lstStyle/>
          <a:p>
            <a:r>
              <a:rPr lang="en-US" dirty="0"/>
              <a:t>What’s left?</a:t>
            </a:r>
          </a:p>
        </p:txBody>
      </p:sp>
      <p:sp>
        <p:nvSpPr>
          <p:cNvPr id="53252"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628977">
  <a:themeElements>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28977">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262897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2897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2897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2897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2897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2897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11881</TotalTime>
  <Words>509</Words>
  <Application>Microsoft Office PowerPoint</Application>
  <PresentationFormat>On-screen Show (16:9)</PresentationFormat>
  <Paragraphs>110</Paragraphs>
  <Slides>29</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Arial</vt:lpstr>
      <vt:lpstr>Candara</vt:lpstr>
      <vt:lpstr>Trebuchet MS</vt:lpstr>
      <vt:lpstr>ヒラギノ角ゴ Pro W3</vt:lpstr>
      <vt:lpstr>Wingdings</vt:lpstr>
      <vt:lpstr>Times New Roman</vt:lpstr>
      <vt:lpstr>Verdana</vt:lpstr>
      <vt:lpstr>Stone Sans ITC TT</vt:lpstr>
      <vt:lpstr>~2628977</vt:lpstr>
      <vt:lpstr>Image</vt:lpstr>
      <vt:lpstr>Slide 1</vt:lpstr>
      <vt:lpstr>Take a digital game…</vt:lpstr>
      <vt:lpstr>…remove the controller…</vt:lpstr>
      <vt:lpstr>…remove the controller…</vt:lpstr>
      <vt:lpstr>…the sound and music…</vt:lpstr>
      <vt:lpstr>…the sound and music…</vt:lpstr>
      <vt:lpstr>…and the graphics</vt:lpstr>
      <vt:lpstr>…and the graphics</vt:lpstr>
      <vt:lpstr>What’s left?</vt:lpstr>
      <vt:lpstr>Slide 10</vt:lpstr>
      <vt:lpstr>Exercise #2</vt:lpstr>
      <vt:lpstr>Example Game</vt:lpstr>
      <vt:lpstr>Example Game</vt:lpstr>
      <vt:lpstr>Slide 14</vt:lpstr>
      <vt:lpstr>Slide 15</vt:lpstr>
      <vt:lpstr>Slide 16</vt:lpstr>
      <vt:lpstr>Slide 17</vt:lpstr>
      <vt:lpstr>Slide 18</vt:lpstr>
      <vt:lpstr>Exercise</vt:lpstr>
      <vt:lpstr>Brainstorm</vt:lpstr>
      <vt:lpstr>Build a Paper Version</vt:lpstr>
      <vt:lpstr>Build a Paper Version</vt:lpstr>
      <vt:lpstr>Beta Test at 3:15</vt:lpstr>
      <vt:lpstr>Beta Test</vt:lpstr>
      <vt:lpstr>Discussion</vt:lpstr>
      <vt:lpstr>The Message</vt:lpstr>
      <vt:lpstr>Using Paper Prototypes</vt:lpstr>
      <vt:lpstr>Slide 28</vt:lpstr>
      <vt:lpstr>Elective C</vt:lpstr>
    </vt:vector>
  </TitlesOfParts>
  <Company>Stonetronix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Stone</dc:creator>
  <cp:lastModifiedBy>stone</cp:lastModifiedBy>
  <cp:revision>422</cp:revision>
  <dcterms:created xsi:type="dcterms:W3CDTF">2004-03-07T19:53:40Z</dcterms:created>
  <dcterms:modified xsi:type="dcterms:W3CDTF">2012-02-27T06:18:54Z</dcterms:modified>
</cp:coreProperties>
</file>