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theme/themeOverride2.xml" ContentType="application/vnd.openxmlformats-officedocument.themeOverr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9" r:id="rId1"/>
  </p:sldMasterIdLst>
  <p:notesMasterIdLst>
    <p:notesMasterId r:id="rId95"/>
  </p:notesMasterIdLst>
  <p:handoutMasterIdLst>
    <p:handoutMasterId r:id="rId96"/>
  </p:handoutMasterIdLst>
  <p:sldIdLst>
    <p:sldId id="256" r:id="rId2"/>
    <p:sldId id="799" r:id="rId3"/>
    <p:sldId id="783" r:id="rId4"/>
    <p:sldId id="796" r:id="rId5"/>
    <p:sldId id="673" r:id="rId6"/>
    <p:sldId id="765" r:id="rId7"/>
    <p:sldId id="736" r:id="rId8"/>
    <p:sldId id="739" r:id="rId9"/>
    <p:sldId id="734" r:id="rId10"/>
    <p:sldId id="766" r:id="rId11"/>
    <p:sldId id="716" r:id="rId12"/>
    <p:sldId id="745" r:id="rId13"/>
    <p:sldId id="744" r:id="rId14"/>
    <p:sldId id="746" r:id="rId15"/>
    <p:sldId id="747" r:id="rId16"/>
    <p:sldId id="748" r:id="rId17"/>
    <p:sldId id="749" r:id="rId18"/>
    <p:sldId id="791" r:id="rId19"/>
    <p:sldId id="770" r:id="rId20"/>
    <p:sldId id="771" r:id="rId21"/>
    <p:sldId id="774" r:id="rId22"/>
    <p:sldId id="772" r:id="rId23"/>
    <p:sldId id="773" r:id="rId24"/>
    <p:sldId id="792" r:id="rId25"/>
    <p:sldId id="738" r:id="rId26"/>
    <p:sldId id="529" r:id="rId27"/>
    <p:sldId id="674" r:id="rId28"/>
    <p:sldId id="717" r:id="rId29"/>
    <p:sldId id="675" r:id="rId30"/>
    <p:sldId id="689" r:id="rId31"/>
    <p:sldId id="559" r:id="rId32"/>
    <p:sldId id="690" r:id="rId33"/>
    <p:sldId id="679" r:id="rId34"/>
    <p:sldId id="692" r:id="rId35"/>
    <p:sldId id="720" r:id="rId36"/>
    <p:sldId id="798" r:id="rId37"/>
    <p:sldId id="678" r:id="rId38"/>
    <p:sldId id="695" r:id="rId39"/>
    <p:sldId id="712" r:id="rId40"/>
    <p:sldId id="709" r:id="rId41"/>
    <p:sldId id="727" r:id="rId42"/>
    <p:sldId id="698" r:id="rId43"/>
    <p:sldId id="700" r:id="rId44"/>
    <p:sldId id="699" r:id="rId45"/>
    <p:sldId id="701" r:id="rId46"/>
    <p:sldId id="702" r:id="rId47"/>
    <p:sldId id="703" r:id="rId48"/>
    <p:sldId id="704" r:id="rId49"/>
    <p:sldId id="705" r:id="rId50"/>
    <p:sldId id="706" r:id="rId51"/>
    <p:sldId id="767" r:id="rId52"/>
    <p:sldId id="768" r:id="rId53"/>
    <p:sldId id="793" r:id="rId54"/>
    <p:sldId id="743" r:id="rId55"/>
    <p:sldId id="752" r:id="rId56"/>
    <p:sldId id="759" r:id="rId57"/>
    <p:sldId id="762" r:id="rId58"/>
    <p:sldId id="763" r:id="rId59"/>
    <p:sldId id="761" r:id="rId60"/>
    <p:sldId id="754" r:id="rId61"/>
    <p:sldId id="756" r:id="rId62"/>
    <p:sldId id="711" r:id="rId63"/>
    <p:sldId id="760" r:id="rId64"/>
    <p:sldId id="730" r:id="rId65"/>
    <p:sldId id="764" r:id="rId66"/>
    <p:sldId id="794" r:id="rId67"/>
    <p:sldId id="742" r:id="rId68"/>
    <p:sldId id="741" r:id="rId69"/>
    <p:sldId id="681" r:id="rId70"/>
    <p:sldId id="721" r:id="rId71"/>
    <p:sldId id="696" r:id="rId72"/>
    <p:sldId id="728" r:id="rId73"/>
    <p:sldId id="751" r:id="rId74"/>
    <p:sldId id="795" r:id="rId75"/>
    <p:sldId id="740" r:id="rId76"/>
    <p:sldId id="725" r:id="rId77"/>
    <p:sldId id="724" r:id="rId78"/>
    <p:sldId id="769" r:id="rId79"/>
    <p:sldId id="480" r:id="rId80"/>
    <p:sldId id="790" r:id="rId81"/>
    <p:sldId id="797" r:id="rId82"/>
    <p:sldId id="775" r:id="rId83"/>
    <p:sldId id="789" r:id="rId84"/>
    <p:sldId id="779" r:id="rId85"/>
    <p:sldId id="785" r:id="rId86"/>
    <p:sldId id="776" r:id="rId87"/>
    <p:sldId id="777" r:id="rId88"/>
    <p:sldId id="788" r:id="rId89"/>
    <p:sldId id="778" r:id="rId90"/>
    <p:sldId id="786" r:id="rId91"/>
    <p:sldId id="787" r:id="rId92"/>
    <p:sldId id="782" r:id="rId93"/>
    <p:sldId id="481" r:id="rId94"/>
  </p:sldIdLst>
  <p:sldSz cx="12188825" cy="6858000"/>
  <p:notesSz cx="6858000" cy="9144000"/>
  <p:embeddedFontLst>
    <p:embeddedFont>
      <p:font typeface="Candara" pitchFamily="34" charset="0"/>
      <p:regular r:id="rId97"/>
      <p:bold r:id="rId98"/>
      <p:italic r:id="rId99"/>
      <p:boldItalic r:id="rId100"/>
    </p:embeddedFont>
    <p:embeddedFont>
      <p:font typeface="Calibri" pitchFamily="34" charset="0"/>
      <p:regular r:id="rId101"/>
      <p:bold r:id="rId102"/>
      <p:italic r:id="rId103"/>
      <p:boldItalic r:id="rId104"/>
    </p:embeddedFont>
    <p:embeddedFont>
      <p:font typeface="Trebuchet MS" pitchFamily="34" charset="0"/>
      <p:regular r:id="rId105"/>
      <p:bold r:id="rId106"/>
      <p:italic r:id="rId107"/>
      <p:boldItalic r:id="rId108"/>
    </p:embeddedFont>
  </p:embeddedFontLst>
  <p:defaultTextStyle>
    <a:defPPr>
      <a:defRPr lang="en-US"/>
    </a:defPPr>
    <a:lvl1pPr algn="l" rtl="0" fontAlgn="base">
      <a:spcBef>
        <a:spcPct val="0"/>
      </a:spcBef>
      <a:spcAft>
        <a:spcPct val="0"/>
      </a:spcAft>
      <a:defRPr sz="4300" kern="1200">
        <a:solidFill>
          <a:schemeClr val="tx1"/>
        </a:solidFill>
        <a:latin typeface="Arial" pitchFamily="34" charset="0"/>
        <a:ea typeface="+mn-ea"/>
        <a:cs typeface="Arial" pitchFamily="34" charset="0"/>
      </a:defRPr>
    </a:lvl1pPr>
    <a:lvl2pPr marL="609371" algn="l" rtl="0" fontAlgn="base">
      <a:spcBef>
        <a:spcPct val="0"/>
      </a:spcBef>
      <a:spcAft>
        <a:spcPct val="0"/>
      </a:spcAft>
      <a:defRPr sz="4300" kern="1200">
        <a:solidFill>
          <a:schemeClr val="tx1"/>
        </a:solidFill>
        <a:latin typeface="Arial" pitchFamily="34" charset="0"/>
        <a:ea typeface="+mn-ea"/>
        <a:cs typeface="Arial" pitchFamily="34" charset="0"/>
      </a:defRPr>
    </a:lvl2pPr>
    <a:lvl3pPr marL="1218742" algn="l" rtl="0" fontAlgn="base">
      <a:spcBef>
        <a:spcPct val="0"/>
      </a:spcBef>
      <a:spcAft>
        <a:spcPct val="0"/>
      </a:spcAft>
      <a:defRPr sz="4300" kern="1200">
        <a:solidFill>
          <a:schemeClr val="tx1"/>
        </a:solidFill>
        <a:latin typeface="Arial" pitchFamily="34" charset="0"/>
        <a:ea typeface="+mn-ea"/>
        <a:cs typeface="Arial" pitchFamily="34" charset="0"/>
      </a:defRPr>
    </a:lvl3pPr>
    <a:lvl4pPr marL="1828114" algn="l" rtl="0" fontAlgn="base">
      <a:spcBef>
        <a:spcPct val="0"/>
      </a:spcBef>
      <a:spcAft>
        <a:spcPct val="0"/>
      </a:spcAft>
      <a:defRPr sz="4300" kern="1200">
        <a:solidFill>
          <a:schemeClr val="tx1"/>
        </a:solidFill>
        <a:latin typeface="Arial" pitchFamily="34" charset="0"/>
        <a:ea typeface="+mn-ea"/>
        <a:cs typeface="Arial" pitchFamily="34" charset="0"/>
      </a:defRPr>
    </a:lvl4pPr>
    <a:lvl5pPr marL="2437487" algn="l" rtl="0" fontAlgn="base">
      <a:spcBef>
        <a:spcPct val="0"/>
      </a:spcBef>
      <a:spcAft>
        <a:spcPct val="0"/>
      </a:spcAft>
      <a:defRPr sz="4300" kern="1200">
        <a:solidFill>
          <a:schemeClr val="tx1"/>
        </a:solidFill>
        <a:latin typeface="Arial" pitchFamily="34" charset="0"/>
        <a:ea typeface="+mn-ea"/>
        <a:cs typeface="Arial" pitchFamily="34" charset="0"/>
      </a:defRPr>
    </a:lvl5pPr>
    <a:lvl6pPr marL="3046856" algn="l" defTabSz="1218742" rtl="0" eaLnBrk="1" latinLnBrk="0" hangingPunct="1">
      <a:defRPr sz="4300" kern="1200">
        <a:solidFill>
          <a:schemeClr val="tx1"/>
        </a:solidFill>
        <a:latin typeface="Arial" pitchFamily="34" charset="0"/>
        <a:ea typeface="+mn-ea"/>
        <a:cs typeface="Arial" pitchFamily="34" charset="0"/>
      </a:defRPr>
    </a:lvl6pPr>
    <a:lvl7pPr marL="3656228" algn="l" defTabSz="1218742" rtl="0" eaLnBrk="1" latinLnBrk="0" hangingPunct="1">
      <a:defRPr sz="4300" kern="1200">
        <a:solidFill>
          <a:schemeClr val="tx1"/>
        </a:solidFill>
        <a:latin typeface="Arial" pitchFamily="34" charset="0"/>
        <a:ea typeface="+mn-ea"/>
        <a:cs typeface="Arial" pitchFamily="34" charset="0"/>
      </a:defRPr>
    </a:lvl7pPr>
    <a:lvl8pPr marL="4265599" algn="l" defTabSz="1218742" rtl="0" eaLnBrk="1" latinLnBrk="0" hangingPunct="1">
      <a:defRPr sz="4300" kern="1200">
        <a:solidFill>
          <a:schemeClr val="tx1"/>
        </a:solidFill>
        <a:latin typeface="Arial" pitchFamily="34" charset="0"/>
        <a:ea typeface="+mn-ea"/>
        <a:cs typeface="Arial" pitchFamily="34" charset="0"/>
      </a:defRPr>
    </a:lvl8pPr>
    <a:lvl9pPr marL="4874971" algn="l" defTabSz="1218742" rtl="0" eaLnBrk="1" latinLnBrk="0" hangingPunct="1">
      <a:defRPr sz="43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D4B"/>
    <a:srgbClr val="285688"/>
    <a:srgbClr val="990000"/>
    <a:srgbClr val="C0C0C0"/>
    <a:srgbClr val="B2B2B2"/>
    <a:srgbClr val="0099CC"/>
    <a:srgbClr val="33CCCC"/>
    <a:srgbClr val="FF6600"/>
    <a:srgbClr val="606FA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58" autoAdjust="0"/>
    <p:restoredTop sz="67511" autoAdjust="0"/>
  </p:normalViewPr>
  <p:slideViewPr>
    <p:cSldViewPr snapToGrid="0" snapToObjects="1">
      <p:cViewPr>
        <p:scale>
          <a:sx n="60" d="100"/>
          <a:sy n="60" d="100"/>
        </p:scale>
        <p:origin x="-1824" y="-252"/>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2738"/>
    </p:cViewPr>
  </p:sorterViewPr>
  <p:notesViewPr>
    <p:cSldViewPr snapToGrid="0" snapToObjects="1">
      <p:cViewPr varScale="1">
        <p:scale>
          <a:sx n="78" d="100"/>
          <a:sy n="78" d="100"/>
        </p:scale>
        <p:origin x="-2388" y="-90"/>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6.fntdata"/><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27B135-4060-4BBA-A428-0A80E2F7BF1F}" type="datetimeFigureOut">
              <a:rPr lang="en-US" smtClean="0"/>
              <a:pPr/>
              <a:t>4/7/2013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51267F-95D4-417D-9635-A0C10135559B}" type="slidenum">
              <a:rPr lang="en-US" smtClean="0"/>
              <a:pPr/>
              <a:t>‹#›</a:t>
            </a:fld>
            <a:endParaRPr lang="en-US"/>
          </a:p>
        </p:txBody>
      </p:sp>
    </p:spTree>
    <p:extLst>
      <p:ext uri="{BB962C8B-B14F-4D97-AF65-F5344CB8AC3E}">
        <p14:creationId xmlns="" xmlns:p14="http://schemas.microsoft.com/office/powerpoint/2010/main" val="241531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0AE47231-13CF-4769-AA48-3A0AAE099A16}" type="slidenum">
              <a:rPr lang="en-US"/>
              <a:pPr>
                <a:defRPr/>
              </a:pPr>
              <a:t>‹#›</a:t>
            </a:fld>
            <a:endParaRPr lang="en-US" dirty="0"/>
          </a:p>
        </p:txBody>
      </p:sp>
    </p:spTree>
    <p:extLst>
      <p:ext uri="{BB962C8B-B14F-4D97-AF65-F5344CB8AC3E}">
        <p14:creationId xmlns="" xmlns:p14="http://schemas.microsoft.com/office/powerpoint/2010/main" val="273949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09371" algn="l" rtl="0" eaLnBrk="0" fontAlgn="base" hangingPunct="0">
      <a:spcBef>
        <a:spcPct val="30000"/>
      </a:spcBef>
      <a:spcAft>
        <a:spcPct val="0"/>
      </a:spcAft>
      <a:defRPr sz="1600" kern="1200">
        <a:solidFill>
          <a:schemeClr val="tx1"/>
        </a:solidFill>
        <a:latin typeface="Arial" charset="0"/>
        <a:ea typeface="+mn-ea"/>
        <a:cs typeface="+mn-cs"/>
      </a:defRPr>
    </a:lvl2pPr>
    <a:lvl3pPr marL="1218742" algn="l" rtl="0" eaLnBrk="0" fontAlgn="base" hangingPunct="0">
      <a:spcBef>
        <a:spcPct val="30000"/>
      </a:spcBef>
      <a:spcAft>
        <a:spcPct val="0"/>
      </a:spcAft>
      <a:defRPr sz="1600" kern="1200">
        <a:solidFill>
          <a:schemeClr val="tx1"/>
        </a:solidFill>
        <a:latin typeface="Arial" charset="0"/>
        <a:ea typeface="+mn-ea"/>
        <a:cs typeface="+mn-cs"/>
      </a:defRPr>
    </a:lvl3pPr>
    <a:lvl4pPr marL="1828114" algn="l" rtl="0" eaLnBrk="0" fontAlgn="base" hangingPunct="0">
      <a:spcBef>
        <a:spcPct val="30000"/>
      </a:spcBef>
      <a:spcAft>
        <a:spcPct val="0"/>
      </a:spcAft>
      <a:defRPr sz="1600" kern="1200">
        <a:solidFill>
          <a:schemeClr val="tx1"/>
        </a:solidFill>
        <a:latin typeface="Arial" charset="0"/>
        <a:ea typeface="+mn-ea"/>
        <a:cs typeface="+mn-cs"/>
      </a:defRPr>
    </a:lvl4pPr>
    <a:lvl5pPr marL="2437487" algn="l" rtl="0" eaLnBrk="0" fontAlgn="base" hangingPunct="0">
      <a:spcBef>
        <a:spcPct val="30000"/>
      </a:spcBef>
      <a:spcAft>
        <a:spcPct val="0"/>
      </a:spcAft>
      <a:defRPr sz="1600" kern="1200">
        <a:solidFill>
          <a:schemeClr val="tx1"/>
        </a:solidFill>
        <a:latin typeface="Arial" charset="0"/>
        <a:ea typeface="+mn-ea"/>
        <a:cs typeface="+mn-cs"/>
      </a:defRPr>
    </a:lvl5pPr>
    <a:lvl6pPr marL="3046856" algn="l" defTabSz="1218742" rtl="0" eaLnBrk="1" latinLnBrk="0" hangingPunct="1">
      <a:defRPr sz="1600" kern="1200">
        <a:solidFill>
          <a:schemeClr val="tx1"/>
        </a:solidFill>
        <a:latin typeface="+mn-lt"/>
        <a:ea typeface="+mn-ea"/>
        <a:cs typeface="+mn-cs"/>
      </a:defRPr>
    </a:lvl6pPr>
    <a:lvl7pPr marL="3656228" algn="l" defTabSz="1218742" rtl="0" eaLnBrk="1" latinLnBrk="0" hangingPunct="1">
      <a:defRPr sz="1600" kern="1200">
        <a:solidFill>
          <a:schemeClr val="tx1"/>
        </a:solidFill>
        <a:latin typeface="+mn-lt"/>
        <a:ea typeface="+mn-ea"/>
        <a:cs typeface="+mn-cs"/>
      </a:defRPr>
    </a:lvl7pPr>
    <a:lvl8pPr marL="4265599" algn="l" defTabSz="1218742" rtl="0" eaLnBrk="1" latinLnBrk="0" hangingPunct="1">
      <a:defRPr sz="1600" kern="1200">
        <a:solidFill>
          <a:schemeClr val="tx1"/>
        </a:solidFill>
        <a:latin typeface="+mn-lt"/>
        <a:ea typeface="+mn-ea"/>
        <a:cs typeface="+mn-cs"/>
      </a:defRPr>
    </a:lvl8pPr>
    <a:lvl9pPr marL="4874971" algn="l" defTabSz="12187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smtClean="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Intro</a:t>
            </a:r>
          </a:p>
          <a:p>
            <a:pPr eaLnBrk="1" hangingPunct="1"/>
            <a:r>
              <a:rPr lang="en-US" b="0" i="0" dirty="0" smtClean="0">
                <a:latin typeface="Arial" pitchFamily="34" charset="0"/>
              </a:rPr>
              <a:t>Welcome!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10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Scale Maps</a:t>
            </a:r>
            <a:endParaRPr lang="en-US" b="1" i="1" dirty="0" smtClean="0">
              <a:latin typeface="Arial" pitchFamily="34" charset="0"/>
            </a:endParaRPr>
          </a:p>
          <a:p>
            <a:pPr marL="0" indent="0" algn="l" rtl="0" eaLnBrk="0" fontAlgn="base" hangingPunct="0">
              <a:spcBef>
                <a:spcPts val="0"/>
              </a:spcBef>
              <a:spcAft>
                <a:spcPct val="0"/>
              </a:spcAft>
              <a:buNone/>
            </a:pPr>
            <a:r>
              <a:rPr lang="en-US" sz="1600" kern="1200" baseline="0" dirty="0" smtClean="0">
                <a:solidFill>
                  <a:schemeClr val="tx1"/>
                </a:solidFill>
                <a:latin typeface="Arial" charset="0"/>
                <a:ea typeface="+mn-ea"/>
                <a:cs typeface="+mn-cs"/>
              </a:rPr>
              <a:t>Here is a picture of all four cities together, printed out and hung up in the </a:t>
            </a:r>
            <a:r>
              <a:rPr lang="en-US" sz="1600" kern="1200" baseline="0" dirty="0" smtClean="0">
                <a:solidFill>
                  <a:schemeClr val="tx1"/>
                </a:solidFill>
                <a:latin typeface="Arial" charset="0"/>
                <a:ea typeface="+mn-ea"/>
                <a:cs typeface="+mn-cs"/>
              </a:rPr>
              <a:t>hallway (and </a:t>
            </a:r>
            <a:r>
              <a:rPr lang="en-US" sz="1600" kern="1200" baseline="0" dirty="0" err="1" smtClean="0">
                <a:solidFill>
                  <a:schemeClr val="tx1"/>
                </a:solidFill>
                <a:latin typeface="Arial" charset="0"/>
                <a:ea typeface="+mn-ea"/>
                <a:cs typeface="+mn-cs"/>
              </a:rPr>
              <a:t>photobombed</a:t>
            </a:r>
            <a:r>
              <a:rPr lang="en-US" sz="1600" kern="1200" baseline="0" dirty="0" smtClean="0">
                <a:solidFill>
                  <a:schemeClr val="tx1"/>
                </a:solidFill>
                <a:latin typeface="Arial" charset="0"/>
                <a:ea typeface="+mn-ea"/>
                <a:cs typeface="+mn-cs"/>
              </a:rPr>
              <a:t> by scripter John Giordano). </a:t>
            </a:r>
            <a:r>
              <a:rPr lang="en-US" sz="1600" kern="1200" baseline="0" dirty="0" smtClean="0">
                <a:solidFill>
                  <a:schemeClr val="tx1"/>
                </a:solidFill>
                <a:latin typeface="Arial" charset="0"/>
                <a:ea typeface="+mn-ea"/>
                <a:cs typeface="+mn-cs"/>
              </a:rPr>
              <a:t>Even though this document has no words, it is really easy to understand at a glance one of the key features of our game: that cities could be specialized, and that individual cities would work together to make up a larger region. </a:t>
            </a:r>
          </a:p>
          <a:p>
            <a:pPr marL="0" indent="0" algn="l" rtl="0" eaLnBrk="0" fontAlgn="base" hangingPunct="0">
              <a:spcBef>
                <a:spcPts val="0"/>
              </a:spcBef>
              <a:spcAft>
                <a:spcPct val="0"/>
              </a:spcAft>
              <a:buNone/>
            </a:pPr>
            <a:endParaRPr lang="en-US" sz="1600" kern="1200" baseline="0" dirty="0" smtClean="0">
              <a:solidFill>
                <a:schemeClr val="tx1"/>
              </a:solidFill>
              <a:latin typeface="Arial" charset="0"/>
              <a:ea typeface="+mn-ea"/>
              <a:cs typeface="+mn-cs"/>
            </a:endParaRPr>
          </a:p>
          <a:p>
            <a:pPr marL="0" indent="0" algn="l" rtl="0" eaLnBrk="0" fontAlgn="base" hangingPunct="0">
              <a:spcBef>
                <a:spcPts val="0"/>
              </a:spcBef>
              <a:spcAft>
                <a:spcPct val="0"/>
              </a:spcAft>
            </a:pPr>
            <a:endParaRPr lang="en-US" sz="1600" kern="1200" baseline="0" dirty="0" smtClean="0">
              <a:solidFill>
                <a:schemeClr val="tx1"/>
              </a:solidFill>
              <a:latin typeface="Arial" charset="0"/>
              <a:ea typeface="+mn-ea"/>
              <a:cs typeface="+mn-cs"/>
            </a:endParaRPr>
          </a:p>
          <a:p>
            <a:pPr marL="0" indent="0" algn="l" rtl="0" eaLnBrk="0" fontAlgn="base" hangingPunct="0">
              <a:spcBef>
                <a:spcPts val="0"/>
              </a:spcBef>
              <a:spcAft>
                <a:spcPct val="0"/>
              </a:spcAft>
            </a:pPr>
            <a:endParaRPr lang="en-US" sz="1600" kern="1200" baseline="0" dirty="0" smtClean="0">
              <a:solidFill>
                <a:schemeClr val="tx1"/>
              </a:solidFill>
              <a:latin typeface="Arial"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11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Scale Maps</a:t>
            </a:r>
            <a:endParaRPr lang="en-US" b="1" i="1" dirty="0" smtClean="0">
              <a:latin typeface="Arial" pitchFamily="34" charset="0"/>
            </a:endParaRPr>
          </a:p>
          <a:p>
            <a:pPr marL="0" indent="0" algn="l" rtl="0" eaLnBrk="0" fontAlgn="base" hangingPunct="0">
              <a:spcBef>
                <a:spcPts val="0"/>
              </a:spcBef>
              <a:spcAft>
                <a:spcPct val="0"/>
              </a:spcAft>
              <a:buNone/>
            </a:pPr>
            <a:r>
              <a:rPr lang="en-US" sz="1600" kern="1200" baseline="0" dirty="0" smtClean="0">
                <a:solidFill>
                  <a:schemeClr val="tx1"/>
                </a:solidFill>
                <a:latin typeface="Arial" charset="0"/>
                <a:ea typeface="+mn-ea"/>
                <a:cs typeface="+mn-cs"/>
              </a:rPr>
              <a:t>Documents such as these go one level deeper and show individual widths for road types and RCI building approximations for 1K by 1K cities. These were needed by both engineering and art in order to establish the performance benchmarks. There were several of these </a:t>
            </a:r>
            <a:r>
              <a:rPr lang="en-US" sz="1600" kern="1200" baseline="0" dirty="0" smtClean="0">
                <a:solidFill>
                  <a:schemeClr val="tx1"/>
                </a:solidFill>
                <a:latin typeface="Arial" charset="0"/>
                <a:ea typeface="+mn-ea"/>
                <a:cs typeface="+mn-cs"/>
              </a:rPr>
              <a:t>illustrations that </a:t>
            </a:r>
            <a:r>
              <a:rPr lang="en-US" sz="1600" kern="1200" baseline="0" dirty="0" smtClean="0">
                <a:solidFill>
                  <a:schemeClr val="tx1"/>
                </a:solidFill>
                <a:latin typeface="Arial" charset="0"/>
                <a:ea typeface="+mn-ea"/>
                <a:cs typeface="+mn-cs"/>
              </a:rPr>
              <a:t>were used to estimate the maximum number of buildings in cities </a:t>
            </a:r>
            <a:r>
              <a:rPr lang="en-US" sz="1600" kern="1200" baseline="0" dirty="0" smtClean="0">
                <a:solidFill>
                  <a:schemeClr val="tx1"/>
                </a:solidFill>
                <a:latin typeface="Arial" charset="0"/>
                <a:ea typeface="+mn-ea"/>
                <a:cs typeface="+mn-cs"/>
              </a:rPr>
              <a:t>based on </a:t>
            </a:r>
            <a:r>
              <a:rPr lang="en-US" sz="1600" kern="1200" baseline="0" dirty="0" smtClean="0">
                <a:solidFill>
                  <a:schemeClr val="tx1"/>
                </a:solidFill>
                <a:latin typeface="Arial" charset="0"/>
                <a:ea typeface="+mn-ea"/>
                <a:cs typeface="+mn-cs"/>
              </a:rPr>
              <a:t>different wealth and density levels. (A city made of low-wealth skyscrapers has </a:t>
            </a:r>
            <a:r>
              <a:rPr lang="en-US" sz="1600" kern="1200" baseline="0" dirty="0" smtClean="0">
                <a:solidFill>
                  <a:schemeClr val="tx1"/>
                </a:solidFill>
                <a:latin typeface="Arial" charset="0"/>
                <a:ea typeface="+mn-ea"/>
                <a:cs typeface="+mn-cs"/>
              </a:rPr>
              <a:t>fewer </a:t>
            </a:r>
            <a:r>
              <a:rPr lang="en-US" sz="1600" kern="1200" baseline="0" dirty="0" smtClean="0">
                <a:solidFill>
                  <a:schemeClr val="tx1"/>
                </a:solidFill>
                <a:latin typeface="Arial" charset="0"/>
                <a:ea typeface="+mn-ea"/>
                <a:cs typeface="+mn-cs"/>
              </a:rPr>
              <a:t>buildings than a city of wealthy single-story mansions.)</a:t>
            </a:r>
          </a:p>
          <a:p>
            <a:pPr marL="0" indent="0" algn="l" rtl="0" eaLnBrk="0" fontAlgn="base" hangingPunct="0">
              <a:spcBef>
                <a:spcPts val="0"/>
              </a:spcBef>
              <a:spcAft>
                <a:spcPct val="0"/>
              </a:spcAft>
              <a:buNone/>
            </a:pPr>
            <a:endParaRPr lang="en-US" sz="1600" kern="1200" baseline="0" dirty="0" smtClean="0">
              <a:solidFill>
                <a:schemeClr val="tx1"/>
              </a:solidFill>
              <a:latin typeface="Arial" charset="0"/>
              <a:ea typeface="+mn-ea"/>
              <a:cs typeface="+mn-cs"/>
            </a:endParaRPr>
          </a:p>
          <a:p>
            <a:pPr marL="0" indent="0" algn="l" rtl="0" eaLnBrk="0" fontAlgn="base" hangingPunct="0">
              <a:spcBef>
                <a:spcPts val="0"/>
              </a:spcBef>
              <a:spcAft>
                <a:spcPct val="0"/>
              </a:spcAft>
              <a:buNone/>
            </a:pPr>
            <a:endParaRPr lang="en-US" sz="1600" kern="1200" baseline="0" dirty="0" smtClean="0">
              <a:solidFill>
                <a:schemeClr val="tx1"/>
              </a:solidFill>
              <a:latin typeface="Arial"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Region Flow</a:t>
            </a:r>
            <a:endParaRPr lang="en-US" b="0" i="0" dirty="0" smtClean="0"/>
          </a:p>
          <a:p>
            <a:r>
              <a:rPr lang="en-US" b="0" i="0" dirty="0" smtClean="0"/>
              <a:t>The</a:t>
            </a:r>
            <a:r>
              <a:rPr lang="en-US" b="0" i="0" baseline="0" dirty="0" smtClean="0"/>
              <a:t> previous documents were useful for determining engineering and art metrics, but this </a:t>
            </a:r>
            <a:r>
              <a:rPr lang="en-US" b="0" i="0" baseline="0" dirty="0" smtClean="0"/>
              <a:t>design is </a:t>
            </a:r>
            <a:r>
              <a:rPr lang="en-US" b="0" i="0" baseline="0" dirty="0" smtClean="0"/>
              <a:t>about the player experience. </a:t>
            </a:r>
          </a:p>
          <a:p>
            <a:endParaRPr lang="en-US" b="0" i="0" baseline="0" dirty="0" smtClean="0"/>
          </a:p>
          <a:p>
            <a:r>
              <a:rPr lang="en-US" b="0" i="0" baseline="0" dirty="0" smtClean="0"/>
              <a:t>This diagram shows </a:t>
            </a:r>
            <a:r>
              <a:rPr lang="en-US" b="0" i="0" baseline="0" dirty="0" smtClean="0"/>
              <a:t>the </a:t>
            </a:r>
            <a:r>
              <a:rPr lang="en-US" b="0" i="0" baseline="0" dirty="0" smtClean="0"/>
              <a:t>UI </a:t>
            </a:r>
            <a:r>
              <a:rPr lang="en-US" b="0" i="0" baseline="0" dirty="0" smtClean="0"/>
              <a:t>options, </a:t>
            </a:r>
            <a:r>
              <a:rPr lang="en-US" b="0" i="0" baseline="0" dirty="0" smtClean="0"/>
              <a:t>as well as the reasons why the player will care. High level gameplay activities are listed around the diagram. (Like many of the examples I’m showing today, </a:t>
            </a:r>
            <a:r>
              <a:rPr lang="en-US" b="0" i="0" baseline="0" dirty="0" smtClean="0"/>
              <a:t>the printed document has </a:t>
            </a:r>
            <a:r>
              <a:rPr lang="en-US" b="0" i="0" baseline="0" dirty="0" smtClean="0"/>
              <a:t>a long vertical layout and is meant to be read from top to bottom, instead of from left to right as you see it here.)</a:t>
            </a:r>
          </a:p>
          <a:p>
            <a:endParaRPr lang="en-US" b="0" i="0" baseline="0" dirty="0" smtClean="0"/>
          </a:p>
          <a:p>
            <a:r>
              <a:rPr lang="en-US" b="0" i="0" baseline="0" dirty="0" smtClean="0"/>
              <a:t>By coming at the problem from both ends (developer’s view and player’s view) it helps the team understand the problem fully. </a:t>
            </a:r>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i="1" dirty="0" smtClean="0"/>
              <a:t>Region Timeline</a:t>
            </a:r>
            <a:endParaRPr lang="en-US" b="0" i="0" dirty="0" smtClean="0"/>
          </a:p>
          <a:p>
            <a:r>
              <a:rPr lang="en-US" b="0" i="0" dirty="0" smtClean="0"/>
              <a:t>This is one</a:t>
            </a:r>
            <a:r>
              <a:rPr lang="en-US" b="0" i="0" baseline="0" dirty="0" smtClean="0"/>
              <a:t> of my favorite diagrams from the project. It describes play patterns in more detail and how they change through time. I strongly believe that every game designer should make a timeline like this early in the development process. At this phase in the project we didn’t have exact timings figured out, but we can still approximate </a:t>
            </a:r>
            <a:r>
              <a:rPr lang="en-US" b="0" i="0" baseline="0" dirty="0" smtClean="0"/>
              <a:t>it by </a:t>
            </a:r>
            <a:r>
              <a:rPr lang="en-US" b="0" i="0" baseline="0" dirty="0" smtClean="0"/>
              <a:t>breaking up the </a:t>
            </a:r>
            <a:r>
              <a:rPr lang="en-US" b="0" i="0" baseline="0" dirty="0" err="1" smtClean="0"/>
              <a:t>gameplay</a:t>
            </a:r>
            <a:r>
              <a:rPr lang="en-US" b="0" i="0" baseline="0" dirty="0" smtClean="0"/>
              <a:t> </a:t>
            </a:r>
            <a:r>
              <a:rPr lang="en-US" b="0" i="0" baseline="0" dirty="0" smtClean="0"/>
              <a:t>into </a:t>
            </a:r>
            <a:r>
              <a:rPr lang="en-US" b="0" i="0" baseline="0" dirty="0" smtClean="0"/>
              <a:t>early, mid, late and end game phases. </a:t>
            </a:r>
          </a:p>
          <a:p>
            <a:endParaRPr lang="en-US" b="0" i="0" baseline="0" dirty="0" smtClean="0"/>
          </a:p>
          <a:p>
            <a:r>
              <a:rPr lang="en-US" b="0" i="0" baseline="0" dirty="0" smtClean="0"/>
              <a:t>Most games have a very linear structure, which means that it will be simpler to create a </a:t>
            </a:r>
            <a:r>
              <a:rPr lang="en-US" b="0" i="0" baseline="0" dirty="0" err="1" smtClean="0"/>
              <a:t>traditonal</a:t>
            </a:r>
            <a:r>
              <a:rPr lang="en-US" b="0" i="0" baseline="0" dirty="0" smtClean="0"/>
              <a:t> timeline</a:t>
            </a:r>
            <a:r>
              <a:rPr lang="en-US" b="0" i="0" baseline="0" dirty="0" smtClean="0"/>
              <a:t>. Unfortunately, there is no “right way” to play SimCity which made the process much more difficult. One timeline can’t represent the thousands of ways that a player can construct a city.</a:t>
            </a:r>
          </a:p>
          <a:p>
            <a:endParaRPr lang="en-US" b="0" i="0" baseline="0" dirty="0" smtClean="0"/>
          </a:p>
          <a:p>
            <a:r>
              <a:rPr lang="en-US" b="0" i="0" baseline="0" dirty="0" smtClean="0"/>
              <a:t>To get around that problem, I decided to show off two extreme cases as book ends. If we can understand the extremes then we can assume that most cities will be shades of these extremes in varying proportions.</a:t>
            </a:r>
          </a:p>
          <a:p>
            <a:endParaRPr lang="en-US" b="0" i="0" baseline="0" dirty="0" smtClean="0"/>
          </a:p>
          <a:p>
            <a:r>
              <a:rPr lang="en-US" b="0" i="0" baseline="0" dirty="0" smtClean="0"/>
              <a:t>I know that it is difficult to see the detail (another reason why you should print out the documents instead of keeping them online) so let’s zoom in…</a:t>
            </a:r>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Region Timeline</a:t>
            </a:r>
            <a:endParaRPr lang="en-US" b="0" i="0" dirty="0" smtClean="0"/>
          </a:p>
          <a:p>
            <a:r>
              <a:rPr lang="en-US" b="0" i="0" dirty="0" smtClean="0"/>
              <a:t>There are two cities. The one on the left</a:t>
            </a:r>
            <a:r>
              <a:rPr lang="en-US" b="0" i="0" baseline="0" dirty="0" smtClean="0"/>
              <a:t> has little water and a lot of minerals (we called it “Pittsburgh”). The one on the right has plenty of water, but no natural resources (we called it “Berkeley”). Despite the differences, both players begin the same way: they lay out roads and zones. Pittsburgh favors industry and coal power, while Berkeley favors commercial and wind power.</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Region Timeline</a:t>
            </a:r>
            <a:endParaRPr lang="en-US" b="0" i="0" dirty="0" smtClean="0"/>
          </a:p>
          <a:p>
            <a:r>
              <a:rPr lang="en-US" b="0" i="0" dirty="0" smtClean="0"/>
              <a:t>In the mid-game</a:t>
            </a:r>
            <a:r>
              <a:rPr lang="en-US" b="0" i="0" baseline="0" dirty="0" smtClean="0"/>
              <a:t> the players are starting to specialize. Pittsburgh starts mining coal and builds lots of houses for low wealth workers. Berkeley is encouraging higher wealth workers and education.</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Region Timeline</a:t>
            </a:r>
            <a:endParaRPr lang="en-US" b="0" i="0" dirty="0" smtClean="0"/>
          </a:p>
          <a:p>
            <a:r>
              <a:rPr lang="en-US" b="0" i="0" dirty="0" smtClean="0"/>
              <a:t>In the late game the cities are very specialized.</a:t>
            </a:r>
            <a:r>
              <a:rPr lang="en-US" b="0" i="0" baseline="0" dirty="0" smtClean="0"/>
              <a:t> Pittsburgh has expanded the coal production and now has low wealth high-rises. Pollution is a problem and the dumps are filling up. </a:t>
            </a:r>
          </a:p>
          <a:p>
            <a:endParaRPr lang="en-US" b="0" i="0" baseline="0" dirty="0" smtClean="0"/>
          </a:p>
          <a:p>
            <a:r>
              <a:rPr lang="en-US" b="0" i="0" baseline="0" dirty="0" smtClean="0"/>
              <a:t>Berkeley has to use a lot of space for wind power because the wealthy houses and shops are demanding </a:t>
            </a:r>
            <a:r>
              <a:rPr lang="en-US" b="0" i="0" baseline="0" dirty="0" smtClean="0"/>
              <a:t>more electricity. </a:t>
            </a:r>
            <a:r>
              <a:rPr lang="en-US" b="0" i="0" baseline="0" dirty="0" smtClean="0"/>
              <a:t>As the education level rises the factories “tech up”. Berkeley is usually low on money because it has to pay upkeep on the many government services.</a:t>
            </a:r>
          </a:p>
          <a:p>
            <a:endParaRPr lang="en-US" b="0" i="0"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Region Timeline</a:t>
            </a:r>
            <a:endParaRPr lang="en-US" b="0" i="0" dirty="0" smtClean="0"/>
          </a:p>
          <a:p>
            <a:r>
              <a:rPr lang="en-US" b="0" i="0" dirty="0" smtClean="0"/>
              <a:t>In the end game both cities are facing crises. There is too much pollution and</a:t>
            </a:r>
            <a:r>
              <a:rPr lang="en-US" b="0" i="0" baseline="0" dirty="0" smtClean="0"/>
              <a:t> sickness in Pittsburgh and to make matters worse they are running out of water. There is too little money and </a:t>
            </a:r>
            <a:r>
              <a:rPr lang="en-US" b="0" i="0" baseline="0" dirty="0" smtClean="0"/>
              <a:t>electricity in </a:t>
            </a:r>
            <a:r>
              <a:rPr lang="en-US" b="0" i="0" baseline="0" dirty="0" smtClean="0"/>
              <a:t>Berkeley. However, if they work together they can solve each other’s problems by sharing commuters, utilities and services.</a:t>
            </a:r>
          </a:p>
          <a:p>
            <a:endParaRPr lang="en-US" b="0" i="0" baseline="0" dirty="0" smtClean="0"/>
          </a:p>
          <a:p>
            <a:r>
              <a:rPr lang="en-US" b="0" i="0" baseline="0" dirty="0" smtClean="0"/>
              <a:t>There are a lot of other details in these diagrams, but for the purposes of this talk it is not important. The main </a:t>
            </a:r>
            <a:r>
              <a:rPr lang="en-US" b="0" i="0" baseline="0" dirty="0" smtClean="0"/>
              <a:t>take away </a:t>
            </a:r>
            <a:r>
              <a:rPr lang="en-US" b="0" i="0" baseline="0" dirty="0" smtClean="0"/>
              <a:t>here is that you should always be looking at your game as arcs over time and attempt to document the important points that occur along the way</a:t>
            </a:r>
            <a:r>
              <a:rPr lang="en-US" b="0" i="0" baseline="0" dirty="0" smtClean="0"/>
              <a:t>. Figuring this out early on paper means that you won’t waste a lot of artist and programmer time later.</a:t>
            </a:r>
            <a:endParaRPr lang="en-US" b="0" i="0" baseline="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Trading</a:t>
            </a:r>
            <a:r>
              <a:rPr lang="en-US" b="1" i="1" baseline="0" dirty="0" smtClean="0"/>
              <a:t> with Neighbors</a:t>
            </a:r>
            <a:endParaRPr lang="en-US" b="0" i="0" baseline="0" dirty="0" smtClean="0"/>
          </a:p>
          <a:p>
            <a:r>
              <a:rPr lang="en-US" b="0" i="0" baseline="0" dirty="0" smtClean="0"/>
              <a:t>We knew that cities would be trading with each other, but when I first put this overview together I didn’t think it would be a big feature.</a:t>
            </a:r>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Trading</a:t>
            </a:r>
            <a:r>
              <a:rPr lang="en-US" b="1" i="1" baseline="0" dirty="0" smtClean="0"/>
              <a:t> with Neighbors</a:t>
            </a:r>
            <a:endParaRPr lang="en-US" b="0" i="0" baseline="0" dirty="0" smtClean="0"/>
          </a:p>
          <a:p>
            <a:r>
              <a:rPr lang="en-US" b="0" i="0" baseline="0" dirty="0" smtClean="0"/>
              <a:t>I imagined it would just be a truck and a trade lot and that players would simply ship goods back forth. But as you just saw in the Pittsburgh/Berkeley example, trading got much more complex as we started discussing </a:t>
            </a:r>
            <a:r>
              <a:rPr lang="en-US" b="0" i="0" baseline="0" dirty="0" smtClean="0"/>
              <a:t>all of the </a:t>
            </a:r>
            <a:r>
              <a:rPr lang="en-US" b="0" i="0" baseline="0" dirty="0" smtClean="0"/>
              <a:t>possibilities.</a:t>
            </a:r>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i="1" kern="0" dirty="0" smtClean="0">
                <a:solidFill>
                  <a:schemeClr val="tx1"/>
                </a:solidFill>
                <a:latin typeface="Candara" pitchFamily="34" charset="0"/>
              </a:rPr>
              <a:t>Legal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kern="0" dirty="0" smtClean="0">
                <a:solidFill>
                  <a:schemeClr val="tx1"/>
                </a:solidFill>
                <a:latin typeface="Candara" pitchFamily="34" charset="0"/>
              </a:rPr>
              <a:t>The majority of the designs in this presentation were created long before </a:t>
            </a:r>
            <a:r>
              <a:rPr lang="en-US" sz="1600" b="0" i="1" kern="0" dirty="0" smtClean="0">
                <a:solidFill>
                  <a:schemeClr val="tx1"/>
                </a:solidFill>
                <a:latin typeface="Candara" pitchFamily="34" charset="0"/>
              </a:rPr>
              <a:t>SimCity</a:t>
            </a:r>
            <a:r>
              <a:rPr lang="en-US" sz="1600" b="0" kern="0" dirty="0" smtClean="0">
                <a:solidFill>
                  <a:schemeClr val="tx1"/>
                </a:solidFill>
                <a:latin typeface="Candara" pitchFamily="34" charset="0"/>
              </a:rPr>
              <a:t> went into full production. As such, they do not accurately reflect the shipping product. The intention of this talk is to show the design process, not to document the final product.</a:t>
            </a:r>
          </a:p>
          <a:p>
            <a:pPr algn="l"/>
            <a:endParaRPr lang="en-US" dirty="0" smtClean="0"/>
          </a:p>
          <a:p>
            <a:pPr algn="l" eaLnBrk="1" hangingPunct="1">
              <a:defRPr/>
            </a:pPr>
            <a:r>
              <a:rPr lang="en-US" sz="1600" b="0" kern="0" dirty="0" smtClean="0">
                <a:solidFill>
                  <a:schemeClr val="tx1"/>
                </a:solidFill>
                <a:latin typeface="Candara" pitchFamily="34" charset="0"/>
              </a:rPr>
              <a:t>All illustrations in this presentation are copyright Electronic Arts </a:t>
            </a:r>
            <a:r>
              <a:rPr lang="en-US" sz="1600" b="0" dirty="0" smtClean="0"/>
              <a:t>©</a:t>
            </a:r>
            <a:r>
              <a:rPr lang="en-US" sz="1600" b="0" kern="0" dirty="0" smtClean="0">
                <a:solidFill>
                  <a:schemeClr val="tx1"/>
                </a:solidFill>
                <a:latin typeface="Candara" pitchFamily="34" charset="0"/>
              </a:rPr>
              <a:t>2009-2013. The material cannot be reproduced or otherwise used except with the prior written permission of Electronics Arts.</a:t>
            </a: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a:t>
            </a:fld>
            <a:endParaRPr lang="en-US" dirty="0"/>
          </a:p>
        </p:txBody>
      </p:sp>
    </p:spTree>
    <p:extLst>
      <p:ext uri="{BB962C8B-B14F-4D97-AF65-F5344CB8AC3E}">
        <p14:creationId xmlns="" xmlns:p14="http://schemas.microsoft.com/office/powerpoint/2010/main" val="601911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Multiplayer Interactions</a:t>
            </a:r>
          </a:p>
          <a:p>
            <a:pPr eaLnBrk="1" hangingPunct="1"/>
            <a:r>
              <a:rPr lang="en-US" sz="1200" kern="1200" dirty="0" smtClean="0">
                <a:solidFill>
                  <a:schemeClr val="tx1"/>
                </a:solidFill>
                <a:latin typeface="Arial" charset="0"/>
                <a:ea typeface="+mn-ea"/>
                <a:cs typeface="+mn-cs"/>
              </a:rPr>
              <a:t>The first</a:t>
            </a:r>
            <a:r>
              <a:rPr lang="en-US" sz="1200" kern="1200" baseline="0" dirty="0" smtClean="0">
                <a:solidFill>
                  <a:schemeClr val="tx1"/>
                </a:solidFill>
                <a:latin typeface="Arial" charset="0"/>
                <a:ea typeface="+mn-ea"/>
                <a:cs typeface="+mn-cs"/>
              </a:rPr>
              <a:t> thing that needed to be documented was all the ways that players could interact with other players: city to city, region to region, globally and personally. This was an early diagram that showed high level interaction relationships. As we started digging into the details the model became increasingly complex…</a:t>
            </a:r>
            <a:endParaRPr lang="en-US" sz="1200" kern="1200" dirty="0" smtClean="0">
              <a:solidFill>
                <a:schemeClr val="tx1"/>
              </a:solidFill>
              <a:latin typeface="Arial"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b="1" i="1" dirty="0" smtClean="0">
                <a:latin typeface="Arial" pitchFamily="34" charset="0"/>
              </a:rPr>
              <a:t>Transferring Citizens and Utilities</a:t>
            </a:r>
          </a:p>
          <a:p>
            <a:pPr eaLnBrk="1" hangingPunct="1"/>
            <a:r>
              <a:rPr lang="en-US" sz="1200" kern="1200" dirty="0" smtClean="0">
                <a:solidFill>
                  <a:schemeClr val="tx1"/>
                </a:solidFill>
                <a:latin typeface="Arial" charset="0"/>
                <a:ea typeface="+mn-ea"/>
                <a:cs typeface="+mn-cs"/>
              </a:rPr>
              <a:t>This</a:t>
            </a:r>
            <a:r>
              <a:rPr lang="en-US" sz="1200" kern="1200" baseline="0" dirty="0" smtClean="0">
                <a:solidFill>
                  <a:schemeClr val="tx1"/>
                </a:solidFill>
                <a:latin typeface="Arial" charset="0"/>
                <a:ea typeface="+mn-ea"/>
                <a:cs typeface="+mn-cs"/>
              </a:rPr>
              <a:t> chart is </a:t>
            </a:r>
            <a:r>
              <a:rPr lang="en-US" sz="1200" kern="1200" baseline="0" dirty="0" smtClean="0">
                <a:solidFill>
                  <a:schemeClr val="tx1"/>
                </a:solidFill>
                <a:latin typeface="Arial" charset="0"/>
                <a:ea typeface="+mn-ea"/>
                <a:cs typeface="+mn-cs"/>
              </a:rPr>
              <a:t>an attempt </a:t>
            </a:r>
            <a:r>
              <a:rPr lang="en-US" sz="1200" kern="1200" baseline="0" dirty="0" smtClean="0">
                <a:solidFill>
                  <a:schemeClr val="tx1"/>
                </a:solidFill>
                <a:latin typeface="Arial" charset="0"/>
                <a:ea typeface="+mn-ea"/>
                <a:cs typeface="+mn-cs"/>
              </a:rPr>
              <a:t>at trying to capture the intricate flows of city-to-city trading. It is difficult to understand, but don’t worry about the details. In brief, this chart shows how City A is simulating next to a copy of City B and vice-versa. (In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players are only interacting with copies, not actual cities. This is </a:t>
            </a:r>
            <a:r>
              <a:rPr lang="en-US" sz="1200" kern="1200" baseline="0" dirty="0" smtClean="0">
                <a:solidFill>
                  <a:schemeClr val="tx1"/>
                </a:solidFill>
                <a:latin typeface="Arial" charset="0"/>
                <a:ea typeface="+mn-ea"/>
                <a:cs typeface="+mn-cs"/>
              </a:rPr>
              <a:t>necessary because </a:t>
            </a:r>
            <a:r>
              <a:rPr lang="en-US" sz="1200" kern="1200" baseline="0" dirty="0" smtClean="0">
                <a:solidFill>
                  <a:schemeClr val="tx1"/>
                </a:solidFill>
                <a:latin typeface="Arial" charset="0"/>
                <a:ea typeface="+mn-ea"/>
                <a:cs typeface="+mn-cs"/>
              </a:rPr>
              <a:t>the game can be played asynchronously, </a:t>
            </a:r>
            <a:r>
              <a:rPr lang="en-US" sz="1200" kern="1200" baseline="0" dirty="0" smtClean="0">
                <a:solidFill>
                  <a:schemeClr val="tx1"/>
                </a:solidFill>
                <a:latin typeface="Arial" charset="0"/>
                <a:ea typeface="+mn-ea"/>
                <a:cs typeface="+mn-cs"/>
              </a:rPr>
              <a:t>while one </a:t>
            </a:r>
            <a:r>
              <a:rPr lang="en-US" sz="1200" kern="1200" baseline="0" dirty="0" smtClean="0">
                <a:solidFill>
                  <a:schemeClr val="tx1"/>
                </a:solidFill>
                <a:latin typeface="Arial" charset="0"/>
                <a:ea typeface="+mn-ea"/>
                <a:cs typeface="+mn-cs"/>
              </a:rPr>
              <a:t>city is online and another one is offline. We don’t want to simulate a city when its owner is offline because we didn’t want a player to exit from a healthy city and come back later to find it in ruins.)</a:t>
            </a:r>
          </a:p>
          <a:p>
            <a:pPr eaLnBrk="1" hangingPunct="1"/>
            <a:endParaRPr lang="en-US" sz="1200" kern="1200" baseline="0" dirty="0" smtClean="0">
              <a:solidFill>
                <a:schemeClr val="tx1"/>
              </a:solidFill>
              <a:latin typeface="Arial" charset="0"/>
              <a:ea typeface="+mn-ea"/>
              <a:cs typeface="+mn-cs"/>
            </a:endParaRPr>
          </a:p>
          <a:p>
            <a:pPr eaLnBrk="1" hangingPunct="1"/>
            <a:r>
              <a:rPr lang="en-US" sz="1200" kern="1200" baseline="0" dirty="0" smtClean="0">
                <a:solidFill>
                  <a:schemeClr val="tx1"/>
                </a:solidFill>
                <a:latin typeface="Arial" charset="0"/>
                <a:ea typeface="+mn-ea"/>
                <a:cs typeface="+mn-cs"/>
              </a:rPr>
              <a:t>Given the engineering constraints of the </a:t>
            </a:r>
            <a:r>
              <a:rPr lang="en-US" sz="1200" kern="1200" baseline="0" dirty="0" err="1" smtClean="0">
                <a:solidFill>
                  <a:schemeClr val="tx1"/>
                </a:solidFill>
                <a:latin typeface="Arial" charset="0"/>
                <a:ea typeface="+mn-ea"/>
                <a:cs typeface="+mn-cs"/>
              </a:rPr>
              <a:t>Glassbox</a:t>
            </a:r>
            <a:r>
              <a:rPr lang="en-US" sz="1200" kern="1200" baseline="0" dirty="0" smtClean="0">
                <a:solidFill>
                  <a:schemeClr val="tx1"/>
                </a:solidFill>
                <a:latin typeface="Arial" charset="0"/>
                <a:ea typeface="+mn-ea"/>
                <a:cs typeface="+mn-cs"/>
              </a:rPr>
              <a:t> system, I was unable to come up with a more elegant design and we shipped the game with this system in it. Based on feedback that we have received, it is clear that players have a difficult time understanding how this system works.</a:t>
            </a:r>
          </a:p>
          <a:p>
            <a:pPr eaLnBrk="1" hangingPunct="1"/>
            <a:endParaRPr lang="en-US" sz="1200" kern="1200" baseline="0" dirty="0" smtClean="0">
              <a:solidFill>
                <a:schemeClr val="tx1"/>
              </a:solidFill>
              <a:latin typeface="Arial" charset="0"/>
              <a:ea typeface="+mn-ea"/>
              <a:cs typeface="+mn-cs"/>
            </a:endParaRPr>
          </a:p>
          <a:p>
            <a:pPr eaLnBrk="1" hangingPunct="1"/>
            <a:r>
              <a:rPr lang="en-US" sz="1200" kern="1200" baseline="0" dirty="0" smtClean="0">
                <a:solidFill>
                  <a:schemeClr val="tx1"/>
                </a:solidFill>
                <a:latin typeface="Arial" charset="0"/>
                <a:ea typeface="+mn-ea"/>
                <a:cs typeface="+mn-cs"/>
              </a:rPr>
              <a:t>What is important to note here is that if your </a:t>
            </a:r>
            <a:r>
              <a:rPr lang="en-US" sz="1200" kern="1200" baseline="0" dirty="0" smtClean="0">
                <a:solidFill>
                  <a:schemeClr val="tx1"/>
                </a:solidFill>
                <a:latin typeface="Arial" charset="0"/>
                <a:ea typeface="+mn-ea"/>
                <a:cs typeface="+mn-cs"/>
              </a:rPr>
              <a:t>design diagram </a:t>
            </a:r>
            <a:r>
              <a:rPr lang="en-US" sz="1200" kern="1200" baseline="0" dirty="0" smtClean="0">
                <a:solidFill>
                  <a:schemeClr val="tx1"/>
                </a:solidFill>
                <a:latin typeface="Arial" charset="0"/>
                <a:ea typeface="+mn-ea"/>
                <a:cs typeface="+mn-cs"/>
              </a:rPr>
              <a:t>is complex and can’t be easily understood, then there is a good chance your players (and your fellow developers) won’t understand it either. You may be better off changing the underlying design instead of iterating on the </a:t>
            </a:r>
            <a:r>
              <a:rPr lang="en-US" sz="1200" kern="1200" baseline="0" dirty="0" smtClean="0">
                <a:solidFill>
                  <a:schemeClr val="tx1"/>
                </a:solidFill>
                <a:latin typeface="Arial" charset="0"/>
                <a:ea typeface="+mn-ea"/>
                <a:cs typeface="+mn-cs"/>
              </a:rPr>
              <a:t>layout of the diagram</a:t>
            </a:r>
            <a:r>
              <a:rPr lang="en-US" sz="1200" kern="1200" baseline="0" dirty="0" smtClean="0">
                <a:solidFill>
                  <a:schemeClr val="tx1"/>
                </a:solidFill>
                <a:latin typeface="Arial" charset="0"/>
                <a:ea typeface="+mn-ea"/>
                <a:cs typeface="+mn-cs"/>
              </a:rPr>
              <a:t>. </a:t>
            </a:r>
          </a:p>
          <a:p>
            <a:pPr eaLnBrk="1" hangingPunct="1"/>
            <a:endParaRPr lang="en-US" sz="1200"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Importing</a:t>
            </a:r>
            <a:r>
              <a:rPr lang="en-US" b="1" i="1" baseline="0" dirty="0" smtClean="0">
                <a:latin typeface="Arial" pitchFamily="34" charset="0"/>
              </a:rPr>
              <a:t> and Exporting Resources</a:t>
            </a:r>
          </a:p>
          <a:p>
            <a:pPr eaLnBrk="1" hangingPunct="1"/>
            <a:r>
              <a:rPr lang="en-US" b="0" i="0" baseline="0" dirty="0" smtClean="0">
                <a:latin typeface="Arial" pitchFamily="34" charset="0"/>
              </a:rPr>
              <a:t>Players can also trade with </a:t>
            </a:r>
            <a:r>
              <a:rPr lang="en-US" b="0" i="0" baseline="0" dirty="0" smtClean="0">
                <a:latin typeface="Arial" pitchFamily="34" charset="0"/>
              </a:rPr>
              <a:t>the Global Market. </a:t>
            </a:r>
            <a:r>
              <a:rPr lang="en-US" b="0" i="0" baseline="0" dirty="0" smtClean="0">
                <a:latin typeface="Arial" pitchFamily="34" charset="0"/>
              </a:rPr>
              <a:t>Unlike the previous slide, this </a:t>
            </a:r>
            <a:r>
              <a:rPr lang="en-US" b="0" i="0" baseline="0" dirty="0" smtClean="0">
                <a:latin typeface="Arial" pitchFamily="34" charset="0"/>
              </a:rPr>
              <a:t>chart doesn’t attempt to cover every aspect of trading, so it is much easier to understand. Still, it is rather dry and uninspiring. It was perfect for </a:t>
            </a:r>
            <a:r>
              <a:rPr lang="en-US" b="0" i="0" baseline="0" dirty="0" smtClean="0">
                <a:latin typeface="Arial" pitchFamily="34" charset="0"/>
              </a:rPr>
              <a:t>the one-on-one conversations </a:t>
            </a:r>
            <a:r>
              <a:rPr lang="en-US" b="0" i="0" baseline="0" dirty="0" smtClean="0">
                <a:latin typeface="Arial" pitchFamily="34" charset="0"/>
              </a:rPr>
              <a:t>I had with the scripter who was implementing the feature, but isn’t something that would attract much attention if it was hanging on a wall. (I tried “decorating” it by placing colorful resource icons along the bottom, but that didn’t make the core flow chart any </a:t>
            </a:r>
            <a:r>
              <a:rPr lang="en-US" b="0" i="0" baseline="0" dirty="0" smtClean="0">
                <a:latin typeface="Arial" pitchFamily="34" charset="0"/>
              </a:rPr>
              <a:t>more compelling.)</a:t>
            </a:r>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Transporting Cargo</a:t>
            </a:r>
            <a:endParaRPr lang="en-US" b="1" i="1" baseline="0" dirty="0" smtClean="0">
              <a:latin typeface="Arial" pitchFamily="34" charset="0"/>
            </a:endParaRPr>
          </a:p>
          <a:p>
            <a:pPr eaLnBrk="1" hangingPunct="1"/>
            <a:r>
              <a:rPr lang="en-US" b="0" i="0" baseline="0" dirty="0" smtClean="0">
                <a:latin typeface="Arial" pitchFamily="34" charset="0"/>
              </a:rPr>
              <a:t>Here’s another attempt at </a:t>
            </a:r>
            <a:r>
              <a:rPr lang="en-US" b="0" i="0" baseline="0" dirty="0" smtClean="0">
                <a:latin typeface="Arial" pitchFamily="34" charset="0"/>
              </a:rPr>
              <a:t>illustrating the </a:t>
            </a:r>
            <a:r>
              <a:rPr lang="en-US" b="0" i="0" baseline="0" dirty="0" smtClean="0">
                <a:latin typeface="Arial" pitchFamily="34" charset="0"/>
              </a:rPr>
              <a:t>same idea. This is essentially the same diagram as the one on the previous slide, but I replaced the 2D boxes with isometric buildings and added trucks along the arrows. Now it is much more compelling to look at. If you hang this up on wall then people will stop to </a:t>
            </a:r>
            <a:r>
              <a:rPr lang="en-US" b="0" i="0" baseline="0" dirty="0" smtClean="0">
                <a:latin typeface="Arial" pitchFamily="34" charset="0"/>
              </a:rPr>
              <a:t>look at it.</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You </a:t>
            </a:r>
            <a:r>
              <a:rPr lang="en-US" b="0" i="0" baseline="0" dirty="0" smtClean="0">
                <a:latin typeface="Arial" pitchFamily="34" charset="0"/>
              </a:rPr>
              <a:t>have to be careful when doing this sort of decorating. Make sure that everything you place on the chart reinforces the ideas you are trying to communicate. For instance, I could have drawn in actual roads instead of colored arrows, or placed little trees and houses along the truck routes. This would have made the </a:t>
            </a:r>
            <a:r>
              <a:rPr lang="en-US" b="0" i="0" baseline="0" dirty="0" smtClean="0">
                <a:latin typeface="Arial" pitchFamily="34" charset="0"/>
              </a:rPr>
              <a:t>city look more realistic and appealing </a:t>
            </a:r>
            <a:r>
              <a:rPr lang="en-US" b="0" i="0" baseline="0" dirty="0" smtClean="0">
                <a:latin typeface="Arial" pitchFamily="34" charset="0"/>
              </a:rPr>
              <a:t>but </a:t>
            </a:r>
            <a:r>
              <a:rPr lang="en-US" b="0" i="0" baseline="0" dirty="0" smtClean="0">
                <a:latin typeface="Arial" pitchFamily="34" charset="0"/>
              </a:rPr>
              <a:t>it would </a:t>
            </a:r>
            <a:r>
              <a:rPr lang="en-US" b="0" i="0" baseline="0" dirty="0" smtClean="0">
                <a:latin typeface="Arial" pitchFamily="34" charset="0"/>
              </a:rPr>
              <a:t>have only been a distraction (not to mention more work for me). Edward </a:t>
            </a:r>
            <a:r>
              <a:rPr lang="en-US" b="0" i="0" baseline="0" dirty="0" err="1" smtClean="0">
                <a:latin typeface="Arial" pitchFamily="34" charset="0"/>
              </a:rPr>
              <a:t>Tufte</a:t>
            </a:r>
            <a:r>
              <a:rPr lang="en-US" b="0" i="0" baseline="0" dirty="0" smtClean="0">
                <a:latin typeface="Arial" pitchFamily="34" charset="0"/>
              </a:rPr>
              <a:t> calls this “</a:t>
            </a:r>
            <a:r>
              <a:rPr lang="en-US" b="0" i="0" baseline="0" dirty="0" err="1" smtClean="0">
                <a:latin typeface="Arial" pitchFamily="34" charset="0"/>
              </a:rPr>
              <a:t>chartjunk</a:t>
            </a:r>
            <a:r>
              <a:rPr lang="en-US" b="0" i="0" baseline="0" dirty="0" smtClean="0">
                <a:latin typeface="Arial" pitchFamily="34" charset="0"/>
              </a:rPr>
              <a:t>” and it should be avoided.</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Simulating</a:t>
            </a:r>
            <a:r>
              <a:rPr lang="en-US" b="1" i="1" baseline="0" dirty="0" smtClean="0"/>
              <a:t> a City</a:t>
            </a:r>
          </a:p>
          <a:p>
            <a:r>
              <a:rPr lang="en-US" b="0" i="0" baseline="0" dirty="0" smtClean="0"/>
              <a:t>This next section of the overview chart is all about the core simulation. Notice how small it is on the chart. This is because at the time I didn’t think there would be much design needed here.</a:t>
            </a:r>
          </a:p>
          <a:p>
            <a:endParaRPr lang="en-US" b="0" i="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Simulating</a:t>
            </a:r>
            <a:r>
              <a:rPr lang="en-US" b="1" i="1" baseline="0" dirty="0" smtClean="0"/>
              <a:t> a City</a:t>
            </a:r>
          </a:p>
          <a:p>
            <a:r>
              <a:rPr lang="en-US" b="0" i="0" baseline="0" dirty="0" smtClean="0"/>
              <a:t>There have already been four other </a:t>
            </a:r>
            <a:r>
              <a:rPr lang="en-US" b="0" i="1" baseline="0" dirty="0" smtClean="0"/>
              <a:t>SimCity</a:t>
            </a:r>
            <a:r>
              <a:rPr lang="en-US" b="0" i="0" baseline="0" dirty="0" smtClean="0"/>
              <a:t> games, so I assumed that the simulation aspects were well understood and that we could just refer to the past games themselves for design knowledge. </a:t>
            </a:r>
            <a:r>
              <a:rPr lang="en-US" b="0" i="0" baseline="0" dirty="0" smtClean="0"/>
              <a:t>It turns </a:t>
            </a:r>
            <a:r>
              <a:rPr lang="en-US" b="0" i="0" baseline="0" dirty="0" smtClean="0"/>
              <a:t>out I was very wrong.</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Previous SimCity Games</a:t>
            </a:r>
          </a:p>
          <a:p>
            <a:pPr eaLnBrk="1" hangingPunct="1"/>
            <a:r>
              <a:rPr lang="en-US" sz="1200" kern="1200" dirty="0" smtClean="0">
                <a:solidFill>
                  <a:schemeClr val="tx1"/>
                </a:solidFill>
                <a:latin typeface="Arial" charset="0"/>
                <a:ea typeface="+mn-ea"/>
                <a:cs typeface="+mn-cs"/>
              </a:rPr>
              <a:t>To understand why, let</a:t>
            </a:r>
            <a:r>
              <a:rPr lang="en-US" sz="1200" kern="1200" baseline="0" dirty="0" smtClean="0">
                <a:solidFill>
                  <a:schemeClr val="tx1"/>
                </a:solidFill>
                <a:latin typeface="Arial" charset="0"/>
                <a:ea typeface="+mn-ea"/>
                <a:cs typeface="+mn-cs"/>
              </a:rPr>
              <a:t> me spend a moment talking about how the previous SimCity games simulated a city.</a:t>
            </a:r>
          </a:p>
          <a:p>
            <a:pPr eaLnBrk="1" hangingPunct="1"/>
            <a:endParaRPr lang="en-US" sz="1200" kern="1200" baseline="0" dirty="0" smtClean="0">
              <a:solidFill>
                <a:schemeClr val="tx1"/>
              </a:solidFill>
              <a:latin typeface="Arial" charset="0"/>
              <a:ea typeface="+mn-ea"/>
              <a:cs typeface="+mn-cs"/>
            </a:endParaRPr>
          </a:p>
          <a:p>
            <a:pPr eaLnBrk="1" hangingPunct="1"/>
            <a:r>
              <a:rPr lang="en-US" sz="1200" kern="1200" baseline="0" dirty="0" smtClean="0">
                <a:solidFill>
                  <a:schemeClr val="tx1"/>
                </a:solidFill>
                <a:latin typeface="Arial" charset="0"/>
                <a:ea typeface="+mn-ea"/>
                <a:cs typeface="+mn-cs"/>
              </a:rPr>
              <a:t>(As an aside, the first SimCity game was 2 MB. For comparison, this PowerPoint is over 20 MB.)</a:t>
            </a:r>
          </a:p>
          <a:p>
            <a:pPr eaLnBrk="1" hangingPunct="1"/>
            <a:endParaRPr lang="en-US" sz="1200" kern="1200" baseline="0" dirty="0" smtClean="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Previous SimCity Games</a:t>
            </a:r>
          </a:p>
          <a:p>
            <a:pPr eaLnBrk="1" hangingPunct="1"/>
            <a:r>
              <a:rPr lang="en-US" sz="1200" kern="1200" baseline="0" dirty="0" smtClean="0">
                <a:solidFill>
                  <a:schemeClr val="tx1"/>
                </a:solidFill>
                <a:latin typeface="Arial" charset="0"/>
                <a:ea typeface="+mn-ea"/>
                <a:cs typeface="+mn-cs"/>
              </a:rPr>
              <a:t>Previous versions </a:t>
            </a:r>
            <a:r>
              <a:rPr lang="en-US" sz="1200" kern="1200" baseline="0" dirty="0" smtClean="0">
                <a:solidFill>
                  <a:schemeClr val="tx1"/>
                </a:solidFill>
                <a:latin typeface="Arial" charset="0"/>
                <a:ea typeface="+mn-ea"/>
                <a:cs typeface="+mn-cs"/>
              </a:rPr>
              <a:t>of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were graphical s</a:t>
            </a:r>
            <a:r>
              <a:rPr lang="en-US" sz="1200" kern="1200" dirty="0" smtClean="0">
                <a:solidFill>
                  <a:schemeClr val="tx1"/>
                </a:solidFill>
                <a:latin typeface="Arial" charset="0"/>
                <a:ea typeface="+mn-ea"/>
                <a:cs typeface="+mn-cs"/>
              </a:rPr>
              <a:t>preadsheets where every cell’s state was determined statistically by looking at the influences</a:t>
            </a:r>
            <a:r>
              <a:rPr lang="en-US" sz="1200" kern="1200" baseline="0" dirty="0" smtClean="0">
                <a:solidFill>
                  <a:schemeClr val="tx1"/>
                </a:solidFill>
                <a:latin typeface="Arial" charset="0"/>
                <a:ea typeface="+mn-ea"/>
                <a:cs typeface="+mn-cs"/>
              </a:rPr>
              <a:t> of other </a:t>
            </a:r>
            <a:r>
              <a:rPr lang="en-US" sz="1200" kern="1200" baseline="0" dirty="0" smtClean="0">
                <a:solidFill>
                  <a:schemeClr val="tx1"/>
                </a:solidFill>
                <a:latin typeface="Arial" charset="0"/>
                <a:ea typeface="+mn-ea"/>
                <a:cs typeface="+mn-cs"/>
              </a:rPr>
              <a:t>nearby cells.</a:t>
            </a:r>
            <a:endParaRPr lang="en-US" sz="1200" kern="1200" dirty="0" smtClean="0">
              <a:solidFill>
                <a:schemeClr val="tx1"/>
              </a:solidFill>
              <a:latin typeface="Arial" charset="0"/>
              <a:ea typeface="+mn-ea"/>
              <a:cs typeface="+mn-cs"/>
            </a:endParaRPr>
          </a:p>
          <a:p>
            <a:pPr eaLnBrk="1" hangingPunct="1"/>
            <a:r>
              <a:rPr lang="en-US" sz="1200" kern="1200" dirty="0" smtClean="0">
                <a:solidFill>
                  <a:schemeClr val="tx1"/>
                </a:solidFill>
                <a:latin typeface="Arial" charset="0"/>
                <a:ea typeface="+mn-ea"/>
                <a:cs typeface="+mn-cs"/>
              </a:rPr>
              <a:t>A building could spread influence through maps (</a:t>
            </a:r>
            <a:r>
              <a:rPr lang="en-US" sz="1200" kern="1200" dirty="0" smtClean="0">
                <a:solidFill>
                  <a:schemeClr val="tx1"/>
                </a:solidFill>
                <a:latin typeface="Arial" charset="0"/>
                <a:ea typeface="+mn-ea"/>
                <a:cs typeface="+mn-cs"/>
              </a:rPr>
              <a:t>usually in </a:t>
            </a:r>
            <a:r>
              <a:rPr lang="en-US" sz="1200" kern="1200" dirty="0" smtClean="0">
                <a:solidFill>
                  <a:schemeClr val="tx1"/>
                </a:solidFill>
                <a:latin typeface="Arial" charset="0"/>
                <a:ea typeface="+mn-ea"/>
                <a:cs typeface="+mn-cs"/>
              </a:rPr>
              <a:t>a radius). Even though</a:t>
            </a:r>
            <a:r>
              <a:rPr lang="en-US" sz="1200" kern="1200" baseline="0" dirty="0" smtClean="0">
                <a:solidFill>
                  <a:schemeClr val="tx1"/>
                </a:solidFill>
                <a:latin typeface="Arial" charset="0"/>
                <a:ea typeface="+mn-ea"/>
                <a:cs typeface="+mn-cs"/>
              </a:rPr>
              <a:t> the graphics improved over time the underlying grid-based simulation remained the same.</a:t>
            </a:r>
            <a:endParaRPr lang="en-US" sz="1200" kern="1200" dirty="0" smtClean="0">
              <a:solidFill>
                <a:schemeClr val="tx1"/>
              </a:solidFill>
              <a:latin typeface="Arial" charset="0"/>
              <a:ea typeface="+mn-ea"/>
              <a:cs typeface="+mn-cs"/>
            </a:endParaRPr>
          </a:p>
          <a:p>
            <a:pPr eaLnBrk="1" hangingPunct="1"/>
            <a:endParaRPr lang="en-US" sz="1200" kern="1200" dirty="0">
              <a:solidFill>
                <a:schemeClr val="tx1"/>
              </a:solidFill>
              <a:latin typeface="Arial"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Excel</a:t>
            </a:r>
            <a:r>
              <a:rPr lang="en-US" b="1" i="1" baseline="0" dirty="0" smtClean="0">
                <a:latin typeface="Arial" pitchFamily="34" charset="0"/>
              </a:rPr>
              <a:t> Simulation</a:t>
            </a:r>
            <a:endParaRPr lang="en-US" b="1" i="1" dirty="0" smtClean="0">
              <a:latin typeface="Arial" pitchFamily="34" charset="0"/>
            </a:endParaRPr>
          </a:p>
          <a:p>
            <a:pPr eaLnBrk="1" hangingPunct="1"/>
            <a:r>
              <a:rPr lang="en-US" sz="1200" kern="1200" dirty="0" smtClean="0">
                <a:solidFill>
                  <a:schemeClr val="tx1"/>
                </a:solidFill>
                <a:latin typeface="Arial" charset="0"/>
                <a:ea typeface="+mn-ea"/>
                <a:cs typeface="+mn-cs"/>
              </a:rPr>
              <a:t>Essentially, past</a:t>
            </a:r>
            <a:r>
              <a:rPr lang="en-US" sz="1200" kern="1200" baseline="0" dirty="0" smtClean="0">
                <a:solidFill>
                  <a:schemeClr val="tx1"/>
                </a:solidFill>
                <a:latin typeface="Arial" charset="0"/>
                <a:ea typeface="+mn-ea"/>
                <a:cs typeface="+mn-cs"/>
              </a:rPr>
              <a:t>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games were just pretty spreadsheets. In fact, one of the first things I did when I started working on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was to model it in a spreadsheet. While this was statistically interesting and valuable for tuning, it didn’t help as much as I hoped because the newest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game isn’t based on an underlying cell grid; it uses agents. This changes everything.</a:t>
            </a:r>
          </a:p>
          <a:p>
            <a:pPr eaLnBrk="1" hangingPunct="1"/>
            <a:endParaRPr lang="en-US" sz="1200" kern="1200" dirty="0">
              <a:solidFill>
                <a:schemeClr val="tx1"/>
              </a:solidFill>
              <a:latin typeface="Arial"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29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Agents</a:t>
            </a:r>
            <a:r>
              <a:rPr lang="en-US" b="1" i="1" baseline="0" dirty="0" smtClean="0">
                <a:latin typeface="Arial" pitchFamily="34" charset="0"/>
              </a:rPr>
              <a:t> and P</a:t>
            </a:r>
            <a:r>
              <a:rPr lang="en-US" b="1" i="1" dirty="0" smtClean="0">
                <a:latin typeface="Arial" pitchFamily="34" charset="0"/>
              </a:rPr>
              <a:t>revious SimCity Games</a:t>
            </a:r>
          </a:p>
          <a:p>
            <a:pPr eaLnBrk="1" hangingPunct="1"/>
            <a:r>
              <a:rPr lang="en-US" sz="1200" kern="1200" dirty="0" smtClean="0">
                <a:solidFill>
                  <a:schemeClr val="tx1"/>
                </a:solidFill>
                <a:latin typeface="Arial" charset="0"/>
                <a:ea typeface="+mn-ea"/>
                <a:cs typeface="+mn-cs"/>
              </a:rPr>
              <a:t>Many people believe</a:t>
            </a:r>
            <a:r>
              <a:rPr lang="en-US" sz="1200" kern="1200" baseline="0" dirty="0" smtClean="0">
                <a:solidFill>
                  <a:schemeClr val="tx1"/>
                </a:solidFill>
                <a:latin typeface="Arial" charset="0"/>
                <a:ea typeface="+mn-ea"/>
                <a:cs typeface="+mn-cs"/>
              </a:rPr>
              <a:t> that the previous </a:t>
            </a:r>
            <a:r>
              <a:rPr lang="en-US" sz="1200" i="1" kern="1200" baseline="0" dirty="0" smtClean="0">
                <a:solidFill>
                  <a:schemeClr val="tx1"/>
                </a:solidFill>
                <a:latin typeface="Arial" charset="0"/>
                <a:ea typeface="+mn-ea"/>
                <a:cs typeface="+mn-cs"/>
              </a:rPr>
              <a:t>SimCity</a:t>
            </a:r>
            <a:r>
              <a:rPr lang="en-US" sz="1200" kern="1200" baseline="0" dirty="0" smtClean="0">
                <a:solidFill>
                  <a:schemeClr val="tx1"/>
                </a:solidFill>
                <a:latin typeface="Arial" charset="0"/>
                <a:ea typeface="+mn-ea"/>
                <a:cs typeface="+mn-cs"/>
              </a:rPr>
              <a:t> games were agent-based. That’s because if you look close you see little cars moving around. But if you try to follow one of them around the town you quickly realize they disappear shortly after leaving the block they started on.</a:t>
            </a:r>
          </a:p>
          <a:p>
            <a:pPr eaLnBrk="1" hangingPunct="1"/>
            <a:endParaRPr lang="en-US" sz="1200" kern="1200" baseline="0" dirty="0" smtClean="0">
              <a:solidFill>
                <a:schemeClr val="tx1"/>
              </a:solidFill>
              <a:latin typeface="Arial" charset="0"/>
              <a:ea typeface="+mn-ea"/>
              <a:cs typeface="+mn-cs"/>
            </a:endParaRPr>
          </a:p>
          <a:p>
            <a:pPr eaLnBrk="1" hangingPunct="1"/>
            <a:r>
              <a:rPr lang="en-US" sz="1200" kern="1200" baseline="0" dirty="0" smtClean="0">
                <a:solidFill>
                  <a:schemeClr val="tx1"/>
                </a:solidFill>
                <a:latin typeface="Arial" charset="0"/>
                <a:ea typeface="+mn-ea"/>
                <a:cs typeface="+mn-cs"/>
              </a:rPr>
              <a:t>In reality </a:t>
            </a:r>
            <a:r>
              <a:rPr lang="en-US" sz="1200" kern="1200" baseline="0" dirty="0" smtClean="0">
                <a:solidFill>
                  <a:schemeClr val="tx1"/>
                </a:solidFill>
                <a:latin typeface="Arial" charset="0"/>
                <a:ea typeface="+mn-ea"/>
                <a:cs typeface="+mn-cs"/>
              </a:rPr>
              <a:t>the streets are just showing the state of the adjacent buildings. The cars are </a:t>
            </a:r>
            <a:r>
              <a:rPr lang="en-US" sz="1200" kern="1200" baseline="0" dirty="0" smtClean="0">
                <a:solidFill>
                  <a:schemeClr val="tx1"/>
                </a:solidFill>
                <a:latin typeface="Arial" charset="0"/>
                <a:ea typeface="+mn-ea"/>
                <a:cs typeface="+mn-cs"/>
              </a:rPr>
              <a:t>simply graphical feedback and aren’t </a:t>
            </a:r>
            <a:r>
              <a:rPr lang="en-US" sz="1200" kern="1200" baseline="0" dirty="0" smtClean="0">
                <a:solidFill>
                  <a:schemeClr val="tx1"/>
                </a:solidFill>
                <a:latin typeface="Arial" charset="0"/>
                <a:ea typeface="+mn-ea"/>
                <a:cs typeface="+mn-cs"/>
              </a:rPr>
              <a:t>actually </a:t>
            </a:r>
            <a:r>
              <a:rPr lang="en-US" sz="1200" kern="1200" baseline="0" dirty="0" smtClean="0">
                <a:solidFill>
                  <a:schemeClr val="tx1"/>
                </a:solidFill>
                <a:latin typeface="Arial" charset="0"/>
                <a:ea typeface="+mn-ea"/>
                <a:cs typeface="+mn-cs"/>
              </a:rPr>
              <a:t>part of the simulation. </a:t>
            </a:r>
            <a:r>
              <a:rPr lang="en-US" sz="1200" kern="1200" baseline="0" dirty="0" smtClean="0">
                <a:solidFill>
                  <a:schemeClr val="tx1"/>
                </a:solidFill>
                <a:latin typeface="Arial" charset="0"/>
                <a:ea typeface="+mn-ea"/>
                <a:cs typeface="+mn-cs"/>
              </a:rPr>
              <a:t>If I zoom in you can see the hood of car on the right side of the road appearing out of a crosswalk. This is because the game thinks that cars should be on the street in front of </a:t>
            </a:r>
            <a:r>
              <a:rPr lang="en-US" sz="1200" kern="1200" baseline="0" dirty="0" smtClean="0">
                <a:solidFill>
                  <a:schemeClr val="tx1"/>
                </a:solidFill>
                <a:latin typeface="Arial" charset="0"/>
                <a:ea typeface="+mn-ea"/>
                <a:cs typeface="+mn-cs"/>
              </a:rPr>
              <a:t>the northern buildings, </a:t>
            </a:r>
            <a:r>
              <a:rPr lang="en-US" sz="1200" kern="1200" baseline="0" dirty="0" smtClean="0">
                <a:solidFill>
                  <a:schemeClr val="tx1"/>
                </a:solidFill>
                <a:latin typeface="Arial" charset="0"/>
                <a:ea typeface="+mn-ea"/>
                <a:cs typeface="+mn-cs"/>
              </a:rPr>
              <a:t>but not in front of the buildings directly to the south.</a:t>
            </a:r>
          </a:p>
          <a:p>
            <a:pPr eaLnBrk="1" hangingPunct="1"/>
            <a:endParaRPr lang="en-US" sz="1200" kern="1200" baseline="0" dirty="0" smtClean="0">
              <a:solidFill>
                <a:schemeClr val="tx1"/>
              </a:solidFill>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sz="1600" b="1" i="1" kern="1200" dirty="0" smtClean="0">
                <a:solidFill>
                  <a:schemeClr val="tx1"/>
                </a:solidFill>
                <a:latin typeface="Arial" charset="0"/>
                <a:ea typeface="+mn-ea"/>
                <a:cs typeface="+mn-cs"/>
              </a:rPr>
              <a:t>Intro</a:t>
            </a:r>
          </a:p>
          <a:p>
            <a:pPr eaLnBrk="1" hangingPunct="1"/>
            <a:r>
              <a:rPr lang="en-US" sz="1600" kern="1200" dirty="0" smtClean="0">
                <a:solidFill>
                  <a:schemeClr val="tx1"/>
                </a:solidFill>
                <a:latin typeface="Arial" charset="0"/>
                <a:ea typeface="+mn-ea"/>
                <a:cs typeface="+mn-cs"/>
              </a:rPr>
              <a:t>Three years ago,</a:t>
            </a:r>
            <a:r>
              <a:rPr lang="en-US" sz="1600" kern="1200" baseline="0" dirty="0" smtClean="0">
                <a:solidFill>
                  <a:schemeClr val="tx1"/>
                </a:solidFill>
                <a:latin typeface="Arial" charset="0"/>
                <a:ea typeface="+mn-ea"/>
                <a:cs typeface="+mn-cs"/>
              </a:rPr>
              <a:t> at GDC 2010, I gave a talk about </a:t>
            </a:r>
            <a:r>
              <a:rPr lang="en-US" sz="1600" kern="1200" baseline="0" dirty="0" smtClean="0">
                <a:solidFill>
                  <a:schemeClr val="tx1"/>
                </a:solidFill>
                <a:latin typeface="Arial" charset="0"/>
                <a:ea typeface="+mn-ea"/>
                <a:cs typeface="+mn-cs"/>
              </a:rPr>
              <a:t>one-page </a:t>
            </a:r>
            <a:r>
              <a:rPr lang="en-US" sz="1600" kern="1200" baseline="0" dirty="0" smtClean="0">
                <a:solidFill>
                  <a:schemeClr val="tx1"/>
                </a:solidFill>
                <a:latin typeface="Arial" charset="0"/>
                <a:ea typeface="+mn-ea"/>
                <a:cs typeface="+mn-cs"/>
              </a:rPr>
              <a:t>designs. In that talk I showed several examples of one-page designs from other games I have worked on: Diablo 3, Simpsons and Spore.  I don’t have time today to go over the topics that I discussed in that lecture, but if you are interested you can download the slides here: http://www.stonetronix.com/gdc-2010/ , or watch the talk on the GDC Vault: http://gdcvault.com/search.php#&amp;category=free&amp;firstfocus=&amp;keyword=librande&amp;conference_id=280 (requires Vault membership).</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Agents</a:t>
            </a:r>
            <a:r>
              <a:rPr lang="en-US" b="1" i="1" baseline="0" dirty="0" smtClean="0">
                <a:latin typeface="Arial" pitchFamily="34" charset="0"/>
              </a:rPr>
              <a:t> and P</a:t>
            </a:r>
            <a:r>
              <a:rPr lang="en-US" b="1" i="1" dirty="0" smtClean="0">
                <a:latin typeface="Arial" pitchFamily="34" charset="0"/>
              </a:rPr>
              <a:t>revious SimCity Games</a:t>
            </a:r>
          </a:p>
          <a:p>
            <a:pPr eaLnBrk="1" hangingPunct="1"/>
            <a:r>
              <a:rPr lang="en-US" sz="1200" kern="1200" dirty="0" smtClean="0">
                <a:solidFill>
                  <a:schemeClr val="tx1"/>
                </a:solidFill>
                <a:latin typeface="Arial" charset="0"/>
                <a:ea typeface="+mn-ea"/>
                <a:cs typeface="+mn-cs"/>
              </a:rPr>
              <a:t>Even</a:t>
            </a:r>
            <a:r>
              <a:rPr lang="en-US" sz="1200" kern="1200" baseline="0" dirty="0" smtClean="0">
                <a:solidFill>
                  <a:schemeClr val="tx1"/>
                </a:solidFill>
                <a:latin typeface="Arial" charset="0"/>
                <a:ea typeface="+mn-ea"/>
                <a:cs typeface="+mn-cs"/>
              </a:rPr>
              <a:t> in </a:t>
            </a:r>
            <a:r>
              <a:rPr lang="en-US" sz="1200" i="1" kern="1200" baseline="0" dirty="0" smtClean="0">
                <a:solidFill>
                  <a:schemeClr val="tx1"/>
                </a:solidFill>
                <a:latin typeface="Arial" charset="0"/>
                <a:ea typeface="+mn-ea"/>
                <a:cs typeface="+mn-cs"/>
              </a:rPr>
              <a:t>SimCity 4</a:t>
            </a:r>
            <a:r>
              <a:rPr lang="en-US" sz="1200" kern="1200" baseline="0" dirty="0" smtClean="0">
                <a:solidFill>
                  <a:schemeClr val="tx1"/>
                </a:solidFill>
                <a:latin typeface="Arial" charset="0"/>
                <a:ea typeface="+mn-ea"/>
                <a:cs typeface="+mn-cs"/>
              </a:rPr>
              <a:t> you would often see cars disappear at the end of a road segment, and then reappear as a different car type a few moments later.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Basic Agent Behavior</a:t>
            </a:r>
          </a:p>
          <a:p>
            <a:pPr eaLnBrk="1" hangingPunct="1"/>
            <a:r>
              <a:rPr lang="en-US" baseline="0" dirty="0" smtClean="0">
                <a:latin typeface="Arial" pitchFamily="34" charset="0"/>
              </a:rPr>
              <a:t>But this version of </a:t>
            </a:r>
            <a:r>
              <a:rPr lang="en-US" i="1" baseline="0" dirty="0" smtClean="0">
                <a:latin typeface="Arial" pitchFamily="34" charset="0"/>
              </a:rPr>
              <a:t>SimCity</a:t>
            </a:r>
            <a:r>
              <a:rPr lang="en-US" i="0" baseline="0" dirty="0" smtClean="0">
                <a:latin typeface="Arial" pitchFamily="34" charset="0"/>
              </a:rPr>
              <a:t> </a:t>
            </a:r>
            <a:r>
              <a:rPr lang="en-US" baseline="0" dirty="0" smtClean="0">
                <a:latin typeface="Arial" pitchFamily="34" charset="0"/>
              </a:rPr>
              <a:t>doesn’t </a:t>
            </a:r>
            <a:r>
              <a:rPr lang="en-US" baseline="0" dirty="0" smtClean="0">
                <a:latin typeface="Arial" pitchFamily="34" charset="0"/>
              </a:rPr>
              <a:t>operate </a:t>
            </a:r>
            <a:r>
              <a:rPr lang="en-US" baseline="0" dirty="0" smtClean="0">
                <a:latin typeface="Arial" pitchFamily="34" charset="0"/>
              </a:rPr>
              <a:t>in the same way</a:t>
            </a:r>
            <a:r>
              <a:rPr lang="en-US" baseline="0" dirty="0" smtClean="0">
                <a:latin typeface="Arial" pitchFamily="34" charset="0"/>
              </a:rPr>
              <a:t>. Every </a:t>
            </a:r>
            <a:r>
              <a:rPr lang="en-US" baseline="0" dirty="0" err="1" smtClean="0">
                <a:latin typeface="Arial" pitchFamily="34" charset="0"/>
              </a:rPr>
              <a:t>sim</a:t>
            </a:r>
            <a:r>
              <a:rPr lang="en-US" baseline="0" dirty="0" smtClean="0">
                <a:latin typeface="Arial" pitchFamily="34" charset="0"/>
              </a:rPr>
              <a:t> (or “agent”) is actually carrying information through the city as they go from one place to another.</a:t>
            </a:r>
          </a:p>
          <a:p>
            <a:pPr eaLnBrk="1" hangingPunct="1"/>
            <a:endParaRPr lang="en-US" baseline="0" dirty="0" smtClean="0">
              <a:latin typeface="Arial" pitchFamily="34" charset="0"/>
            </a:endParaRPr>
          </a:p>
          <a:p>
            <a:pPr eaLnBrk="1" hangingPunct="1"/>
            <a:r>
              <a:rPr lang="en-US" baseline="0" dirty="0" smtClean="0">
                <a:latin typeface="Arial" pitchFamily="34" charset="0"/>
              </a:rPr>
              <a:t>What you are looking at </a:t>
            </a:r>
            <a:r>
              <a:rPr lang="en-US" baseline="0" dirty="0" smtClean="0">
                <a:latin typeface="Arial" pitchFamily="34" charset="0"/>
              </a:rPr>
              <a:t>is </a:t>
            </a:r>
            <a:r>
              <a:rPr lang="en-US" baseline="0" dirty="0" smtClean="0">
                <a:latin typeface="Arial" pitchFamily="34" charset="0"/>
              </a:rPr>
              <a:t>a one-page design that was printed out and hung up for everyone to see. Notice how simple it is. It has one purpose: to educate the team on three vocabulary </a:t>
            </a:r>
            <a:r>
              <a:rPr lang="en-US" baseline="0" dirty="0" smtClean="0">
                <a:latin typeface="Arial" pitchFamily="34" charset="0"/>
              </a:rPr>
              <a:t>words—source</a:t>
            </a:r>
            <a:r>
              <a:rPr lang="en-US" baseline="0" dirty="0" smtClean="0">
                <a:latin typeface="Arial" pitchFamily="34" charset="0"/>
              </a:rPr>
              <a:t>, agent and </a:t>
            </a:r>
            <a:r>
              <a:rPr lang="en-US" baseline="0" dirty="0" smtClean="0">
                <a:latin typeface="Arial" pitchFamily="34" charset="0"/>
              </a:rPr>
              <a:t>sink—and the relationship between them. </a:t>
            </a:r>
            <a:r>
              <a:rPr lang="en-US" baseline="0" dirty="0" smtClean="0">
                <a:latin typeface="Arial" pitchFamily="34" charset="0"/>
              </a:rPr>
              <a:t>It was critical that everyone on the team understood this </a:t>
            </a:r>
            <a:r>
              <a:rPr lang="en-US" baseline="0" dirty="0" smtClean="0">
                <a:latin typeface="Arial" pitchFamily="34" charset="0"/>
              </a:rPr>
              <a:t>relationship because </a:t>
            </a:r>
            <a:r>
              <a:rPr lang="en-US" baseline="0" dirty="0" smtClean="0">
                <a:latin typeface="Arial" pitchFamily="34" charset="0"/>
              </a:rPr>
              <a:t>our entire game is based on this concept.</a:t>
            </a:r>
          </a:p>
          <a:p>
            <a:pPr eaLnBrk="1" hangingPunct="1"/>
            <a:endParaRPr lang="en-US" baseline="0" dirty="0" smtClean="0">
              <a:latin typeface="Arial" pitchFamily="34" charset="0"/>
            </a:endParaRPr>
          </a:p>
          <a:p>
            <a:pPr eaLnBrk="1" hangingPunct="1"/>
            <a:r>
              <a:rPr lang="en-US" baseline="0" dirty="0" smtClean="0">
                <a:latin typeface="Arial" pitchFamily="34" charset="0"/>
              </a:rPr>
              <a:t>Remember that your designs don’t need to be complex to be effective</a:t>
            </a:r>
            <a:r>
              <a:rPr lang="en-US" baseline="0" dirty="0" smtClean="0">
                <a:latin typeface="Arial" pitchFamily="34" charset="0"/>
              </a:rPr>
              <a:t>. They only need to be as complex as the idea you are trying to communicate.</a:t>
            </a:r>
            <a:endParaRPr lang="en-US" baseline="0" dirty="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Agent Definitions</a:t>
            </a:r>
          </a:p>
          <a:p>
            <a:pPr eaLnBrk="1" hangingPunct="1"/>
            <a:r>
              <a:rPr lang="en-US" baseline="0" dirty="0" smtClean="0">
                <a:latin typeface="Arial" pitchFamily="34" charset="0"/>
              </a:rPr>
              <a:t>Once that idea had been communicated then I could move on to more advanced concepts. This diagram shows how agents can carry </a:t>
            </a:r>
            <a:r>
              <a:rPr lang="en-US" baseline="0" dirty="0" smtClean="0">
                <a:latin typeface="Arial" pitchFamily="34" charset="0"/>
              </a:rPr>
              <a:t>many different types of resources </a:t>
            </a:r>
            <a:r>
              <a:rPr lang="en-US" baseline="0" dirty="0" smtClean="0">
                <a:latin typeface="Arial" pitchFamily="34" charset="0"/>
              </a:rPr>
              <a:t>down paths and into units.</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Agent Flows Through</a:t>
            </a:r>
            <a:r>
              <a:rPr lang="en-US" b="1" i="1" baseline="0" dirty="0" smtClean="0">
                <a:latin typeface="Arial" pitchFamily="34" charset="0"/>
              </a:rPr>
              <a:t> the City</a:t>
            </a:r>
            <a:endParaRPr lang="en-US" b="1" i="1" dirty="0" smtClean="0">
              <a:latin typeface="Arial" pitchFamily="34" charset="0"/>
            </a:endParaRPr>
          </a:p>
          <a:p>
            <a:pPr eaLnBrk="1" hangingPunct="1"/>
            <a:r>
              <a:rPr lang="en-US" baseline="0" dirty="0" smtClean="0">
                <a:latin typeface="Arial" pitchFamily="34" charset="0"/>
              </a:rPr>
              <a:t>Now that I had established the </a:t>
            </a:r>
            <a:r>
              <a:rPr lang="en-US" baseline="0" dirty="0" smtClean="0">
                <a:latin typeface="Arial" pitchFamily="34" charset="0"/>
              </a:rPr>
              <a:t>basic vocabulary and iconography</a:t>
            </a:r>
            <a:r>
              <a:rPr lang="en-US" baseline="0" dirty="0" smtClean="0">
                <a:latin typeface="Arial" pitchFamily="34" charset="0"/>
              </a:rPr>
              <a:t>, it was easy to build up more complex examples. Here is a simple diagram showing how agents might flow around a small town. We can now start to drill down to the next layer of vocabulary. </a:t>
            </a:r>
            <a:r>
              <a:rPr lang="en-US" baseline="0" dirty="0" smtClean="0">
                <a:latin typeface="Arial" pitchFamily="34" charset="0"/>
              </a:rPr>
              <a:t>In this case, agents </a:t>
            </a:r>
            <a:r>
              <a:rPr lang="en-US" baseline="0" dirty="0" smtClean="0">
                <a:latin typeface="Arial" pitchFamily="34" charset="0"/>
              </a:rPr>
              <a:t>can be typed as shoppers, workers and commuters. Units can be typed as factories, stores and houses.</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34</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Education</a:t>
            </a:r>
            <a:r>
              <a:rPr lang="en-US" b="1" i="1" baseline="0" dirty="0" smtClean="0">
                <a:latin typeface="Arial" pitchFamily="34" charset="0"/>
              </a:rPr>
              <a:t> Flow</a:t>
            </a:r>
            <a:endParaRPr lang="en-US" b="1" i="1" dirty="0" smtClean="0">
              <a:latin typeface="Arial" pitchFamily="34" charset="0"/>
            </a:endParaRPr>
          </a:p>
          <a:p>
            <a:pPr eaLnBrk="1" hangingPunct="1"/>
            <a:r>
              <a:rPr lang="en-US" baseline="0" dirty="0" smtClean="0">
                <a:latin typeface="Arial" pitchFamily="34" charset="0"/>
              </a:rPr>
              <a:t>Now I have enough pieces to build up higher level concepts. This diagram shows how agents might use education to reduce pollution by increasing the tech level of the factories. </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Garbage Flow</a:t>
            </a:r>
          </a:p>
          <a:p>
            <a:pPr eaLnBrk="1" hangingPunct="1"/>
            <a:r>
              <a:rPr lang="en-US" baseline="0" dirty="0" smtClean="0">
                <a:latin typeface="Arial" pitchFamily="34" charset="0"/>
              </a:rPr>
              <a:t>This one shows how agents might travel back and forth from work to the garbage dump. </a:t>
            </a:r>
            <a:r>
              <a:rPr lang="en-US" baseline="0" dirty="0" smtClean="0">
                <a:latin typeface="Arial" pitchFamily="34" charset="0"/>
              </a:rPr>
              <a:t>They put out their garbage in the morning and go to work. They pick up the garbage, take it back to the dump and burn it. Then they get paid and go back home. (Presumably to buy more garbage and repeat the cycle.)</a:t>
            </a:r>
          </a:p>
          <a:p>
            <a:pPr eaLnBrk="1" hangingPunct="1"/>
            <a:endParaRPr lang="en-US" baseline="0" dirty="0" smtClean="0">
              <a:latin typeface="Arial" pitchFamily="34" charset="0"/>
            </a:endParaRPr>
          </a:p>
          <a:p>
            <a:pPr eaLnBrk="1" hangingPunct="1"/>
            <a:r>
              <a:rPr lang="en-US" baseline="0" dirty="0" smtClean="0">
                <a:latin typeface="Arial" pitchFamily="34" charset="0"/>
              </a:rPr>
              <a:t>This </a:t>
            </a:r>
            <a:r>
              <a:rPr lang="en-US" baseline="0" dirty="0" smtClean="0">
                <a:latin typeface="Arial" pitchFamily="34" charset="0"/>
              </a:rPr>
              <a:t>is still one of my favorite documents, because out of context it seems like a subversive anti-consumerism propaganda poster. In fact, I thought it would make for some interesting graffiti. So I printed up some stickers…</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Bus Stickers</a:t>
            </a:r>
          </a:p>
          <a:p>
            <a:pPr eaLnBrk="1" hangingPunct="1"/>
            <a:r>
              <a:rPr lang="en-US" baseline="0" dirty="0" smtClean="0">
                <a:latin typeface="Arial" pitchFamily="34" charset="0"/>
              </a:rPr>
              <a:t>…and started sticking up one-page design propaganda around town. </a:t>
            </a:r>
            <a:r>
              <a:rPr lang="en-US" baseline="0" dirty="0" smtClean="0">
                <a:latin typeface="Arial" pitchFamily="34" charset="0"/>
              </a:rPr>
              <a:t>(I have some extra stickers here. Feel free to pick one up after the talk.)</a:t>
            </a:r>
            <a:endParaRPr lang="en-US" baseline="0" dirty="0" smtClean="0">
              <a:latin typeface="Arial" pitchFamily="34" charset="0"/>
            </a:endParaRP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Maps vs.</a:t>
            </a:r>
            <a:r>
              <a:rPr lang="en-US" b="1" i="1" baseline="0" dirty="0" smtClean="0">
                <a:latin typeface="Arial" pitchFamily="34" charset="0"/>
              </a:rPr>
              <a:t> Paths</a:t>
            </a:r>
            <a:endParaRPr lang="en-US" b="1" i="1" dirty="0" smtClean="0">
              <a:latin typeface="Arial" pitchFamily="34" charset="0"/>
            </a:endParaRPr>
          </a:p>
          <a:p>
            <a:pPr eaLnBrk="1" hangingPunct="1"/>
            <a:r>
              <a:rPr lang="en-US" baseline="0" dirty="0" smtClean="0">
                <a:latin typeface="Arial" pitchFamily="34" charset="0"/>
              </a:rPr>
              <a:t>Here is </a:t>
            </a:r>
            <a:r>
              <a:rPr lang="en-US" baseline="0" dirty="0" smtClean="0">
                <a:latin typeface="Arial" pitchFamily="34" charset="0"/>
              </a:rPr>
              <a:t>another simple design </a:t>
            </a:r>
            <a:r>
              <a:rPr lang="en-US" baseline="0" dirty="0" smtClean="0">
                <a:latin typeface="Arial" pitchFamily="34" charset="0"/>
              </a:rPr>
              <a:t>diagram meant to show the difference between how previous versions of </a:t>
            </a:r>
            <a:r>
              <a:rPr lang="en-US" i="1" baseline="0" dirty="0" smtClean="0">
                <a:latin typeface="Arial" pitchFamily="34" charset="0"/>
              </a:rPr>
              <a:t>SimCity </a:t>
            </a:r>
            <a:r>
              <a:rPr lang="en-US" i="0" baseline="0" dirty="0" smtClean="0">
                <a:latin typeface="Arial" pitchFamily="34" charset="0"/>
              </a:rPr>
              <a:t>handled crime vs. how our new version would handle it. On the left the house is protected from crime just because it happens to be close to the police station. On the left, the crime happens because the police car can’t find a way to get to the house.</a:t>
            </a:r>
          </a:p>
          <a:p>
            <a:pPr eaLnBrk="1" hangingPunct="1"/>
            <a:endParaRPr lang="en-US" baseline="0"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Arial" pitchFamily="34" charset="0"/>
              </a:rPr>
              <a:t>These simple agent flow diagrams worked well as visual explanations, and they were effective at communicating the core simulation </a:t>
            </a:r>
            <a:r>
              <a:rPr lang="en-US" b="0" i="0" baseline="0" dirty="0" smtClean="0">
                <a:latin typeface="Arial" pitchFamily="34" charset="0"/>
              </a:rPr>
              <a:t>ideas to the team. But </a:t>
            </a:r>
            <a:r>
              <a:rPr lang="en-US" b="0" i="0" baseline="0" dirty="0" smtClean="0">
                <a:latin typeface="Arial" pitchFamily="34" charset="0"/>
              </a:rPr>
              <a:t>they </a:t>
            </a:r>
            <a:r>
              <a:rPr lang="en-US" b="0" i="0" baseline="0" dirty="0" smtClean="0">
                <a:latin typeface="Arial" pitchFamily="34" charset="0"/>
              </a:rPr>
              <a:t>aren’t adequate </a:t>
            </a:r>
            <a:r>
              <a:rPr lang="en-US" b="0" i="0" baseline="0" dirty="0" smtClean="0">
                <a:latin typeface="Arial" pitchFamily="34" charset="0"/>
              </a:rPr>
              <a:t>as plans to build the game. I still had to draw up “the master plan”. The goal was to get all the details of the simulation on one piece of paper so that I could easily see all the relationships.</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err="1" smtClean="0">
                <a:latin typeface="Arial" pitchFamily="34" charset="0"/>
              </a:rPr>
              <a:t>Sim</a:t>
            </a:r>
            <a:r>
              <a:rPr lang="en-US" b="1" i="1" dirty="0" smtClean="0">
                <a:latin typeface="Arial" pitchFamily="34" charset="0"/>
              </a:rPr>
              <a:t> Flows</a:t>
            </a:r>
            <a:endParaRPr lang="en-US" b="1" i="1" baseline="0" dirty="0" smtClean="0">
              <a:latin typeface="Arial" pitchFamily="34" charset="0"/>
            </a:endParaRPr>
          </a:p>
          <a:p>
            <a:pPr eaLnBrk="1" hangingPunct="1"/>
            <a:r>
              <a:rPr lang="en-US" b="0" i="0" baseline="0" dirty="0" smtClean="0">
                <a:latin typeface="Arial" pitchFamily="34" charset="0"/>
              </a:rPr>
              <a:t>First I needed to understand how a single agent would work. This </a:t>
            </a:r>
            <a:r>
              <a:rPr lang="en-US" b="0" i="0" baseline="0" dirty="0" smtClean="0">
                <a:latin typeface="Arial" pitchFamily="34" charset="0"/>
              </a:rPr>
              <a:t>flow diagram shows the algorithm that one </a:t>
            </a:r>
            <a:r>
              <a:rPr lang="en-US" b="0" i="0" baseline="0" dirty="0" err="1" smtClean="0">
                <a:latin typeface="Arial" pitchFamily="34" charset="0"/>
              </a:rPr>
              <a:t>sim</a:t>
            </a:r>
            <a:r>
              <a:rPr lang="en-US" b="0" i="0" baseline="0" dirty="0" smtClean="0">
                <a:latin typeface="Arial" pitchFamily="34" charset="0"/>
              </a:rPr>
              <a:t> uses to move through the city. A </a:t>
            </a:r>
            <a:r>
              <a:rPr lang="en-US" b="0" i="0" baseline="0" dirty="0" err="1" smtClean="0">
                <a:latin typeface="Arial" pitchFamily="34" charset="0"/>
              </a:rPr>
              <a:t>sim</a:t>
            </a:r>
            <a:r>
              <a:rPr lang="en-US" b="0" i="0" baseline="0" dirty="0" smtClean="0">
                <a:latin typeface="Arial" pitchFamily="34" charset="0"/>
              </a:rPr>
              <a:t> wakes up in the morning and pays the rent if there is money. If not, they lose happiness.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An adult </a:t>
            </a:r>
            <a:r>
              <a:rPr lang="en-US" b="0" i="0" baseline="0" dirty="0" err="1" smtClean="0">
                <a:latin typeface="Arial" pitchFamily="34" charset="0"/>
              </a:rPr>
              <a:t>sim</a:t>
            </a:r>
            <a:r>
              <a:rPr lang="en-US" b="0" i="0" baseline="0" dirty="0" smtClean="0">
                <a:latin typeface="Arial" pitchFamily="34" charset="0"/>
              </a:rPr>
              <a:t> is either sick or healthy (based on how much pollution is in the area). Sick </a:t>
            </a:r>
            <a:r>
              <a:rPr lang="en-US" b="0" i="0" baseline="0" dirty="0" err="1" smtClean="0">
                <a:latin typeface="Arial" pitchFamily="34" charset="0"/>
              </a:rPr>
              <a:t>sims</a:t>
            </a:r>
            <a:r>
              <a:rPr lang="en-US" b="0" i="0" baseline="0" dirty="0" smtClean="0">
                <a:latin typeface="Arial" pitchFamily="34" charset="0"/>
              </a:rPr>
              <a:t> try to go to a hospital. If one isn’t available they stay home and roll the dice and either get better, stay sick, or die.</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Healthy </a:t>
            </a:r>
            <a:r>
              <a:rPr lang="en-US" b="0" i="0" baseline="0" dirty="0" err="1" smtClean="0">
                <a:latin typeface="Arial" pitchFamily="34" charset="0"/>
              </a:rPr>
              <a:t>sims</a:t>
            </a:r>
            <a:r>
              <a:rPr lang="en-US" b="0" i="0" baseline="0" dirty="0" smtClean="0">
                <a:latin typeface="Arial" pitchFamily="34" charset="0"/>
              </a:rPr>
              <a:t> look at their wallets. If they have money they immediately try to spend it in a shop. If they can’t find a shop they hang out in a park. If they can’t find a park they go to work anyway.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If they have no money they try to find a job if they can. Otherwise they slack off in a park or stay home all day.</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This diagram is relatively simple to follow, but it turned out to be too complex for the simulation and caused a lot of confusing behaviors. </a:t>
            </a:r>
            <a:r>
              <a:rPr lang="en-US" b="0" i="0" baseline="0" dirty="0" smtClean="0">
                <a:latin typeface="Arial" pitchFamily="34" charset="0"/>
              </a:rPr>
              <a:t>(For instance, some days your city might have too many shoppers and not enough workers, and the next day the opposite might happen.) When </a:t>
            </a:r>
            <a:r>
              <a:rPr lang="en-US" b="0" i="0" baseline="0" dirty="0" smtClean="0">
                <a:latin typeface="Arial" pitchFamily="34" charset="0"/>
              </a:rPr>
              <a:t>I realized we needed to simplify the algorithm it was trivial to do because I could just look at the image and see the problem area…</a:t>
            </a:r>
          </a:p>
          <a:p>
            <a:pPr eaLnBrk="1" hangingPunct="1"/>
            <a:endParaRPr lang="en-US" b="0" i="0"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39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err="1" smtClean="0">
                <a:latin typeface="Arial" pitchFamily="34" charset="0"/>
              </a:rPr>
              <a:t>Sim</a:t>
            </a:r>
            <a:r>
              <a:rPr lang="en-US" b="1" i="1" dirty="0" smtClean="0">
                <a:latin typeface="Arial" pitchFamily="34" charset="0"/>
              </a:rPr>
              <a:t> Flows</a:t>
            </a:r>
            <a:endParaRPr lang="en-US" b="1" i="1" baseline="0" dirty="0" smtClean="0">
              <a:latin typeface="Arial" pitchFamily="34" charset="0"/>
            </a:endParaRPr>
          </a:p>
          <a:p>
            <a:pPr eaLnBrk="1" hangingPunct="1"/>
            <a:r>
              <a:rPr lang="en-US" b="0" i="0" baseline="0" dirty="0" smtClean="0">
                <a:latin typeface="Arial" pitchFamily="34" charset="0"/>
              </a:rPr>
              <a:t>Instead of having </a:t>
            </a:r>
            <a:r>
              <a:rPr lang="en-US" b="0" i="0" baseline="0" dirty="0" err="1" smtClean="0">
                <a:latin typeface="Arial" pitchFamily="34" charset="0"/>
              </a:rPr>
              <a:t>sims</a:t>
            </a:r>
            <a:r>
              <a:rPr lang="en-US" b="0" i="0" baseline="0" dirty="0" smtClean="0">
                <a:latin typeface="Arial" pitchFamily="34" charset="0"/>
              </a:rPr>
              <a:t> decide whether they should work or shop dynamically, we ended up splitting the shoppers and workers into specialized agents with only one purpose. </a:t>
            </a:r>
            <a:r>
              <a:rPr lang="en-US" b="0" i="0" baseline="0" dirty="0" smtClean="0">
                <a:latin typeface="Arial" pitchFamily="34" charset="0"/>
              </a:rPr>
              <a:t>A shopper can never become a worker and vice-versa. [</a:t>
            </a:r>
            <a:r>
              <a:rPr lang="en-US" b="0" i="1" baseline="0" dirty="0" smtClean="0">
                <a:latin typeface="Arial" pitchFamily="34" charset="0"/>
              </a:rPr>
              <a:t>Compare </a:t>
            </a:r>
            <a:r>
              <a:rPr lang="en-US" b="0" i="1" baseline="0" dirty="0" smtClean="0">
                <a:latin typeface="Arial" pitchFamily="34" charset="0"/>
              </a:rPr>
              <a:t>this slide with previous slide to see how </a:t>
            </a:r>
            <a:r>
              <a:rPr lang="en-US" b="0" i="1" baseline="0" dirty="0" smtClean="0">
                <a:latin typeface="Arial" pitchFamily="34" charset="0"/>
              </a:rPr>
              <a:t>this simplifies the flow chart.</a:t>
            </a:r>
            <a:r>
              <a:rPr lang="en-US" b="0" i="0" baseline="0" dirty="0" smtClean="0">
                <a:latin typeface="Arial" pitchFamily="34" charset="0"/>
              </a:rPr>
              <a:t>]</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i="1" dirty="0" smtClean="0"/>
              <a:t>Intro</a:t>
            </a:r>
          </a:p>
          <a:p>
            <a:r>
              <a:rPr lang="en-US" dirty="0" smtClean="0"/>
              <a:t>I have</a:t>
            </a:r>
            <a:r>
              <a:rPr lang="en-US" baseline="0" dirty="0" smtClean="0"/>
              <a:t> had a lot of success with one-page design </a:t>
            </a:r>
            <a:r>
              <a:rPr lang="en-US" baseline="0" dirty="0" smtClean="0"/>
              <a:t>documents, </a:t>
            </a:r>
            <a:r>
              <a:rPr lang="en-US" baseline="0" dirty="0" smtClean="0"/>
              <a:t>so when I started working on </a:t>
            </a:r>
            <a:r>
              <a:rPr lang="en-US" i="1" baseline="0" dirty="0" smtClean="0"/>
              <a:t>SimCity</a:t>
            </a:r>
            <a:r>
              <a:rPr lang="en-US" baseline="0" dirty="0" smtClean="0"/>
              <a:t>, back when there were only five people on the team, I gave myself a challenge: Could I do ALL of the design work as one-page documents, from initial pre-production all the way up until when we shipped? Well, the short answer is, “No, I couldn’t”. But even though I knew it would be difficult, I wanted to push it as far as I could in an effort to both grow as designer and as a way to see where the one-page design approach would break.</a:t>
            </a:r>
          </a:p>
          <a:p>
            <a:endParaRPr lang="en-US" baseline="0" dirty="0" smtClean="0"/>
          </a:p>
          <a:p>
            <a:r>
              <a:rPr lang="en-US" baseline="0" dirty="0" smtClean="0"/>
              <a:t>I know that most of you will never work on a game where you have to simulate a city, so even though I’m only going to be </a:t>
            </a:r>
            <a:r>
              <a:rPr lang="en-US" baseline="0" dirty="0" smtClean="0"/>
              <a:t>showing </a:t>
            </a:r>
            <a:r>
              <a:rPr lang="en-US" i="1" baseline="0" dirty="0" smtClean="0"/>
              <a:t>SimCity</a:t>
            </a:r>
            <a:r>
              <a:rPr lang="en-US" baseline="0" dirty="0" smtClean="0"/>
              <a:t> documentation, I hope that the general ideas behind these documents will be valuable for any design project you are working on.</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Tourist Flow</a:t>
            </a:r>
            <a:endParaRPr lang="en-US" b="1" i="1" baseline="0" dirty="0" smtClean="0">
              <a:latin typeface="Arial" pitchFamily="34" charset="0"/>
            </a:endParaRPr>
          </a:p>
          <a:p>
            <a:pPr eaLnBrk="1" hangingPunct="1"/>
            <a:r>
              <a:rPr lang="en-US" b="0" i="0" baseline="0" dirty="0" smtClean="0">
                <a:latin typeface="Arial" pitchFamily="34" charset="0"/>
              </a:rPr>
              <a:t>I also had to do similar diagrams for the </a:t>
            </a:r>
            <a:r>
              <a:rPr lang="en-US" b="0" i="0" baseline="0" dirty="0" smtClean="0">
                <a:latin typeface="Arial" pitchFamily="34" charset="0"/>
              </a:rPr>
              <a:t>tourist agent flow. </a:t>
            </a:r>
            <a:r>
              <a:rPr lang="en-US" b="0" i="0" baseline="0" dirty="0" smtClean="0">
                <a:latin typeface="Arial" pitchFamily="34" charset="0"/>
              </a:rPr>
              <a:t>They don’t go to school, get sick or work so they needed a different diagram. </a:t>
            </a:r>
            <a:r>
              <a:rPr lang="en-US" b="0" i="0" baseline="0" dirty="0" smtClean="0">
                <a:latin typeface="Arial" pitchFamily="34" charset="0"/>
              </a:rPr>
              <a:t>Since all </a:t>
            </a:r>
            <a:r>
              <a:rPr lang="en-US" b="0" i="0" baseline="0" dirty="0" smtClean="0">
                <a:latin typeface="Arial" pitchFamily="34" charset="0"/>
              </a:rPr>
              <a:t>they do is </a:t>
            </a:r>
            <a:r>
              <a:rPr lang="en-US" b="0" i="0" baseline="0" dirty="0" smtClean="0">
                <a:latin typeface="Arial" pitchFamily="34" charset="0"/>
              </a:rPr>
              <a:t>shop and sleep in a hotel </a:t>
            </a:r>
            <a:r>
              <a:rPr lang="en-US" b="0" i="0" baseline="0" dirty="0" smtClean="0">
                <a:latin typeface="Arial" pitchFamily="34" charset="0"/>
              </a:rPr>
              <a:t>their diagram is much simpler.</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They come into town, look for an attraction, spend some money, look for a hotel, spend some money, and repeat the loop until their wallets are empty, then they go home</a:t>
            </a:r>
            <a:r>
              <a:rPr lang="en-US" b="0" i="0" baseline="0" dirty="0" smtClean="0">
                <a:latin typeface="Arial" pitchFamily="34" charset="0"/>
              </a:rPr>
              <a:t>.</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The diagram for homeless agents looks much like this one, except the shops are replaced with garbage cans and the hotels are replaced with parks and abandoned houses.</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Simulation Master Plan</a:t>
            </a:r>
            <a:endParaRPr lang="en-US" b="1" i="1" baseline="0"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Arial" pitchFamily="34" charset="0"/>
              </a:rPr>
              <a:t>I know this design is overwhelming at first glance. Don’t worry if this doesn’t make sense to you at the moment. I’m going to break it down piece by piece and it should make sense 5 minutes from now.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smtClean="0">
              <a:latin typeface="Arial" pitchFamily="34" charset="0"/>
            </a:endParaRPr>
          </a:p>
          <a:p>
            <a:pPr eaLnBrk="1" hangingPunct="1"/>
            <a:r>
              <a:rPr lang="en-US" b="0" i="0" baseline="0" dirty="0" smtClean="0">
                <a:latin typeface="Arial" pitchFamily="34" charset="0"/>
              </a:rPr>
              <a:t>After we had a good understanding of an individual agent, I needed to come up with the master plan for dealing with thousands of them flowing around all at once. If the previous flow chart is a diagram for understanding a single pinball, then this diagram can be thought of as a pachinko machine. </a:t>
            </a:r>
            <a:r>
              <a:rPr lang="en-US" b="0" i="0" baseline="0" dirty="0" smtClean="0">
                <a:latin typeface="Arial" pitchFamily="34" charset="0"/>
              </a:rPr>
              <a:t>Thousands of agents drop in </a:t>
            </a:r>
            <a:r>
              <a:rPr lang="en-US" b="0" i="0" baseline="0" dirty="0" smtClean="0">
                <a:latin typeface="Arial" pitchFamily="34" charset="0"/>
              </a:rPr>
              <a:t>from the top, bounce around in the middle (possibly “scoring” you points), and drain out the bottom if they are unhappy.</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Let’s zoom in to see the </a:t>
            </a:r>
            <a:r>
              <a:rPr lang="en-US" b="0" i="0" baseline="0" dirty="0" smtClean="0">
                <a:latin typeface="Arial" pitchFamily="34" charset="0"/>
              </a:rPr>
              <a:t>details…</a:t>
            </a:r>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Residential Flow</a:t>
            </a:r>
            <a:endParaRPr lang="en-US" b="1" i="1" baseline="0" dirty="0" smtClean="0">
              <a:latin typeface="Arial" pitchFamily="34" charset="0"/>
            </a:endParaRPr>
          </a:p>
          <a:p>
            <a:pPr eaLnBrk="1" hangingPunct="1"/>
            <a:r>
              <a:rPr lang="en-US" b="0" i="0" baseline="0" dirty="0" smtClean="0">
                <a:latin typeface="Arial" pitchFamily="34" charset="0"/>
              </a:rPr>
              <a:t>New </a:t>
            </a:r>
            <a:r>
              <a:rPr lang="en-US" b="0" i="0" baseline="0" dirty="0" err="1" smtClean="0">
                <a:latin typeface="Arial" pitchFamily="34" charset="0"/>
              </a:rPr>
              <a:t>sims</a:t>
            </a:r>
            <a:r>
              <a:rPr lang="en-US" b="0" i="0" baseline="0" dirty="0" smtClean="0">
                <a:latin typeface="Arial" pitchFamily="34" charset="0"/>
              </a:rPr>
              <a:t> come into the city in 3 wealth classes. The flow of each type can be adjusted by increasing the transportation networks.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Once they enter </a:t>
            </a:r>
            <a:r>
              <a:rPr lang="en-US" b="0" i="0" baseline="0" dirty="0" smtClean="0">
                <a:latin typeface="Arial" pitchFamily="34" charset="0"/>
              </a:rPr>
              <a:t>the city they create buildings of the appropriate wealth class.</a:t>
            </a:r>
          </a:p>
          <a:p>
            <a:pPr eaLnBrk="1" hangingPunct="1"/>
            <a:endParaRPr lang="en-US" b="0" i="0" baseline="0" dirty="0" smtClean="0">
              <a:latin typeface="Arial" pitchFamily="34" charset="0"/>
            </a:endParaRPr>
          </a:p>
          <a:p>
            <a:pPr eaLnBrk="1" hangingPunct="1"/>
            <a:r>
              <a:rPr lang="en-US" b="0" i="0" dirty="0" smtClean="0">
                <a:latin typeface="Arial" pitchFamily="34" charset="0"/>
              </a:rPr>
              <a:t>Notice</a:t>
            </a:r>
            <a:r>
              <a:rPr lang="en-US" b="0" i="0" baseline="0" dirty="0" smtClean="0">
                <a:latin typeface="Arial" pitchFamily="34" charset="0"/>
              </a:rPr>
              <a:t> the legend in the top right corner. It shows the number of residents, tax revenue, water/electricity usage and garbage output. At this point in time </a:t>
            </a:r>
            <a:r>
              <a:rPr lang="en-US" b="0" i="0" baseline="0" dirty="0" smtClean="0">
                <a:latin typeface="Arial" pitchFamily="34" charset="0"/>
              </a:rPr>
              <a:t>during development it </a:t>
            </a:r>
            <a:r>
              <a:rPr lang="en-US" b="0" i="0" baseline="0" dirty="0" smtClean="0">
                <a:latin typeface="Arial" pitchFamily="34" charset="0"/>
              </a:rPr>
              <a:t>isn’t important to </a:t>
            </a:r>
            <a:r>
              <a:rPr lang="en-US" b="0" i="0" baseline="0" dirty="0" smtClean="0">
                <a:latin typeface="Arial" pitchFamily="34" charset="0"/>
              </a:rPr>
              <a:t>specify </a:t>
            </a:r>
            <a:r>
              <a:rPr lang="en-US" b="0" i="0" baseline="0" dirty="0" smtClean="0">
                <a:latin typeface="Arial" pitchFamily="34" charset="0"/>
              </a:rPr>
              <a:t>exact numbers, so I just use a bar graph to show relative tuning. Later </a:t>
            </a:r>
            <a:r>
              <a:rPr lang="en-US" b="0" i="0" baseline="0" dirty="0" smtClean="0">
                <a:latin typeface="Arial" pitchFamily="34" charset="0"/>
              </a:rPr>
              <a:t>in the process we’ll </a:t>
            </a:r>
            <a:r>
              <a:rPr lang="en-US" b="0" i="0" baseline="0" dirty="0" smtClean="0">
                <a:latin typeface="Arial" pitchFamily="34" charset="0"/>
              </a:rPr>
              <a:t>convert the general bars to specific numbers.</a:t>
            </a:r>
          </a:p>
          <a:p>
            <a:pPr eaLnBrk="1" hangingPunct="1"/>
            <a:endParaRPr lang="en-US" b="0" i="0"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Residential Flow</a:t>
            </a:r>
            <a:endParaRPr lang="en-US" b="1" i="1" baseline="0" dirty="0" smtClean="0">
              <a:latin typeface="Arial" pitchFamily="34" charset="0"/>
            </a:endParaRPr>
          </a:p>
          <a:p>
            <a:pPr eaLnBrk="1" hangingPunct="1"/>
            <a:r>
              <a:rPr lang="en-US" b="0" i="0" baseline="0" dirty="0" smtClean="0">
                <a:latin typeface="Arial" pitchFamily="34" charset="0"/>
              </a:rPr>
              <a:t>Houses start in the bottom corner (low wealth, low density) and can grow taller or richer, depending on how you place your roads, parks and services. Nothing ever goes backward.</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Happiness determines if the </a:t>
            </a:r>
            <a:r>
              <a:rPr lang="en-US" b="0" i="0" baseline="0" dirty="0" err="1" smtClean="0">
                <a:latin typeface="Arial" pitchFamily="34" charset="0"/>
              </a:rPr>
              <a:t>sims</a:t>
            </a:r>
            <a:r>
              <a:rPr lang="en-US" b="0" i="0" baseline="0" dirty="0" smtClean="0">
                <a:latin typeface="Arial" pitchFamily="34" charset="0"/>
              </a:rPr>
              <a:t> will stay in the city. Happiness is mostly gained from shopping, but parks can help, too. There are many ways to lose happiness: crime, sickness, no jobs, etc.</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Players tend to </a:t>
            </a:r>
            <a:r>
              <a:rPr lang="en-US" b="0" i="0" baseline="0" dirty="0" smtClean="0">
                <a:latin typeface="Arial" pitchFamily="34" charset="0"/>
              </a:rPr>
              <a:t>trick </a:t>
            </a:r>
            <a:r>
              <a:rPr lang="en-US" b="0" i="0" baseline="0" dirty="0" smtClean="0">
                <a:latin typeface="Arial" pitchFamily="34" charset="0"/>
              </a:rPr>
              <a:t>themselves into thinking that they </a:t>
            </a:r>
            <a:r>
              <a:rPr lang="en-US" b="0" i="0" baseline="0" dirty="0" smtClean="0">
                <a:latin typeface="Arial" pitchFamily="34" charset="0"/>
              </a:rPr>
              <a:t>will “win</a:t>
            </a:r>
            <a:r>
              <a:rPr lang="en-US" b="0" i="0" baseline="0" dirty="0" smtClean="0">
                <a:latin typeface="Arial" pitchFamily="34" charset="0"/>
              </a:rPr>
              <a:t>” the game by getting from the lower left corner to the upper right corner (high density/high wealth). But this chart shows that everything has a trade off. The rich need more “elbow room”, so you will lose population as you increase wealth. This results in fewer workers, which can put a strain on your shops and factories. Even worse, most buildings in the game require low wealth workers or they won’t function at all. (Someone has to sweep floors, run assembly lines, and operate cash registers. The rich won’t take those jobs.)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High wealth houses </a:t>
            </a:r>
            <a:r>
              <a:rPr lang="en-US" b="0" i="0" baseline="0" dirty="0" smtClean="0">
                <a:latin typeface="Arial" pitchFamily="34" charset="0"/>
              </a:rPr>
              <a:t>generate </a:t>
            </a:r>
            <a:r>
              <a:rPr lang="en-US" b="0" i="0" baseline="0" dirty="0" smtClean="0">
                <a:latin typeface="Arial" pitchFamily="34" charset="0"/>
              </a:rPr>
              <a:t>more revenue, but </a:t>
            </a:r>
            <a:r>
              <a:rPr lang="en-US" b="0" i="0" baseline="0" dirty="0" smtClean="0">
                <a:latin typeface="Arial" pitchFamily="34" charset="0"/>
              </a:rPr>
              <a:t>in exchange they use </a:t>
            </a:r>
            <a:r>
              <a:rPr lang="en-US" b="0" i="0" baseline="0" dirty="0" smtClean="0">
                <a:latin typeface="Arial" pitchFamily="34" charset="0"/>
              </a:rPr>
              <a:t>much more water and electricity per person, and produce more garbage. They also demand more services (police, schools, etc</a:t>
            </a:r>
            <a:r>
              <a:rPr lang="en-US" b="0" i="0" baseline="0" dirty="0" smtClean="0">
                <a:latin typeface="Arial" pitchFamily="34" charset="0"/>
              </a:rPr>
              <a:t>.). So </a:t>
            </a:r>
            <a:r>
              <a:rPr lang="en-US" b="0" i="0" baseline="0" dirty="0" smtClean="0">
                <a:latin typeface="Arial" pitchFamily="34" charset="0"/>
              </a:rPr>
              <a:t>even though you can </a:t>
            </a:r>
            <a:r>
              <a:rPr lang="en-US" b="0" i="0" baseline="0" dirty="0" smtClean="0">
                <a:latin typeface="Arial" pitchFamily="34" charset="0"/>
              </a:rPr>
              <a:t>make more tax revenue from them, </a:t>
            </a:r>
            <a:r>
              <a:rPr lang="en-US" b="0" i="0" baseline="0" dirty="0" smtClean="0">
                <a:latin typeface="Arial" pitchFamily="34" charset="0"/>
              </a:rPr>
              <a:t>you have to spend more money to keep them around.</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The entire </a:t>
            </a:r>
            <a:r>
              <a:rPr lang="en-US" b="0" i="1" baseline="0" dirty="0" smtClean="0">
                <a:latin typeface="Arial" pitchFamily="34" charset="0"/>
              </a:rPr>
              <a:t>SimCity</a:t>
            </a:r>
            <a:r>
              <a:rPr lang="en-US" b="0" i="0" baseline="0" dirty="0" smtClean="0">
                <a:latin typeface="Arial" pitchFamily="34" charset="0"/>
              </a:rPr>
              <a:t> design is based heavily around the fact that there is no “right answer”. Every option has positive and negative consequences.</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44</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Residential Flow</a:t>
            </a:r>
            <a:endParaRPr lang="en-US" b="1" i="1" baseline="0" dirty="0" smtClean="0">
              <a:latin typeface="Arial" pitchFamily="34" charset="0"/>
            </a:endParaRPr>
          </a:p>
          <a:p>
            <a:pPr eaLnBrk="1" hangingPunct="1"/>
            <a:r>
              <a:rPr lang="en-US" b="0" i="0" baseline="0" dirty="0" smtClean="0">
                <a:latin typeface="Arial" pitchFamily="34" charset="0"/>
              </a:rPr>
              <a:t>At the bottom of the chart is what happens when </a:t>
            </a:r>
            <a:r>
              <a:rPr lang="en-US" b="0" i="0" baseline="0" dirty="0" err="1" smtClean="0">
                <a:latin typeface="Arial" pitchFamily="34" charset="0"/>
              </a:rPr>
              <a:t>sims</a:t>
            </a:r>
            <a:r>
              <a:rPr lang="en-US" b="0" i="0" baseline="0" dirty="0" smtClean="0">
                <a:latin typeface="Arial" pitchFamily="34" charset="0"/>
              </a:rPr>
              <a:t> lose all their happiness and drain out of the city. A small percentage will become homeless and will lose their home but not leave.</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Vacated houses will eventually go abandoned, which increases crime and </a:t>
            </a:r>
            <a:r>
              <a:rPr lang="en-US" b="0" i="0" baseline="0" dirty="0" smtClean="0">
                <a:latin typeface="Arial" pitchFamily="34" charset="0"/>
              </a:rPr>
              <a:t>fire risk </a:t>
            </a:r>
            <a:r>
              <a:rPr lang="en-US" b="0" i="0" baseline="0" dirty="0" smtClean="0">
                <a:latin typeface="Arial" pitchFamily="34" charset="0"/>
              </a:rPr>
              <a:t>and lowers land value.</a:t>
            </a:r>
          </a:p>
          <a:p>
            <a:pPr eaLnBrk="1" hangingPunct="1"/>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Commercial Flow</a:t>
            </a:r>
            <a:endParaRPr lang="en-US" b="1" i="1" baseline="0" dirty="0" smtClean="0">
              <a:latin typeface="Arial" pitchFamily="34" charset="0"/>
            </a:endParaRPr>
          </a:p>
          <a:p>
            <a:pPr eaLnBrk="1" hangingPunct="1"/>
            <a:r>
              <a:rPr lang="en-US" b="0" i="0" baseline="0" dirty="0" smtClean="0">
                <a:latin typeface="Arial" pitchFamily="34" charset="0"/>
              </a:rPr>
              <a:t>If you followed all of that for </a:t>
            </a:r>
            <a:r>
              <a:rPr lang="en-US" b="0" i="0" baseline="0" dirty="0" smtClean="0">
                <a:latin typeface="Arial" pitchFamily="34" charset="0"/>
              </a:rPr>
              <a:t>the Residential flow, </a:t>
            </a:r>
            <a:r>
              <a:rPr lang="en-US" b="0" i="0" baseline="0" dirty="0" smtClean="0">
                <a:latin typeface="Arial" pitchFamily="34" charset="0"/>
              </a:rPr>
              <a:t>then </a:t>
            </a:r>
            <a:r>
              <a:rPr lang="en-US" b="0" i="0" baseline="0" dirty="0" smtClean="0">
                <a:latin typeface="Arial" pitchFamily="34" charset="0"/>
              </a:rPr>
              <a:t>it’s easy to understand the Commercial flow because it is basically the </a:t>
            </a:r>
            <a:r>
              <a:rPr lang="en-US" b="0" i="0" baseline="0" dirty="0" smtClean="0">
                <a:latin typeface="Arial" pitchFamily="34" charset="0"/>
              </a:rPr>
              <a:t>same. </a:t>
            </a:r>
            <a:r>
              <a:rPr lang="en-US" b="0" i="0" baseline="0" dirty="0" smtClean="0">
                <a:latin typeface="Arial" pitchFamily="34" charset="0"/>
              </a:rPr>
              <a:t>Businesses come </a:t>
            </a:r>
            <a:r>
              <a:rPr lang="en-US" b="0" i="0" baseline="0" dirty="0" smtClean="0">
                <a:latin typeface="Arial" pitchFamily="34" charset="0"/>
              </a:rPr>
              <a:t>into the city and are </a:t>
            </a:r>
            <a:r>
              <a:rPr lang="en-US" b="0" i="0" baseline="0" dirty="0" smtClean="0">
                <a:latin typeface="Arial" pitchFamily="34" charset="0"/>
              </a:rPr>
              <a:t>dedicated to servicing only </a:t>
            </a:r>
            <a:r>
              <a:rPr lang="en-US" b="0" i="0" baseline="0" dirty="0" smtClean="0">
                <a:latin typeface="Arial" pitchFamily="34" charset="0"/>
              </a:rPr>
              <a:t>one wealth class of shopper. (However, they need all </a:t>
            </a:r>
            <a:r>
              <a:rPr lang="en-US" b="0" i="0" baseline="0" dirty="0" smtClean="0">
                <a:latin typeface="Arial" pitchFamily="34" charset="0"/>
              </a:rPr>
              <a:t>3 wealth </a:t>
            </a:r>
            <a:r>
              <a:rPr lang="en-US" b="0" i="0" baseline="0" dirty="0" smtClean="0">
                <a:latin typeface="Arial" pitchFamily="34" charset="0"/>
              </a:rPr>
              <a:t>levels for </a:t>
            </a:r>
            <a:r>
              <a:rPr lang="en-US" b="0" i="0" baseline="0" dirty="0" smtClean="0">
                <a:latin typeface="Arial" pitchFamily="34" charset="0"/>
              </a:rPr>
              <a:t>workers, as shown by the numbers in the upper left corner of each cell.)</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Commercial Flow</a:t>
            </a:r>
          </a:p>
          <a:p>
            <a:pPr eaLnBrk="1" hangingPunct="1"/>
            <a:r>
              <a:rPr lang="en-US" b="0" i="0" dirty="0" smtClean="0">
                <a:latin typeface="Arial" pitchFamily="34" charset="0"/>
              </a:rPr>
              <a:t>Just like the residents,</a:t>
            </a:r>
            <a:r>
              <a:rPr lang="en-US" b="0" i="0" baseline="0" dirty="0" smtClean="0">
                <a:latin typeface="Arial" pitchFamily="34" charset="0"/>
              </a:rPr>
              <a:t> the stores have “happiness”, which is based on profitability. </a:t>
            </a:r>
            <a:r>
              <a:rPr lang="en-US" b="0" i="0" baseline="0" dirty="0" smtClean="0">
                <a:latin typeface="Arial" pitchFamily="34" charset="0"/>
              </a:rPr>
              <a:t>The more sales they make then the happier they will be.</a:t>
            </a:r>
            <a:endParaRPr lang="en-US" b="0" i="0"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Commercial Flow</a:t>
            </a:r>
          </a:p>
          <a:p>
            <a:pPr eaLnBrk="1" hangingPunct="1"/>
            <a:r>
              <a:rPr lang="en-US" b="0" i="0" baseline="0" dirty="0" smtClean="0">
                <a:latin typeface="Arial" pitchFamily="34" charset="0"/>
              </a:rPr>
              <a:t>If they run out of money they will abandon the city.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The arrows at the bottom left show that stores need both workers and shoppers, but can also receive profit from tourists.</a:t>
            </a:r>
          </a:p>
          <a:p>
            <a:pPr eaLnBrk="1" hangingPunct="1"/>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Industrial Flow</a:t>
            </a:r>
            <a:endParaRPr lang="en-US" b="1" i="1" baseline="0" dirty="0" smtClean="0">
              <a:latin typeface="Arial" pitchFamily="34" charset="0"/>
            </a:endParaRPr>
          </a:p>
          <a:p>
            <a:pPr eaLnBrk="1" hangingPunct="1"/>
            <a:r>
              <a:rPr lang="en-US" b="0" i="0" baseline="0" dirty="0" smtClean="0">
                <a:latin typeface="Arial" pitchFamily="34" charset="0"/>
              </a:rPr>
              <a:t>The Industry flow is </a:t>
            </a:r>
            <a:r>
              <a:rPr lang="en-US" b="0" i="0" baseline="0" dirty="0" smtClean="0">
                <a:latin typeface="Arial" pitchFamily="34" charset="0"/>
              </a:rPr>
              <a:t>similar, but instead of wealth level it has a tech level that is determined by the schools you have. A Community College will create </a:t>
            </a:r>
            <a:r>
              <a:rPr lang="en-US" b="0" i="0" baseline="0" dirty="0" smtClean="0">
                <a:latin typeface="Arial" pitchFamily="34" charset="0"/>
              </a:rPr>
              <a:t>mid-tech demand and </a:t>
            </a:r>
            <a:r>
              <a:rPr lang="en-US" b="0" i="0" baseline="0" dirty="0" smtClean="0">
                <a:latin typeface="Arial" pitchFamily="34" charset="0"/>
              </a:rPr>
              <a:t>a University will create </a:t>
            </a:r>
            <a:r>
              <a:rPr lang="en-US" b="0" i="0" baseline="0" dirty="0" smtClean="0">
                <a:latin typeface="Arial" pitchFamily="34" charset="0"/>
              </a:rPr>
              <a:t>high-tech demand.</a:t>
            </a:r>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49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Industrial</a:t>
            </a:r>
            <a:r>
              <a:rPr lang="en-US" b="1" i="1" baseline="0" dirty="0" smtClean="0">
                <a:latin typeface="Arial" pitchFamily="34" charset="0"/>
              </a:rPr>
              <a:t> Flow</a:t>
            </a:r>
            <a:endParaRPr lang="en-US" b="1" i="1" baseline="0" dirty="0" smtClean="0">
              <a:latin typeface="Arial" pitchFamily="34" charset="0"/>
            </a:endParaRPr>
          </a:p>
          <a:p>
            <a:pPr eaLnBrk="1" hangingPunct="1"/>
            <a:r>
              <a:rPr lang="en-US" b="0" i="0" baseline="0" dirty="0" smtClean="0">
                <a:latin typeface="Arial" pitchFamily="34" charset="0"/>
              </a:rPr>
              <a:t>Industry gets </a:t>
            </a:r>
            <a:r>
              <a:rPr lang="en-US" b="0" i="0" baseline="0" dirty="0" smtClean="0">
                <a:latin typeface="Arial" pitchFamily="34" charset="0"/>
              </a:rPr>
              <a:t>happiness from </a:t>
            </a:r>
            <a:r>
              <a:rPr lang="en-US" b="0" i="0" baseline="0" dirty="0" smtClean="0">
                <a:latin typeface="Arial" pitchFamily="34" charset="0"/>
              </a:rPr>
              <a:t>shipping freight. It can ship </a:t>
            </a:r>
            <a:r>
              <a:rPr lang="en-US" b="0" i="0" baseline="0" dirty="0" smtClean="0">
                <a:latin typeface="Arial" pitchFamily="34" charset="0"/>
              </a:rPr>
              <a:t>freight to </a:t>
            </a:r>
            <a:r>
              <a:rPr lang="en-US" b="0" i="0" baseline="0" dirty="0" smtClean="0">
                <a:latin typeface="Arial" pitchFamily="34" charset="0"/>
              </a:rPr>
              <a:t>your </a:t>
            </a:r>
            <a:r>
              <a:rPr lang="en-US" b="0" i="0" baseline="0" dirty="0" smtClean="0">
                <a:latin typeface="Arial" pitchFamily="34" charset="0"/>
              </a:rPr>
              <a:t>local commercial </a:t>
            </a:r>
            <a:r>
              <a:rPr lang="en-US" b="0" i="0" baseline="0" dirty="0" smtClean="0">
                <a:latin typeface="Arial" pitchFamily="34" charset="0"/>
              </a:rPr>
              <a:t>buildings in small amounts, or it can ship large quantities to the Global Market through Trade Ports.</a:t>
            </a:r>
          </a:p>
          <a:p>
            <a:pPr eaLnBrk="1" hangingPunct="1"/>
            <a:endParaRPr lang="en-US" b="0" i="0"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What is a One-Page Design?</a:t>
            </a:r>
          </a:p>
          <a:p>
            <a:pPr eaLnBrk="1" hangingPunct="1"/>
            <a:r>
              <a:rPr lang="en-US" dirty="0" smtClean="0">
                <a:latin typeface="Arial" pitchFamily="34" charset="0"/>
              </a:rPr>
              <a:t>For those of you who haven’t seen my previous talk,</a:t>
            </a:r>
            <a:r>
              <a:rPr lang="en-US" baseline="0" dirty="0" smtClean="0">
                <a:latin typeface="Arial" pitchFamily="34" charset="0"/>
              </a:rPr>
              <a:t> here is a quick review:</a:t>
            </a:r>
          </a:p>
          <a:p>
            <a:pPr eaLnBrk="1" hangingPunct="1"/>
            <a:endParaRPr lang="en-US" baseline="0" dirty="0" smtClean="0">
              <a:latin typeface="Arial" pitchFamily="34" charset="0"/>
            </a:endParaRPr>
          </a:p>
          <a:p>
            <a:pPr eaLnBrk="1" hangingPunct="1"/>
            <a:r>
              <a:rPr lang="en-US" dirty="0" smtClean="0">
                <a:latin typeface="Arial" pitchFamily="34" charset="0"/>
              </a:rPr>
              <a:t>Obviously, it is only </a:t>
            </a:r>
            <a:r>
              <a:rPr lang="en-US" dirty="0" smtClean="0">
                <a:latin typeface="Arial" pitchFamily="34" charset="0"/>
              </a:rPr>
              <a:t>one page</a:t>
            </a:r>
            <a:r>
              <a:rPr lang="en-US" dirty="0" smtClean="0">
                <a:latin typeface="Arial" pitchFamily="34" charset="0"/>
              </a:rPr>
              <a:t>. Nothing is hidden from view. When you staple a page behind another page then</a:t>
            </a:r>
            <a:r>
              <a:rPr lang="en-US" baseline="0" dirty="0" smtClean="0">
                <a:latin typeface="Arial" pitchFamily="34" charset="0"/>
              </a:rPr>
              <a:t> you are taking a risk that your audience might not see that information. When you require people to scroll to see the entire design, or to click a hyperlink for more information, then there is a chance that they won’t. A page doesn’t need to by 8.5 x 11, it can be any size and in any orientation.</a:t>
            </a:r>
          </a:p>
          <a:p>
            <a:pPr eaLnBrk="1" hangingPunct="1"/>
            <a:endParaRPr lang="en-US" baseline="0" dirty="0" smtClean="0">
              <a:latin typeface="Arial" pitchFamily="34" charset="0"/>
            </a:endParaRPr>
          </a:p>
          <a:p>
            <a:pPr eaLnBrk="1" hangingPunct="1"/>
            <a:r>
              <a:rPr lang="en-US" baseline="0" dirty="0" smtClean="0">
                <a:latin typeface="Arial" pitchFamily="34" charset="0"/>
              </a:rPr>
              <a:t>Print it out. Hang it up. Make copies and distribute it around the office. A cryptically named design document buried inside a folder on the server is worthless. You want the ideas out in open for everyone to see. You want to be able to take the page into a meeting and write on it. </a:t>
            </a:r>
          </a:p>
          <a:p>
            <a:pPr eaLnBrk="1" hangingPunct="1"/>
            <a:endParaRPr lang="en-US" baseline="0" dirty="0" smtClean="0">
              <a:latin typeface="Arial" pitchFamily="34" charset="0"/>
            </a:endParaRPr>
          </a:p>
          <a:p>
            <a:pPr eaLnBrk="1" hangingPunct="1"/>
            <a:r>
              <a:rPr lang="en-US" baseline="0" dirty="0" smtClean="0">
                <a:latin typeface="Arial" pitchFamily="34" charset="0"/>
              </a:rPr>
              <a:t>Ultimately the reason you are creating designs is to communicate. Just because you are only using one page doesn’t mean that you are communicating effectively. Make sure to:</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US" baseline="0" dirty="0" smtClean="0">
                <a:latin typeface="Arial" pitchFamily="34" charset="0"/>
              </a:rPr>
              <a:t> Present the core idea as clearly as possible. Make your design approachable, unambiguous and easy to interpret.</a:t>
            </a:r>
          </a:p>
          <a:p>
            <a:pPr eaLnBrk="1" hangingPunct="1">
              <a:buFontTx/>
              <a:buChar char="-"/>
            </a:pPr>
            <a:r>
              <a:rPr lang="en-US" baseline="0" dirty="0" smtClean="0">
                <a:latin typeface="Arial" pitchFamily="34" charset="0"/>
              </a:rPr>
              <a:t> Be concise and focused. Don’t put too many ideas on one page.</a:t>
            </a:r>
          </a:p>
          <a:p>
            <a:pPr eaLnBrk="1" hangingPunct="1">
              <a:buFontTx/>
              <a:buChar char="-"/>
            </a:pPr>
            <a:r>
              <a:rPr lang="en-US" baseline="0" dirty="0" smtClean="0">
                <a:latin typeface="Arial" pitchFamily="34" charset="0"/>
              </a:rPr>
              <a:t>Try to answer as many questions as possible. This sometimes puts you at odds with the “concise” and “clear” points. Put as much information as you can into the document, but not at the cost of making the document unwieldy to read. Finding the sweet spot may take some trial and error but it is worth the effort.</a:t>
            </a:r>
          </a:p>
          <a:p>
            <a:pPr eaLnBrk="1" hangingPunct="1">
              <a:buFontTx/>
              <a:buChar char="-"/>
            </a:pPr>
            <a:endParaRPr lang="en-US" baseline="0"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Industrial Flow</a:t>
            </a:r>
            <a:endParaRPr lang="en-US" b="1" i="1" baseline="0" dirty="0" smtClean="0">
              <a:latin typeface="Arial" pitchFamily="34" charset="0"/>
            </a:endParaRPr>
          </a:p>
          <a:p>
            <a:pPr eaLnBrk="1" hangingPunct="1"/>
            <a:r>
              <a:rPr lang="en-US" b="0" i="0" dirty="0" smtClean="0">
                <a:latin typeface="Arial" pitchFamily="34" charset="0"/>
              </a:rPr>
              <a:t>And,</a:t>
            </a:r>
            <a:r>
              <a:rPr lang="en-US" b="0" i="0" baseline="0" dirty="0" smtClean="0">
                <a:latin typeface="Arial" pitchFamily="34" charset="0"/>
              </a:rPr>
              <a:t> like Commercial buildings, Industrial buildings will go abandoned if they can’t make enough money shipping freight.</a:t>
            </a:r>
          </a:p>
          <a:p>
            <a:pPr eaLnBrk="1" hangingPunct="1"/>
            <a:endParaRPr lang="en-US" b="0" i="0"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Simulation</a:t>
            </a:r>
            <a:r>
              <a:rPr lang="en-US" b="1" i="1" baseline="0" dirty="0" smtClean="0">
                <a:latin typeface="Arial" pitchFamily="34" charset="0"/>
              </a:rPr>
              <a:t> Overview</a:t>
            </a:r>
            <a:endParaRPr lang="en-US" b="1" i="1" dirty="0" smtClean="0">
              <a:latin typeface="Arial" pitchFamily="34" charset="0"/>
            </a:endParaRPr>
          </a:p>
          <a:p>
            <a:pPr eaLnBrk="1" hangingPunct="1"/>
            <a:r>
              <a:rPr lang="en-US" sz="1600" kern="1200" baseline="0" dirty="0" smtClean="0">
                <a:solidFill>
                  <a:schemeClr val="tx1"/>
                </a:solidFill>
                <a:latin typeface="Arial" charset="0"/>
                <a:ea typeface="+mn-ea"/>
                <a:cs typeface="+mn-cs"/>
              </a:rPr>
              <a:t>Here’s the whole chart printed out from the plotter. (With software engineer, Conrad </a:t>
            </a:r>
            <a:r>
              <a:rPr lang="en-US" sz="1600" kern="1200" baseline="0" dirty="0" err="1" smtClean="0">
                <a:solidFill>
                  <a:schemeClr val="tx1"/>
                </a:solidFill>
                <a:latin typeface="Arial" charset="0"/>
                <a:ea typeface="+mn-ea"/>
                <a:cs typeface="+mn-cs"/>
              </a:rPr>
              <a:t>Tse</a:t>
            </a:r>
            <a:r>
              <a:rPr lang="en-US" sz="1600" kern="1200" baseline="0" dirty="0" smtClean="0">
                <a:solidFill>
                  <a:schemeClr val="tx1"/>
                </a:solidFill>
                <a:latin typeface="Arial" charset="0"/>
                <a:ea typeface="+mn-ea"/>
                <a:cs typeface="+mn-cs"/>
              </a:rPr>
              <a:t> looking perplexed.) This was a key diagram for understanding the simulation, so it wasn’t enough to hang up only one giant printout…</a:t>
            </a:r>
            <a:endParaRPr lang="en-US" sz="1600" i="0" kern="1200" baseline="0" dirty="0" smtClean="0">
              <a:solidFill>
                <a:schemeClr val="tx1"/>
              </a:solidFill>
              <a:latin typeface="Arial" charset="0"/>
              <a:ea typeface="+mn-ea"/>
              <a:cs typeface="+mn-cs"/>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Simulation Overview</a:t>
            </a:r>
          </a:p>
          <a:p>
            <a:pPr eaLnBrk="1" hangingPunct="1"/>
            <a:r>
              <a:rPr lang="en-US" sz="1600" i="0" kern="1200" baseline="0" dirty="0" smtClean="0">
                <a:solidFill>
                  <a:schemeClr val="tx1"/>
                </a:solidFill>
                <a:latin typeface="Arial" charset="0"/>
                <a:ea typeface="+mn-ea"/>
                <a:cs typeface="+mn-cs"/>
              </a:rPr>
              <a:t>I also printed out a “triptych” on 8.5 x 11 pages and made sure that all the designers and scripters (such as Michael Chrien here) had them close to their desks so they could easily refer to them.</a:t>
            </a:r>
          </a:p>
          <a:p>
            <a:pPr eaLnBrk="1" hangingPunct="1"/>
            <a:endParaRPr lang="en-US" sz="1600" i="0" kern="1200" baseline="0" dirty="0" smtClean="0">
              <a:solidFill>
                <a:schemeClr val="tx1"/>
              </a:solidFill>
              <a:latin typeface="Arial" charset="0"/>
              <a:ea typeface="+mn-ea"/>
              <a:cs typeface="+mn-cs"/>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Constructing Buildings</a:t>
            </a:r>
            <a:endParaRPr lang="en-US" b="0" i="0" dirty="0" smtClean="0"/>
          </a:p>
          <a:p>
            <a:r>
              <a:rPr lang="en-US" b="0" i="0" dirty="0" smtClean="0"/>
              <a:t>Another</a:t>
            </a:r>
            <a:r>
              <a:rPr lang="en-US" b="0" i="0" baseline="0" dirty="0" smtClean="0"/>
              <a:t> new feature of </a:t>
            </a:r>
            <a:r>
              <a:rPr lang="en-US" b="0" i="1" baseline="0" dirty="0" smtClean="0"/>
              <a:t>SimCity</a:t>
            </a:r>
            <a:r>
              <a:rPr lang="en-US" b="0" i="0" baseline="0" dirty="0" smtClean="0"/>
              <a:t> was the ability to modify buildings over time to suit the needs of your city.</a:t>
            </a:r>
            <a:endParaRPr lang="en-US" b="0" i="0" dirty="0" smtClean="0"/>
          </a:p>
          <a:p>
            <a:endParaRPr lang="en-US" b="1" i="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53</a:t>
            </a:fld>
            <a:endParaRPr lang="en-US" dirty="0"/>
          </a:p>
        </p:txBody>
      </p:sp>
    </p:spTree>
    <p:extLst>
      <p:ext uri="{BB962C8B-B14F-4D97-AF65-F5344CB8AC3E}">
        <p14:creationId xmlns="" xmlns:p14="http://schemas.microsoft.com/office/powerpoint/2010/main" val="1620976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Constructing Buildings</a:t>
            </a:r>
            <a:endParaRPr lang="en-US" b="0" i="0" dirty="0" smtClean="0"/>
          </a:p>
          <a:p>
            <a:r>
              <a:rPr lang="en-US" b="0" i="0" dirty="0" smtClean="0"/>
              <a:t>In previous</a:t>
            </a:r>
            <a:r>
              <a:rPr lang="en-US" b="0" i="0" baseline="0" dirty="0" smtClean="0"/>
              <a:t> versions of </a:t>
            </a:r>
            <a:r>
              <a:rPr lang="en-US" b="0" i="1" baseline="0" dirty="0" smtClean="0"/>
              <a:t>SimCity</a:t>
            </a:r>
            <a:r>
              <a:rPr lang="en-US" b="0" i="0" baseline="0" dirty="0" smtClean="0"/>
              <a:t> the buildings had an abstract “budget slider”. By moving the slider from left to right the player could increase or decrease the effectiveness of the building. In contrast, we wanted the new </a:t>
            </a:r>
            <a:r>
              <a:rPr lang="en-US" b="0" i="1" baseline="0" dirty="0" smtClean="0"/>
              <a:t>SimCity</a:t>
            </a:r>
            <a:r>
              <a:rPr lang="en-US" b="0" i="0" baseline="0" dirty="0" smtClean="0"/>
              <a:t> to feel more tactile. You could change a building’s functionality by adding or removing modules from it. For instance, if you need more power in your city you don’t build an entirely new power plant. Instead, you simply add a new turbine onto the existing power plant.</a:t>
            </a:r>
          </a:p>
          <a:p>
            <a:endParaRPr lang="en-US" b="0" i="0" baseline="0" dirty="0" smtClean="0"/>
          </a:p>
          <a:p>
            <a:endParaRPr lang="en-US" b="0" i="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54</a:t>
            </a:fld>
            <a:endParaRPr lang="en-US" dirty="0"/>
          </a:p>
        </p:txBody>
      </p:sp>
    </p:spTree>
    <p:extLst>
      <p:ext uri="{BB962C8B-B14F-4D97-AF65-F5344CB8AC3E}">
        <p14:creationId xmlns="" xmlns:p14="http://schemas.microsoft.com/office/powerpoint/2010/main" val="67832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Police Station</a:t>
            </a:r>
            <a:r>
              <a:rPr lang="en-US" b="1" i="1" baseline="0" dirty="0" smtClean="0"/>
              <a:t> Modules</a:t>
            </a:r>
            <a:endParaRPr lang="en-US" b="0" i="0" dirty="0" smtClean="0"/>
          </a:p>
          <a:p>
            <a:r>
              <a:rPr lang="en-US" b="0" i="0" dirty="0" smtClean="0"/>
              <a:t>The first</a:t>
            </a:r>
            <a:r>
              <a:rPr lang="en-US" b="0" i="0" baseline="0" dirty="0" smtClean="0"/>
              <a:t> pass at trying to capture this design was to make a sheet showing all of the </a:t>
            </a:r>
            <a:r>
              <a:rPr lang="en-US" b="0" i="0" baseline="0" dirty="0" smtClean="0"/>
              <a:t>modules </a:t>
            </a:r>
            <a:r>
              <a:rPr lang="en-US" b="0" i="0" baseline="0" dirty="0" smtClean="0"/>
              <a:t>of a building, the intended </a:t>
            </a:r>
            <a:r>
              <a:rPr lang="en-US" b="0" i="0" baseline="0" dirty="0" err="1" smtClean="0"/>
              <a:t>gameplay</a:t>
            </a:r>
            <a:r>
              <a:rPr lang="en-US" b="0" i="0" baseline="0" dirty="0" smtClean="0"/>
              <a:t> effects, and a couple examples of different buildings that could be created. </a:t>
            </a:r>
            <a:endParaRPr lang="en-US" b="0" i="0" baseline="0" dirty="0" smtClean="0"/>
          </a:p>
          <a:p>
            <a:endParaRPr lang="en-US" b="0" i="0" baseline="0" dirty="0" smtClean="0"/>
          </a:p>
          <a:p>
            <a:r>
              <a:rPr lang="en-US" b="0" i="0" baseline="0" dirty="0" smtClean="0"/>
              <a:t>This </a:t>
            </a:r>
            <a:r>
              <a:rPr lang="en-US" b="0" i="0" baseline="0" dirty="0" smtClean="0"/>
              <a:t>was </a:t>
            </a:r>
            <a:r>
              <a:rPr lang="en-US" b="0" i="0" baseline="0" dirty="0" smtClean="0"/>
              <a:t>an adequate representation, </a:t>
            </a:r>
            <a:r>
              <a:rPr lang="en-US" b="0" i="0" baseline="0" dirty="0" smtClean="0"/>
              <a:t>but I wanted to add more detailed information for things like tuning, tool tips, and mission triggers. I also had this grand vision that I could represent every building and module in the entire game on one piece of paper.</a:t>
            </a:r>
          </a:p>
          <a:p>
            <a:endParaRPr lang="en-US" b="0" i="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55</a:t>
            </a:fld>
            <a:endParaRPr lang="en-US" dirty="0"/>
          </a:p>
        </p:txBody>
      </p:sp>
    </p:spTree>
    <p:extLst>
      <p:ext uri="{BB962C8B-B14F-4D97-AF65-F5344CB8AC3E}">
        <p14:creationId xmlns="" xmlns:p14="http://schemas.microsoft.com/office/powerpoint/2010/main" val="3284430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Magnetic Board</a:t>
            </a:r>
          </a:p>
          <a:p>
            <a:pPr eaLnBrk="1" hangingPunct="1"/>
            <a:r>
              <a:rPr lang="en-US" b="0" i="0" dirty="0" smtClean="0">
                <a:latin typeface="Arial" pitchFamily="34" charset="0"/>
              </a:rPr>
              <a:t>I</a:t>
            </a:r>
            <a:r>
              <a:rPr lang="en-US" b="0" i="0" baseline="0" dirty="0" smtClean="0">
                <a:latin typeface="Arial" pitchFamily="34" charset="0"/>
              </a:rPr>
              <a:t> tried this approach of printing out the buildings and modules on magnetic sheets, cutting them out, and sticking them to a whiteboard.</a:t>
            </a:r>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Magnetic Board</a:t>
            </a:r>
          </a:p>
          <a:p>
            <a:pPr eaLnBrk="1" hangingPunct="1"/>
            <a:r>
              <a:rPr lang="en-US" b="0" i="0" dirty="0" smtClean="0">
                <a:latin typeface="Arial" pitchFamily="34" charset="0"/>
              </a:rPr>
              <a:t>This was a lot of fun to play</a:t>
            </a:r>
            <a:r>
              <a:rPr lang="en-US" b="0" i="0" baseline="0" dirty="0" smtClean="0">
                <a:latin typeface="Arial" pitchFamily="34" charset="0"/>
              </a:rPr>
              <a:t> with, but it turned out to </a:t>
            </a:r>
            <a:r>
              <a:rPr lang="en-US" b="0" i="0" baseline="0" dirty="0" smtClean="0">
                <a:latin typeface="Arial" pitchFamily="34" charset="0"/>
              </a:rPr>
              <a:t>be </a:t>
            </a:r>
            <a:r>
              <a:rPr lang="en-US" b="0" i="0" baseline="0" dirty="0" smtClean="0">
                <a:latin typeface="Arial" pitchFamily="34" charset="0"/>
              </a:rPr>
              <a:t>impractical to maintain. Each time the artists created a new white box model I would need to get a top-down image, scale it to a standard grid, print it, and cut it out. After doing several of these I realized that it was going to be too much work.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I also realized that </a:t>
            </a:r>
            <a:r>
              <a:rPr lang="en-US" b="0" i="0" baseline="0" dirty="0" smtClean="0">
                <a:latin typeface="Arial" pitchFamily="34" charset="0"/>
              </a:rPr>
              <a:t>I wasn’t </a:t>
            </a:r>
            <a:r>
              <a:rPr lang="en-US" b="0" i="0" baseline="0" dirty="0" smtClean="0">
                <a:latin typeface="Arial" pitchFamily="34" charset="0"/>
              </a:rPr>
              <a:t>creating a design document. I was only taking a “snapshot” of the current state of the game. This whiteboard wasn’t informing the team about what to do; it was only showing them what had already been done. I’m a big proponent of snapshots, since they are a valuable way of showing progress to the team. But maintaining a snapshot is a task best suited for a producer. Design is most effective when it is at the head of development process.</a:t>
            </a:r>
          </a:p>
          <a:p>
            <a:pPr eaLnBrk="1" hangingPunct="1"/>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City System board</a:t>
            </a:r>
          </a:p>
          <a:p>
            <a:pPr eaLnBrk="1" hangingPunct="1"/>
            <a:r>
              <a:rPr lang="en-US" b="0" i="0" dirty="0" smtClean="0">
                <a:latin typeface="Arial" pitchFamily="34" charset="0"/>
              </a:rPr>
              <a:t>We</a:t>
            </a:r>
            <a:r>
              <a:rPr lang="en-US" b="0" i="0" baseline="0" dirty="0" smtClean="0">
                <a:latin typeface="Arial" pitchFamily="34" charset="0"/>
              </a:rPr>
              <a:t> decided that a better approach would be to make simple black and white cards and tack them up onto a large corkboard. Here is the unlock tree for most of the buildings and modules in the game. (Perhaps we were watching too much of “The Wire” back then.)</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City System board</a:t>
            </a:r>
          </a:p>
          <a:p>
            <a:pPr eaLnBrk="1" hangingPunct="1"/>
            <a:r>
              <a:rPr lang="en-US" b="0" i="0" baseline="0" dirty="0" smtClean="0">
                <a:latin typeface="Arial" pitchFamily="34" charset="0"/>
              </a:rPr>
              <a:t>It was a great idea, but it turned out to be to impractical to maintain. One problem was the physicality: you had to </a:t>
            </a:r>
            <a:r>
              <a:rPr lang="en-US" b="0" i="0" baseline="0" dirty="0" err="1" smtClean="0">
                <a:latin typeface="Arial" pitchFamily="34" charset="0"/>
              </a:rPr>
              <a:t>untack</a:t>
            </a:r>
            <a:r>
              <a:rPr lang="en-US" b="0" i="0" baseline="0" dirty="0" smtClean="0">
                <a:latin typeface="Arial" pitchFamily="34" charset="0"/>
              </a:rPr>
              <a:t> the cards and the string and then reroute it. But I think we could have worked around that hassle. The bigger problem was that the board wasn’t in the design area. It was on the back wall in another area behind two </a:t>
            </a:r>
            <a:r>
              <a:rPr lang="en-US" b="0" i="0" baseline="0" dirty="0" smtClean="0">
                <a:latin typeface="Arial" pitchFamily="34" charset="0"/>
              </a:rPr>
              <a:t>artists</a:t>
            </a:r>
            <a:r>
              <a:rPr lang="en-US" b="0" i="0" baseline="0" dirty="0" smtClean="0">
                <a:latin typeface="Arial" pitchFamily="34" charset="0"/>
              </a:rPr>
              <a:t>. In order to change the board you would have to interrupt them and lean over their desks.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The third problem was that this board was hidden from the rest of team. When I was practicing this talk at work </a:t>
            </a:r>
            <a:r>
              <a:rPr lang="en-US" b="0" i="0" baseline="0" dirty="0" smtClean="0">
                <a:latin typeface="Arial" pitchFamily="34" charset="0"/>
              </a:rPr>
              <a:t>many of my coworkers in the audience </a:t>
            </a:r>
            <a:r>
              <a:rPr lang="en-US" b="0" i="0" baseline="0" dirty="0" smtClean="0">
                <a:latin typeface="Arial" pitchFamily="34" charset="0"/>
              </a:rPr>
              <a:t>commented that they had never even seen this wall and had no idea where it was.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You have to get your designs in front of your audience or they have no value.</a:t>
            </a:r>
          </a:p>
          <a:p>
            <a:pPr eaLnBrk="1" hangingPunct="1"/>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What is a One-Page Design?</a:t>
            </a:r>
          </a:p>
          <a:p>
            <a:r>
              <a:rPr lang="en-US" dirty="0" smtClean="0"/>
              <a:t>Here’s an example</a:t>
            </a:r>
            <a:r>
              <a:rPr lang="en-US" baseline="0" dirty="0" smtClean="0"/>
              <a:t> of a large one-page document (with Maxis designer, Brian Bartram, pretending to look intrigued). This is one of the first documents produced for the project and it’s hung up where many people will see it. I like to use our plotter because it’s a lot easier to make a one-page document if you have a big piece of paper!</a:t>
            </a:r>
          </a:p>
          <a:p>
            <a:endParaRPr lang="en-US"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US" sz="1600" kern="1200" baseline="0" dirty="0" smtClean="0">
                <a:solidFill>
                  <a:schemeClr val="tx1"/>
                </a:solidFill>
                <a:latin typeface="Arial" charset="0"/>
                <a:ea typeface="+mn-ea"/>
                <a:cs typeface="+mn-cs"/>
              </a:rPr>
              <a:t>I should note that it’s impossible to show you the actual paper documents in a PowerPoint presentation. The resolution is too low (96 </a:t>
            </a:r>
            <a:r>
              <a:rPr lang="en-US" sz="1600" kern="1200" baseline="0" dirty="0" err="1" smtClean="0">
                <a:solidFill>
                  <a:schemeClr val="tx1"/>
                </a:solidFill>
                <a:latin typeface="Arial" charset="0"/>
                <a:ea typeface="+mn-ea"/>
                <a:cs typeface="+mn-cs"/>
              </a:rPr>
              <a:t>ppi</a:t>
            </a:r>
            <a:r>
              <a:rPr lang="en-US" sz="1600" kern="1200" baseline="0" dirty="0" smtClean="0">
                <a:solidFill>
                  <a:schemeClr val="tx1"/>
                </a:solidFill>
                <a:latin typeface="Arial" charset="0"/>
                <a:ea typeface="+mn-ea"/>
                <a:cs typeface="+mn-cs"/>
              </a:rPr>
              <a:t>, compared to 1200 </a:t>
            </a:r>
            <a:r>
              <a:rPr lang="en-US" sz="1600" kern="1200" baseline="0" dirty="0" err="1" smtClean="0">
                <a:solidFill>
                  <a:schemeClr val="tx1"/>
                </a:solidFill>
                <a:latin typeface="Arial" charset="0"/>
                <a:ea typeface="+mn-ea"/>
                <a:cs typeface="+mn-cs"/>
              </a:rPr>
              <a:t>ppi</a:t>
            </a:r>
            <a:r>
              <a:rPr lang="en-US" sz="1600" kern="1200" baseline="0" dirty="0" smtClean="0">
                <a:solidFill>
                  <a:schemeClr val="tx1"/>
                </a:solidFill>
                <a:latin typeface="Arial" charset="0"/>
                <a:ea typeface="+mn-ea"/>
                <a:cs typeface="+mn-cs"/>
              </a:rPr>
              <a:t> from a laser printer), and the aspect ratio is forced to be 16:9. So throughout this presentation I’ll be showing you many diagrams that have had to be reworked for PowerPoint’s aspect ratio. After the talk feel free to come up front and check out the actual physical illustrations that I brought along with me today.</a:t>
            </a:r>
          </a:p>
          <a:p>
            <a:endParaRPr lang="en-US" baseline="0"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Police Modules</a:t>
            </a:r>
            <a:endParaRPr lang="en-US" b="0" i="0" dirty="0" smtClean="0"/>
          </a:p>
          <a:p>
            <a:r>
              <a:rPr lang="en-US" b="0" i="0" dirty="0" smtClean="0"/>
              <a:t>I</a:t>
            </a:r>
            <a:r>
              <a:rPr lang="en-US" b="0" i="0" baseline="0" dirty="0" smtClean="0"/>
              <a:t> also tried making index cards that held all the information about each building set. These cards were great in that they included all the relevant </a:t>
            </a:r>
            <a:r>
              <a:rPr lang="en-US" b="0" i="0" baseline="0" dirty="0" smtClean="0"/>
              <a:t>tuning information </a:t>
            </a:r>
            <a:r>
              <a:rPr lang="en-US" b="0" i="0" baseline="0" dirty="0" smtClean="0"/>
              <a:t>about each </a:t>
            </a:r>
            <a:r>
              <a:rPr lang="en-US" b="0" i="0" baseline="0" dirty="0" smtClean="0"/>
              <a:t>module. </a:t>
            </a:r>
            <a:r>
              <a:rPr lang="en-US" b="0" i="0" baseline="0" dirty="0" smtClean="0"/>
              <a:t>Early on, I imagined that I would have a box of these and would quickly flip through them to find the one I needed. </a:t>
            </a:r>
            <a:endParaRPr lang="en-US" b="0" i="0" baseline="0" dirty="0" smtClean="0"/>
          </a:p>
          <a:p>
            <a:endParaRPr lang="en-US" b="0" i="0" baseline="0" dirty="0" smtClean="0"/>
          </a:p>
          <a:p>
            <a:r>
              <a:rPr lang="en-US" b="0" i="0" baseline="0" dirty="0" smtClean="0"/>
              <a:t>I </a:t>
            </a:r>
            <a:r>
              <a:rPr lang="en-US" b="0" i="0" baseline="0" dirty="0" smtClean="0"/>
              <a:t>only ended up making six of these cards </a:t>
            </a:r>
            <a:r>
              <a:rPr lang="en-US" b="0" i="0" baseline="0" dirty="0" smtClean="0"/>
              <a:t>before I realized </a:t>
            </a:r>
            <a:r>
              <a:rPr lang="en-US" b="0" i="0" baseline="0" dirty="0" smtClean="0"/>
              <a:t>that </a:t>
            </a:r>
            <a:r>
              <a:rPr lang="en-US" b="0" i="0" baseline="0" dirty="0" smtClean="0"/>
              <a:t>it </a:t>
            </a:r>
            <a:r>
              <a:rPr lang="en-US" b="0" i="0" baseline="0" dirty="0" smtClean="0"/>
              <a:t>would never be </a:t>
            </a:r>
            <a:r>
              <a:rPr lang="en-US" b="0" i="0" baseline="0" dirty="0" smtClean="0"/>
              <a:t>feasible.</a:t>
            </a:r>
          </a:p>
          <a:p>
            <a:endParaRPr lang="en-US" b="0" i="0" baseline="0" dirty="0" smtClean="0"/>
          </a:p>
          <a:p>
            <a:endParaRPr lang="en-US" b="0" i="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60</a:t>
            </a:fld>
            <a:endParaRPr lang="en-US" dirty="0"/>
          </a:p>
        </p:txBody>
      </p:sp>
    </p:spTree>
    <p:extLst>
      <p:ext uri="{BB962C8B-B14F-4D97-AF65-F5344CB8AC3E}">
        <p14:creationId xmlns="" xmlns:p14="http://schemas.microsoft.com/office/powerpoint/2010/main" val="2110221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Excel List</a:t>
            </a:r>
          </a:p>
          <a:p>
            <a:pPr eaLnBrk="1" hangingPunct="1"/>
            <a:r>
              <a:rPr lang="en-US" b="0" i="0" dirty="0" smtClean="0">
                <a:latin typeface="Arial" pitchFamily="34" charset="0"/>
              </a:rPr>
              <a:t>I</a:t>
            </a:r>
            <a:r>
              <a:rPr lang="en-US" b="0" i="0" baseline="0" dirty="0" smtClean="0">
                <a:latin typeface="Arial" pitchFamily="34" charset="0"/>
              </a:rPr>
              <a:t> finally broke down and put everything into Excel. In retrospect, I should have done this first. Honestly, I knew I should have done it all along, but I was stubbornly trying to put everything into a one-page design. </a:t>
            </a:r>
            <a:r>
              <a:rPr lang="en-US" b="0" i="0" baseline="0" dirty="0" smtClean="0">
                <a:latin typeface="Arial" pitchFamily="34" charset="0"/>
              </a:rPr>
              <a:t>However, I </a:t>
            </a:r>
            <a:r>
              <a:rPr lang="en-US" b="0" i="0" baseline="0" dirty="0" smtClean="0">
                <a:latin typeface="Arial" pitchFamily="34" charset="0"/>
              </a:rPr>
              <a:t>think the experimentation </a:t>
            </a:r>
            <a:r>
              <a:rPr lang="en-US" b="0" i="0" baseline="0" dirty="0" smtClean="0">
                <a:latin typeface="Arial" pitchFamily="34" charset="0"/>
              </a:rPr>
              <a:t>that I did was </a:t>
            </a:r>
            <a:r>
              <a:rPr lang="en-US" b="0" i="0" baseline="0" dirty="0" smtClean="0">
                <a:latin typeface="Arial" pitchFamily="34" charset="0"/>
              </a:rPr>
              <a:t>worth it though. Throughout this project I was trying to find the limitations of one-page designs and I didn’t want to give up </a:t>
            </a:r>
            <a:r>
              <a:rPr lang="en-US" b="0" i="0" baseline="0" dirty="0" smtClean="0">
                <a:latin typeface="Arial" pitchFamily="34" charset="0"/>
              </a:rPr>
              <a:t>without </a:t>
            </a:r>
            <a:r>
              <a:rPr lang="en-US" b="0" i="0" baseline="0" dirty="0" smtClean="0">
                <a:latin typeface="Arial" pitchFamily="34" charset="0"/>
              </a:rPr>
              <a:t>pushing myself.</a:t>
            </a:r>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This Excel document has 650 rows, and needed to be updated almost daily. It was also shared by the content director and our writer. It can be sorted and filtered dynamically and has revision control. Needless to say, </a:t>
            </a:r>
            <a:r>
              <a:rPr lang="en-US" b="0" i="0" baseline="0" dirty="0" smtClean="0">
                <a:latin typeface="Arial" pitchFamily="34" charset="0"/>
              </a:rPr>
              <a:t>if you have this </a:t>
            </a:r>
            <a:r>
              <a:rPr lang="en-US" b="0" i="0" baseline="0" dirty="0" smtClean="0">
                <a:latin typeface="Arial" pitchFamily="34" charset="0"/>
              </a:rPr>
              <a:t>much data </a:t>
            </a:r>
            <a:r>
              <a:rPr lang="en-US" b="0" i="0" baseline="0" dirty="0" smtClean="0">
                <a:latin typeface="Arial" pitchFamily="34" charset="0"/>
              </a:rPr>
              <a:t>then it is </a:t>
            </a:r>
            <a:r>
              <a:rPr lang="en-US" b="0" i="0" baseline="0" dirty="0" smtClean="0">
                <a:latin typeface="Arial" pitchFamily="34" charset="0"/>
              </a:rPr>
              <a:t>best </a:t>
            </a:r>
            <a:r>
              <a:rPr lang="en-US" b="0" i="0" baseline="0" dirty="0" smtClean="0">
                <a:latin typeface="Arial" pitchFamily="34" charset="0"/>
              </a:rPr>
              <a:t>to store it </a:t>
            </a:r>
            <a:r>
              <a:rPr lang="en-US" b="0" i="0" baseline="0" dirty="0" smtClean="0">
                <a:latin typeface="Arial" pitchFamily="34" charset="0"/>
              </a:rPr>
              <a:t>digitally, not </a:t>
            </a:r>
            <a:r>
              <a:rPr lang="en-US" b="0" i="0" baseline="0" dirty="0" smtClean="0">
                <a:latin typeface="Arial" pitchFamily="34" charset="0"/>
              </a:rPr>
              <a:t>print it </a:t>
            </a:r>
            <a:r>
              <a:rPr lang="en-US" b="0" i="0" baseline="0" dirty="0" smtClean="0">
                <a:latin typeface="Arial" pitchFamily="34" charset="0"/>
              </a:rPr>
              <a:t>out on giant piece of </a:t>
            </a:r>
            <a:r>
              <a:rPr lang="en-US" b="0" i="0" baseline="0" dirty="0" smtClean="0">
                <a:latin typeface="Arial" pitchFamily="34" charset="0"/>
              </a:rPr>
              <a:t>paper (or magnetic whiteboard, or cork board, or card catalogue).</a:t>
            </a:r>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“Decorated” Excel List</a:t>
            </a:r>
          </a:p>
          <a:p>
            <a:pPr eaLnBrk="1" hangingPunct="1"/>
            <a:r>
              <a:rPr lang="en-US" b="0" i="0" dirty="0" smtClean="0">
                <a:latin typeface="Arial" pitchFamily="34" charset="0"/>
              </a:rPr>
              <a:t>Despite</a:t>
            </a:r>
            <a:r>
              <a:rPr lang="en-US" b="0" i="0" baseline="0" dirty="0" smtClean="0">
                <a:latin typeface="Arial" pitchFamily="34" charset="0"/>
              </a:rPr>
              <a:t> all of that, I </a:t>
            </a:r>
            <a:r>
              <a:rPr lang="en-US" b="0" i="0" baseline="0" dirty="0" smtClean="0">
                <a:latin typeface="Arial" pitchFamily="34" charset="0"/>
              </a:rPr>
              <a:t>realized </a:t>
            </a:r>
            <a:r>
              <a:rPr lang="en-US" b="0" i="0" baseline="0" dirty="0" smtClean="0">
                <a:latin typeface="Arial" pitchFamily="34" charset="0"/>
              </a:rPr>
              <a:t>that all that Excel data was never going to be viewed by the majority of the team. I felt it was important that everyone understood the scope of the game without having to </a:t>
            </a:r>
            <a:r>
              <a:rPr lang="en-US" b="0" i="0" baseline="0" dirty="0" smtClean="0">
                <a:latin typeface="Arial" pitchFamily="34" charset="0"/>
              </a:rPr>
              <a:t>open a giant Excel document and scroll </a:t>
            </a:r>
            <a:r>
              <a:rPr lang="en-US" b="0" i="0" baseline="0" dirty="0" smtClean="0">
                <a:latin typeface="Arial" pitchFamily="34" charset="0"/>
              </a:rPr>
              <a:t>through </a:t>
            </a:r>
            <a:r>
              <a:rPr lang="en-US" b="0" i="0" baseline="0" dirty="0" smtClean="0">
                <a:latin typeface="Arial" pitchFamily="34" charset="0"/>
              </a:rPr>
              <a:t>it. </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So I printed out the high level </a:t>
            </a:r>
            <a:r>
              <a:rPr lang="en-US" b="0" i="0" baseline="0" dirty="0" smtClean="0">
                <a:latin typeface="Arial" pitchFamily="34" charset="0"/>
              </a:rPr>
              <a:t>base buildings </a:t>
            </a:r>
            <a:r>
              <a:rPr lang="en-US" b="0" i="0" baseline="0" dirty="0" smtClean="0">
                <a:latin typeface="Arial" pitchFamily="34" charset="0"/>
              </a:rPr>
              <a:t>and divided them into the 12 base categories. (This is </a:t>
            </a:r>
            <a:r>
              <a:rPr lang="en-US" b="0" i="0" baseline="0" dirty="0" smtClean="0">
                <a:latin typeface="Arial" pitchFamily="34" charset="0"/>
              </a:rPr>
              <a:t>really just one </a:t>
            </a:r>
            <a:r>
              <a:rPr lang="en-US" b="0" i="0" baseline="0" dirty="0" smtClean="0">
                <a:latin typeface="Arial" pitchFamily="34" charset="0"/>
              </a:rPr>
              <a:t>long sheet, even though I had to cut it </a:t>
            </a:r>
            <a:r>
              <a:rPr lang="en-US" b="0" i="0" baseline="0" dirty="0" smtClean="0">
                <a:latin typeface="Arial" pitchFamily="34" charset="0"/>
              </a:rPr>
              <a:t>into two pieces to get it to </a:t>
            </a:r>
            <a:r>
              <a:rPr lang="en-US" b="0" i="0" baseline="0" dirty="0" smtClean="0">
                <a:latin typeface="Arial" pitchFamily="34" charset="0"/>
              </a:rPr>
              <a:t>fit on the slide.)</a:t>
            </a:r>
            <a:endParaRPr lang="en-US" b="0" i="0" dirty="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“Decorated” Excel List</a:t>
            </a:r>
          </a:p>
          <a:p>
            <a:pPr eaLnBrk="1" hangingPunct="1"/>
            <a:r>
              <a:rPr lang="en-US" b="0" i="0" dirty="0" smtClean="0">
                <a:latin typeface="Arial" pitchFamily="34" charset="0"/>
              </a:rPr>
              <a:t>I</a:t>
            </a:r>
            <a:r>
              <a:rPr lang="en-US" b="0" i="0" baseline="0" dirty="0" smtClean="0">
                <a:latin typeface="Arial" pitchFamily="34" charset="0"/>
              </a:rPr>
              <a:t> printed out over 20 of </a:t>
            </a:r>
            <a:r>
              <a:rPr lang="en-US" b="0" i="0" baseline="0" dirty="0" smtClean="0">
                <a:latin typeface="Arial" pitchFamily="34" charset="0"/>
              </a:rPr>
              <a:t>these lists </a:t>
            </a:r>
            <a:r>
              <a:rPr lang="en-US" b="0" i="0" baseline="0" dirty="0" smtClean="0">
                <a:latin typeface="Arial" pitchFamily="34" charset="0"/>
              </a:rPr>
              <a:t>and hung them up near all the producers’, directors’ (like Steve Eng here), artists’ and designers’ desk. About once a month (or whenever there had a been a significant content change) I would walk around the office, pulling down the old lists and replacing them with the new version. </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I </a:t>
            </a:r>
            <a:r>
              <a:rPr lang="en-US" b="0" i="0" baseline="0" dirty="0" smtClean="0">
                <a:latin typeface="Arial" pitchFamily="34" charset="0"/>
              </a:rPr>
              <a:t>also had a copy of this list that I would take into every meeting in order to make sure we had complete data for our discussions</a:t>
            </a:r>
            <a:r>
              <a:rPr lang="en-US" b="0" i="0" baseline="0" dirty="0" smtClean="0">
                <a:latin typeface="Arial" pitchFamily="34" charset="0"/>
              </a:rPr>
              <a:t>. With so many systems it was easy to get bogged down in one of them and forget about how it fit into the city as a whole. This list made it easy to understand the bigger picture.</a:t>
            </a:r>
          </a:p>
          <a:p>
            <a:pPr eaLnBrk="1" hangingPunct="1"/>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64</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 </a:t>
            </a:r>
            <a:endParaRPr lang="en-US" b="1" i="1" dirty="0" smtClean="0">
              <a:latin typeface="Arial" pitchFamily="34" charset="0"/>
            </a:endParaRPr>
          </a:p>
          <a:p>
            <a:pPr eaLnBrk="1" hangingPunct="1"/>
            <a:r>
              <a:rPr lang="en-US" sz="1200" kern="1200" dirty="0" smtClean="0">
                <a:solidFill>
                  <a:schemeClr val="tx1"/>
                </a:solidFill>
                <a:latin typeface="Arial" charset="0"/>
                <a:ea typeface="+mn-ea"/>
                <a:cs typeface="+mn-cs"/>
              </a:rPr>
              <a:t>Earlier,</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 mentioned</a:t>
            </a:r>
            <a:r>
              <a:rPr lang="en-US" sz="1200" kern="1200" baseline="0" dirty="0" smtClean="0">
                <a:solidFill>
                  <a:schemeClr val="tx1"/>
                </a:solidFill>
                <a:latin typeface="Arial" charset="0"/>
                <a:ea typeface="+mn-ea"/>
                <a:cs typeface="+mn-cs"/>
              </a:rPr>
              <a:t> the importance of </a:t>
            </a:r>
            <a:r>
              <a:rPr lang="en-US" sz="1200" kern="1200" baseline="0" dirty="0" err="1" smtClean="0">
                <a:solidFill>
                  <a:schemeClr val="tx1"/>
                </a:solidFill>
                <a:latin typeface="Arial" charset="0"/>
                <a:ea typeface="+mn-ea"/>
                <a:cs typeface="+mn-cs"/>
              </a:rPr>
              <a:t>gameplay</a:t>
            </a:r>
            <a:r>
              <a:rPr lang="en-US" sz="1200" kern="1200" baseline="0" dirty="0" smtClean="0">
                <a:solidFill>
                  <a:schemeClr val="tx1"/>
                </a:solidFill>
                <a:latin typeface="Arial" charset="0"/>
                <a:ea typeface="+mn-ea"/>
                <a:cs typeface="+mn-cs"/>
              </a:rPr>
              <a:t> timelines. An “early”, “mid” and “late” game timeline is a good starting point, but it isn’t sufficient later in development when you need more precision. </a:t>
            </a:r>
          </a:p>
          <a:p>
            <a:pPr eaLnBrk="1" hangingPunct="1"/>
            <a:endParaRPr lang="en-US" sz="1200" kern="1200" baseline="0" dirty="0" smtClean="0">
              <a:solidFill>
                <a:schemeClr val="tx1"/>
              </a:solidFill>
              <a:latin typeface="Arial" charset="0"/>
              <a:ea typeface="+mn-ea"/>
              <a:cs typeface="+mn-cs"/>
            </a:endParaRPr>
          </a:p>
          <a:p>
            <a:pPr eaLnBrk="1" hangingPunct="1"/>
            <a:r>
              <a:rPr lang="en-US" sz="1200" i="0" kern="1200" baseline="0" dirty="0" smtClean="0">
                <a:solidFill>
                  <a:schemeClr val="tx1"/>
                </a:solidFill>
                <a:latin typeface="Arial" charset="0"/>
                <a:ea typeface="+mn-ea"/>
                <a:cs typeface="+mn-cs"/>
              </a:rPr>
              <a:t>Most games follow a very linear structure (level 1 content, level 2 content, etc.) and making a timeline is relatively easy. But </a:t>
            </a:r>
            <a:r>
              <a:rPr lang="en-US" sz="1200" i="1" kern="1200" baseline="0" dirty="0" smtClean="0">
                <a:solidFill>
                  <a:schemeClr val="tx1"/>
                </a:solidFill>
                <a:latin typeface="Arial" charset="0"/>
                <a:ea typeface="+mn-ea"/>
                <a:cs typeface="+mn-cs"/>
              </a:rPr>
              <a:t>SimCity</a:t>
            </a:r>
            <a:r>
              <a:rPr lang="en-US" sz="1200" i="0" kern="1200" baseline="0" dirty="0" smtClean="0">
                <a:solidFill>
                  <a:schemeClr val="tx1"/>
                </a:solidFill>
                <a:latin typeface="Arial" charset="0"/>
                <a:ea typeface="+mn-ea"/>
                <a:cs typeface="+mn-cs"/>
              </a:rPr>
              <a:t> doesn’t have a fixed goal which means it can be played in thousands of different (often unpredictable) ways. Instead of notating the play experience as a line, this document treats it more like a branching structure. Imagine the trunk at the bottom and the leaves at the top. The exact order of actions isn’t as important as the types of actions the player will be taking minute-to-minute, hour-to-hour, and session-to-session.</a:t>
            </a:r>
          </a:p>
          <a:p>
            <a:pPr eaLnBrk="1" hangingPunct="1"/>
            <a:endParaRPr lang="en-US" sz="1200" i="0" kern="1200" baseline="0" dirty="0" smtClean="0">
              <a:solidFill>
                <a:schemeClr val="tx1"/>
              </a:solidFill>
              <a:latin typeface="Arial" charset="0"/>
              <a:ea typeface="+mn-ea"/>
              <a:cs typeface="+mn-cs"/>
            </a:endParaRPr>
          </a:p>
          <a:p>
            <a:pPr eaLnBrk="1" hangingPunct="1"/>
            <a:r>
              <a:rPr lang="en-US" sz="1200" i="0" kern="1200" baseline="0" dirty="0" smtClean="0">
                <a:solidFill>
                  <a:schemeClr val="tx1"/>
                </a:solidFill>
                <a:latin typeface="Arial" charset="0"/>
                <a:ea typeface="+mn-ea"/>
                <a:cs typeface="+mn-cs"/>
              </a:rPr>
              <a:t>I like to think of charts like these as an orchestral score. The conductor needs to refer to a score in order to get all the different orchestra sections to harmonize together. Similarly, a good </a:t>
            </a:r>
            <a:r>
              <a:rPr lang="en-US" sz="1200" i="0" kern="1200" baseline="0" dirty="0" err="1" smtClean="0">
                <a:solidFill>
                  <a:schemeClr val="tx1"/>
                </a:solidFill>
                <a:latin typeface="Arial" charset="0"/>
                <a:ea typeface="+mn-ea"/>
                <a:cs typeface="+mn-cs"/>
              </a:rPr>
              <a:t>gameplay</a:t>
            </a:r>
            <a:r>
              <a:rPr lang="en-US" sz="1200" i="0" kern="1200" baseline="0" dirty="0" smtClean="0">
                <a:solidFill>
                  <a:schemeClr val="tx1"/>
                </a:solidFill>
                <a:latin typeface="Arial" charset="0"/>
                <a:ea typeface="+mn-ea"/>
                <a:cs typeface="+mn-cs"/>
              </a:rPr>
              <a:t> timeline will help you coordinate your development efforts across different departments.</a:t>
            </a:r>
            <a:endParaRPr lang="en-US" sz="1200" i="0" kern="1200" baseline="0" dirty="0" smtClean="0">
              <a:solidFill>
                <a:schemeClr val="tx1"/>
              </a:solidFill>
              <a:latin typeface="Arial" charset="0"/>
              <a:ea typeface="+mn-ea"/>
              <a:cs typeface="+mn-cs"/>
            </a:endParaRPr>
          </a:p>
          <a:p>
            <a:pPr eaLnBrk="1" hangingPunct="1"/>
            <a:endParaRPr lang="en-US" sz="1200" kern="1200" dirty="0" smtClean="0">
              <a:solidFill>
                <a:schemeClr val="tx1"/>
              </a:solidFill>
              <a:latin typeface="Arial"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a:t>
            </a:r>
            <a:endParaRPr lang="en-US" b="1" i="1"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kern="1200" baseline="0" dirty="0" smtClean="0">
                <a:solidFill>
                  <a:schemeClr val="tx1"/>
                </a:solidFill>
                <a:latin typeface="Arial" charset="0"/>
                <a:ea typeface="+mn-ea"/>
                <a:cs typeface="+mn-cs"/>
              </a:rPr>
              <a:t>When I </a:t>
            </a:r>
            <a:r>
              <a:rPr lang="en-US" sz="1200" i="0" kern="1200" baseline="0" dirty="0" smtClean="0">
                <a:solidFill>
                  <a:schemeClr val="tx1"/>
                </a:solidFill>
                <a:latin typeface="Arial" charset="0"/>
                <a:ea typeface="+mn-ea"/>
                <a:cs typeface="+mn-cs"/>
              </a:rPr>
              <a:t>created </a:t>
            </a:r>
            <a:r>
              <a:rPr lang="en-US" sz="1200" i="0" kern="1200" baseline="0" dirty="0" smtClean="0">
                <a:solidFill>
                  <a:schemeClr val="tx1"/>
                </a:solidFill>
                <a:latin typeface="Arial" charset="0"/>
                <a:ea typeface="+mn-ea"/>
                <a:cs typeface="+mn-cs"/>
              </a:rPr>
              <a:t>this </a:t>
            </a:r>
            <a:r>
              <a:rPr lang="en-US" sz="1200" i="0" kern="1200" baseline="0" dirty="0" smtClean="0">
                <a:solidFill>
                  <a:schemeClr val="tx1"/>
                </a:solidFill>
                <a:latin typeface="Arial" charset="0"/>
                <a:ea typeface="+mn-ea"/>
                <a:cs typeface="+mn-cs"/>
              </a:rPr>
              <a:t>document the numbers on the side were complete guesses, and </a:t>
            </a:r>
            <a:r>
              <a:rPr lang="en-US" sz="1200" i="0" kern="1200" baseline="0" dirty="0" smtClean="0">
                <a:solidFill>
                  <a:schemeClr val="tx1"/>
                </a:solidFill>
                <a:latin typeface="Arial" charset="0"/>
                <a:ea typeface="+mn-ea"/>
                <a:cs typeface="+mn-cs"/>
              </a:rPr>
              <a:t>my plan was to update them as we accumulated more </a:t>
            </a:r>
            <a:r>
              <a:rPr lang="en-US" sz="1200" i="0" kern="1200" baseline="0" dirty="0" err="1" smtClean="0">
                <a:solidFill>
                  <a:schemeClr val="tx1"/>
                </a:solidFill>
                <a:latin typeface="Arial" charset="0"/>
                <a:ea typeface="+mn-ea"/>
                <a:cs typeface="+mn-cs"/>
              </a:rPr>
              <a:t>playtest</a:t>
            </a:r>
            <a:r>
              <a:rPr lang="en-US" sz="1200" i="0" kern="1200" baseline="0" dirty="0" smtClean="0">
                <a:solidFill>
                  <a:schemeClr val="tx1"/>
                </a:solidFill>
                <a:latin typeface="Arial" charset="0"/>
                <a:ea typeface="+mn-ea"/>
                <a:cs typeface="+mn-cs"/>
              </a:rPr>
              <a:t> data. </a:t>
            </a:r>
            <a:r>
              <a:rPr lang="en-US" sz="1200" i="0" kern="1200" baseline="0" dirty="0" smtClean="0">
                <a:solidFill>
                  <a:schemeClr val="tx1"/>
                </a:solidFill>
                <a:latin typeface="Arial" charset="0"/>
                <a:ea typeface="+mn-ea"/>
                <a:cs typeface="+mn-cs"/>
              </a:rPr>
              <a:t>But it </a:t>
            </a:r>
            <a:r>
              <a:rPr lang="en-US" sz="1200" i="0" kern="1200" baseline="0" dirty="0" smtClean="0">
                <a:solidFill>
                  <a:schemeClr val="tx1"/>
                </a:solidFill>
                <a:latin typeface="Arial" charset="0"/>
                <a:ea typeface="+mn-ea"/>
                <a:cs typeface="+mn-cs"/>
              </a:rPr>
              <a:t>turns </a:t>
            </a:r>
            <a:r>
              <a:rPr lang="en-US" sz="1200" i="0" kern="1200" baseline="0" dirty="0" smtClean="0">
                <a:solidFill>
                  <a:schemeClr val="tx1"/>
                </a:solidFill>
                <a:latin typeface="Arial" charset="0"/>
                <a:ea typeface="+mn-ea"/>
                <a:cs typeface="+mn-cs"/>
              </a:rPr>
              <a:t>out that based on telemetry </a:t>
            </a:r>
            <a:r>
              <a:rPr lang="en-US" sz="1200" i="0" kern="1200" baseline="0" dirty="0" smtClean="0">
                <a:solidFill>
                  <a:schemeClr val="tx1"/>
                </a:solidFill>
                <a:latin typeface="Arial" charset="0"/>
                <a:ea typeface="+mn-ea"/>
                <a:cs typeface="+mn-cs"/>
              </a:rPr>
              <a:t>from the </a:t>
            </a:r>
            <a:r>
              <a:rPr lang="en-US" sz="1200" i="0" kern="1200" baseline="0" dirty="0" smtClean="0">
                <a:solidFill>
                  <a:schemeClr val="tx1"/>
                </a:solidFill>
                <a:latin typeface="Arial" charset="0"/>
                <a:ea typeface="+mn-ea"/>
                <a:cs typeface="+mn-cs"/>
              </a:rPr>
              <a:t>final </a:t>
            </a:r>
            <a:r>
              <a:rPr lang="en-US" sz="1200" i="0" kern="1200" baseline="0" dirty="0" smtClean="0">
                <a:solidFill>
                  <a:schemeClr val="tx1"/>
                </a:solidFill>
                <a:latin typeface="Arial" charset="0"/>
                <a:ea typeface="+mn-ea"/>
                <a:cs typeface="+mn-cs"/>
              </a:rPr>
              <a:t>game, the actual times </a:t>
            </a:r>
            <a:r>
              <a:rPr lang="en-US" sz="1200" i="0" kern="1200" baseline="0" dirty="0" smtClean="0">
                <a:solidFill>
                  <a:schemeClr val="tx1"/>
                </a:solidFill>
                <a:latin typeface="Arial" charset="0"/>
                <a:ea typeface="+mn-ea"/>
                <a:cs typeface="+mn-cs"/>
              </a:rPr>
              <a:t>match this </a:t>
            </a:r>
            <a:r>
              <a:rPr lang="en-US" sz="1200" i="0" kern="1200" baseline="0" dirty="0" smtClean="0">
                <a:solidFill>
                  <a:schemeClr val="tx1"/>
                </a:solidFill>
                <a:latin typeface="Arial" charset="0"/>
                <a:ea typeface="+mn-ea"/>
                <a:cs typeface="+mn-cs"/>
              </a:rPr>
              <a:t>first chart on average.</a:t>
            </a:r>
            <a:endParaRPr lang="en-US" sz="1200" kern="1200" baseline="0" dirty="0" smtClean="0">
              <a:solidFill>
                <a:schemeClr val="tx1"/>
              </a:solidFill>
              <a:latin typeface="Arial" charset="0"/>
              <a:ea typeface="+mn-ea"/>
              <a:cs typeface="+mn-cs"/>
            </a:endParaRPr>
          </a:p>
          <a:p>
            <a:pPr eaLnBrk="1" hangingPunct="1"/>
            <a:endParaRPr lang="en-US" sz="1200" kern="1200" dirty="0" smtClean="0">
              <a:solidFill>
                <a:schemeClr val="tx1"/>
              </a:solidFill>
              <a:latin typeface="Arial" charset="0"/>
              <a:ea typeface="+mn-ea"/>
              <a:cs typeface="+mn-cs"/>
            </a:endParaRPr>
          </a:p>
          <a:p>
            <a:pPr eaLnBrk="1" hangingPunct="1"/>
            <a:r>
              <a:rPr lang="en-US" sz="1200" kern="1200" dirty="0" smtClean="0">
                <a:solidFill>
                  <a:schemeClr val="tx1"/>
                </a:solidFill>
                <a:latin typeface="Arial" charset="0"/>
                <a:ea typeface="+mn-ea"/>
                <a:cs typeface="+mn-cs"/>
              </a:rPr>
              <a:t>In retrospect, this </a:t>
            </a:r>
            <a:r>
              <a:rPr lang="en-US" sz="1200" kern="1200" dirty="0" smtClean="0">
                <a:solidFill>
                  <a:schemeClr val="tx1"/>
                </a:solidFill>
                <a:latin typeface="Arial" charset="0"/>
                <a:ea typeface="+mn-ea"/>
                <a:cs typeface="+mn-cs"/>
              </a:rPr>
              <a:t>isn’t too surprising, since we </a:t>
            </a:r>
            <a:r>
              <a:rPr lang="en-US" sz="1200" kern="1200" dirty="0" smtClean="0">
                <a:solidFill>
                  <a:schemeClr val="tx1"/>
                </a:solidFill>
                <a:latin typeface="Arial" charset="0"/>
                <a:ea typeface="+mn-ea"/>
                <a:cs typeface="+mn-cs"/>
              </a:rPr>
              <a:t>frequently referred to this </a:t>
            </a:r>
            <a:r>
              <a:rPr lang="en-US" sz="1200" kern="1200" dirty="0" smtClean="0">
                <a:solidFill>
                  <a:schemeClr val="tx1"/>
                </a:solidFill>
                <a:latin typeface="Arial" charset="0"/>
                <a:ea typeface="+mn-ea"/>
                <a:cs typeface="+mn-cs"/>
              </a:rPr>
              <a:t>chart to</a:t>
            </a:r>
            <a:r>
              <a:rPr lang="en-US" sz="1200" kern="1200" baseline="0" dirty="0" smtClean="0">
                <a:solidFill>
                  <a:schemeClr val="tx1"/>
                </a:solidFill>
                <a:latin typeface="Arial" charset="0"/>
                <a:ea typeface="+mn-ea"/>
                <a:cs typeface="+mn-cs"/>
              </a:rPr>
              <a:t> help us tune different aspects of the game.</a:t>
            </a:r>
          </a:p>
          <a:p>
            <a:pPr eaLnBrk="1" hangingPunct="1"/>
            <a:r>
              <a:rPr lang="en-US" sz="1200" kern="1200" dirty="0" smtClean="0">
                <a:solidFill>
                  <a:schemeClr val="tx1"/>
                </a:solidFill>
                <a:latin typeface="Arial" charset="0"/>
                <a:ea typeface="+mn-ea"/>
                <a:cs typeface="+mn-cs"/>
              </a:rPr>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Harvesting and Manufacturing</a:t>
            </a:r>
          </a:p>
          <a:p>
            <a:r>
              <a:rPr lang="en-US" dirty="0" smtClean="0"/>
              <a:t>Another new feature of </a:t>
            </a:r>
            <a:r>
              <a:rPr lang="en-US" i="1" dirty="0" smtClean="0"/>
              <a:t>SimCity</a:t>
            </a:r>
            <a:r>
              <a:rPr lang="en-US" dirty="0" smtClean="0"/>
              <a:t> is the supply chain system that allows players to play as the</a:t>
            </a:r>
            <a:r>
              <a:rPr lang="en-US" baseline="0" dirty="0" smtClean="0"/>
              <a:t> owner of a corporation instead of as a mayor.</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66</a:t>
            </a:fld>
            <a:endParaRPr lang="en-US" dirty="0"/>
          </a:p>
        </p:txBody>
      </p:sp>
    </p:spTree>
    <p:extLst>
      <p:ext uri="{BB962C8B-B14F-4D97-AF65-F5344CB8AC3E}">
        <p14:creationId xmlns="" xmlns:p14="http://schemas.microsoft.com/office/powerpoint/2010/main" val="1482517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Harvesting</a:t>
            </a:r>
            <a:r>
              <a:rPr lang="en-US" b="1" i="1" baseline="0" dirty="0" smtClean="0">
                <a:latin typeface="Arial" pitchFamily="34" charset="0"/>
              </a:rPr>
              <a:t> Resources</a:t>
            </a:r>
            <a:endParaRPr lang="en-US" b="1" i="1" dirty="0" smtClean="0">
              <a:latin typeface="Arial" pitchFamily="34" charset="0"/>
            </a:endParaRPr>
          </a:p>
          <a:p>
            <a:r>
              <a:rPr lang="en-US" dirty="0" smtClean="0"/>
              <a:t>You could</a:t>
            </a:r>
            <a:r>
              <a:rPr lang="en-US" baseline="0" dirty="0" smtClean="0"/>
              <a:t> dig up resources, such as coal and oil, out of the ground and sell them for money. (This </a:t>
            </a:r>
            <a:r>
              <a:rPr lang="en-US" baseline="0" dirty="0" smtClean="0"/>
              <a:t>early document </a:t>
            </a:r>
            <a:r>
              <a:rPr lang="en-US" baseline="0" dirty="0" smtClean="0"/>
              <a:t>has lumber as a harvestable resource, but it was later scoped out.)</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67</a:t>
            </a:fld>
            <a:endParaRPr lang="en-US" dirty="0"/>
          </a:p>
        </p:txBody>
      </p:sp>
    </p:spTree>
    <p:extLst>
      <p:ext uri="{BB962C8B-B14F-4D97-AF65-F5344CB8AC3E}">
        <p14:creationId xmlns="" xmlns:p14="http://schemas.microsoft.com/office/powerpoint/2010/main" val="1682081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Manufacturing Goods</a:t>
            </a:r>
          </a:p>
          <a:p>
            <a:r>
              <a:rPr lang="en-US" dirty="0" smtClean="0"/>
              <a:t>Once </a:t>
            </a:r>
            <a:r>
              <a:rPr lang="en-US" dirty="0" smtClean="0"/>
              <a:t>resources</a:t>
            </a:r>
            <a:r>
              <a:rPr lang="en-US" baseline="0" dirty="0" smtClean="0"/>
              <a:t> </a:t>
            </a:r>
            <a:r>
              <a:rPr lang="en-US" dirty="0" smtClean="0"/>
              <a:t>are </a:t>
            </a:r>
            <a:r>
              <a:rPr lang="en-US" dirty="0" smtClean="0"/>
              <a:t>harvested then they can be converted into</a:t>
            </a:r>
            <a:r>
              <a:rPr lang="en-US" baseline="0" dirty="0" smtClean="0"/>
              <a:t> more expensive goods through manufacturing. For example, oil can be refined into fuel or plastics.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68</a:t>
            </a:fld>
            <a:endParaRPr lang="en-US" dirty="0"/>
          </a:p>
        </p:txBody>
      </p:sp>
    </p:spTree>
    <p:extLst>
      <p:ext uri="{BB962C8B-B14F-4D97-AF65-F5344CB8AC3E}">
        <p14:creationId xmlns="" xmlns:p14="http://schemas.microsoft.com/office/powerpoint/2010/main" val="3220076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69</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White Board Supply Chain</a:t>
            </a:r>
            <a:endParaRPr lang="en-US" b="1" i="1" baseline="0" dirty="0" smtClean="0">
              <a:latin typeface="Arial" pitchFamily="34" charset="0"/>
            </a:endParaRPr>
          </a:p>
          <a:p>
            <a:pPr eaLnBrk="1" hangingPunct="1"/>
            <a:r>
              <a:rPr lang="en-US" b="0" i="0" dirty="0" smtClean="0">
                <a:latin typeface="Arial" pitchFamily="34" charset="0"/>
              </a:rPr>
              <a:t>Coming up with all the resources and the crafting</a:t>
            </a:r>
            <a:r>
              <a:rPr lang="en-US" b="0" i="0" baseline="0" dirty="0" smtClean="0">
                <a:latin typeface="Arial" pitchFamily="34" charset="0"/>
              </a:rPr>
              <a:t> recipes took several iterations. During this phase it </a:t>
            </a:r>
            <a:r>
              <a:rPr lang="en-US" b="0" i="0" baseline="0" dirty="0" smtClean="0">
                <a:latin typeface="Arial" pitchFamily="34" charset="0"/>
              </a:rPr>
              <a:t>was beneficial </a:t>
            </a:r>
            <a:r>
              <a:rPr lang="en-US" b="0" i="0" baseline="0" dirty="0" smtClean="0">
                <a:latin typeface="Arial" pitchFamily="34" charset="0"/>
              </a:rPr>
              <a:t>for me to work on a large whiteboard so that I can think about things </a:t>
            </a:r>
            <a:r>
              <a:rPr lang="en-US" b="0" i="0" baseline="0" dirty="0" smtClean="0">
                <a:latin typeface="Arial" pitchFamily="34" charset="0"/>
              </a:rPr>
              <a:t>quickly and at </a:t>
            </a:r>
            <a:r>
              <a:rPr lang="en-US" b="0" i="0" baseline="0" dirty="0" smtClean="0">
                <a:latin typeface="Arial" pitchFamily="34" charset="0"/>
              </a:rPr>
              <a:t>a high level without getting bogged down by details.</a:t>
            </a:r>
          </a:p>
          <a:p>
            <a:pPr eaLnBrk="1" hangingPunct="1"/>
            <a:endParaRPr lang="en-US" b="0" i="0" baseline="0" dirty="0" smtClean="0">
              <a:latin typeface="Arial" pitchFamily="34" charset="0"/>
            </a:endParaRPr>
          </a:p>
          <a:p>
            <a:pPr eaLnBrk="1" hangingPunct="1"/>
            <a:r>
              <a:rPr lang="en-US" b="0" i="0" dirty="0" smtClean="0">
                <a:latin typeface="Arial" pitchFamily="34" charset="0"/>
              </a:rPr>
              <a:t>Here</a:t>
            </a:r>
            <a:r>
              <a:rPr lang="en-US" b="0" i="0" baseline="0" dirty="0" smtClean="0">
                <a:latin typeface="Arial" pitchFamily="34" charset="0"/>
              </a:rPr>
              <a:t> is the initial rough sketch that shows several different resources in the game and how they would flow through a supply chain.</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Previous versions of SimCity don’t have systems like this, so we were making it up as we went along. We didn’t want to make </a:t>
            </a:r>
            <a:r>
              <a:rPr lang="en-US" b="0" i="0" baseline="0" dirty="0" err="1" smtClean="0">
                <a:latin typeface="Arial" pitchFamily="34" charset="0"/>
              </a:rPr>
              <a:t>Sim</a:t>
            </a:r>
            <a:r>
              <a:rPr lang="en-US" b="0" i="0" baseline="0" dirty="0" smtClean="0">
                <a:latin typeface="Arial" pitchFamily="34" charset="0"/>
              </a:rPr>
              <a:t> Coal Miner or </a:t>
            </a:r>
            <a:r>
              <a:rPr lang="en-US" b="0" i="0" baseline="0" dirty="0" err="1" smtClean="0">
                <a:latin typeface="Arial" pitchFamily="34" charset="0"/>
              </a:rPr>
              <a:t>Sim</a:t>
            </a:r>
            <a:r>
              <a:rPr lang="en-US" b="0" i="0" baseline="0" dirty="0" smtClean="0">
                <a:latin typeface="Arial" pitchFamily="34" charset="0"/>
              </a:rPr>
              <a:t> Fuel Refinery so we had to be careful not to go overboard. Ultimately, we were </a:t>
            </a:r>
            <a:r>
              <a:rPr lang="en-US" b="0" i="0" baseline="0" dirty="0" smtClean="0">
                <a:latin typeface="Arial" pitchFamily="34" charset="0"/>
              </a:rPr>
              <a:t>more concerned </a:t>
            </a:r>
            <a:r>
              <a:rPr lang="en-US" b="0" i="0" baseline="0" dirty="0" smtClean="0">
                <a:latin typeface="Arial" pitchFamily="34" charset="0"/>
              </a:rPr>
              <a:t>with how harvesting and manufacturing would affect the character of the surrounding city.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i="1" dirty="0" smtClean="0"/>
              <a:t>SimCity</a:t>
            </a:r>
            <a:r>
              <a:rPr lang="en-US" b="1" i="1" baseline="0" dirty="0" smtClean="0"/>
              <a:t> Overview</a:t>
            </a:r>
          </a:p>
          <a:p>
            <a:r>
              <a:rPr lang="en-US" baseline="0" dirty="0" smtClean="0"/>
              <a:t>This overview diagram was one of the first ones created for </a:t>
            </a:r>
            <a:r>
              <a:rPr lang="en-US" i="1" baseline="0" dirty="0" smtClean="0"/>
              <a:t>SimCity</a:t>
            </a:r>
            <a:r>
              <a:rPr lang="en-US" baseline="0" dirty="0" smtClean="0"/>
              <a:t>, about three and a half years ago (Sept. 2009). It’s purpose was to </a:t>
            </a:r>
            <a:r>
              <a:rPr lang="en-US" baseline="0" dirty="0" smtClean="0"/>
              <a:t>lock down the </a:t>
            </a:r>
            <a:r>
              <a:rPr lang="en-US" baseline="0" dirty="0" smtClean="0"/>
              <a:t>high level features of the game. Think of it as an outline for the entire game, where each bold heading describes a feature set. There’s not a lot of detail about each feature, because back then I didn’t know the details. But this gave the team a sense of what work we were going to be doing and kept us from wandering off-course. </a:t>
            </a:r>
          </a:p>
          <a:p>
            <a:endParaRPr lang="en-US" baseline="0" dirty="0" smtClean="0"/>
          </a:p>
          <a:p>
            <a:r>
              <a:rPr lang="en-US" baseline="0" dirty="0" smtClean="0"/>
              <a:t>The diagram turned out to be a good way to organize this talk, since the majority of the design documents that I’ll be showing will fit into one of the categories listed here. </a:t>
            </a:r>
          </a:p>
          <a:p>
            <a:endParaRPr lang="en-US" baseline="0" dirty="0" smtClean="0"/>
          </a:p>
          <a:p>
            <a:r>
              <a:rPr lang="en-US" baseline="0" dirty="0" smtClean="0"/>
              <a:t>It’s interesting to note that we consistently touted </a:t>
            </a:r>
            <a:r>
              <a:rPr lang="en-US" i="1" baseline="0" dirty="0" smtClean="0"/>
              <a:t>SimCity</a:t>
            </a:r>
            <a:r>
              <a:rPr lang="en-US" baseline="0" dirty="0" smtClean="0"/>
              <a:t> as a “bottom up” simulation (meaning that the high level simulation was not predetermined, but happened organically based on the aggregate actions of each individual citizens). However the entire design process was heavily “top down”. We started with this overview document and over the course of the project continuously drilled down into the details of each section.</a:t>
            </a:r>
          </a:p>
          <a:p>
            <a:endParaRPr lang="en-US" baseline="0" dirty="0" smtClean="0"/>
          </a:p>
          <a:p>
            <a:r>
              <a:rPr lang="en-US" baseline="0" dirty="0" smtClean="0"/>
              <a:t>In order to explain how this worked, let’s start out here with “Selecting a Region”.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baseline="0" dirty="0" smtClean="0">
                <a:latin typeface="Arial" pitchFamily="34" charset="0"/>
              </a:rPr>
              <a:t>Illustrator Supply Chain</a:t>
            </a:r>
          </a:p>
          <a:p>
            <a:pPr eaLnBrk="1" hangingPunct="1"/>
            <a:r>
              <a:rPr lang="en-US" b="0" i="0" dirty="0" smtClean="0">
                <a:latin typeface="Arial" pitchFamily="34" charset="0"/>
              </a:rPr>
              <a:t>After we were comfortable with the </a:t>
            </a:r>
            <a:r>
              <a:rPr lang="en-US" b="0" i="0" dirty="0" smtClean="0">
                <a:latin typeface="Arial" pitchFamily="34" charset="0"/>
              </a:rPr>
              <a:t>basic whiteboard concepts</a:t>
            </a:r>
            <a:r>
              <a:rPr lang="en-US" b="0" i="0" baseline="0" dirty="0" smtClean="0">
                <a:latin typeface="Arial" pitchFamily="34" charset="0"/>
              </a:rPr>
              <a:t> </a:t>
            </a:r>
            <a:r>
              <a:rPr lang="en-US" b="0" i="0" dirty="0" smtClean="0">
                <a:latin typeface="Arial" pitchFamily="34" charset="0"/>
              </a:rPr>
              <a:t>I cleaned </a:t>
            </a:r>
            <a:r>
              <a:rPr lang="en-US" b="0" i="0" dirty="0" smtClean="0">
                <a:latin typeface="Arial" pitchFamily="34" charset="0"/>
              </a:rPr>
              <a:t>it up </a:t>
            </a:r>
            <a:r>
              <a:rPr lang="en-US" b="0" i="0" dirty="0" smtClean="0">
                <a:latin typeface="Arial" pitchFamily="34" charset="0"/>
              </a:rPr>
              <a:t>using Adobe Illustrator</a:t>
            </a:r>
            <a:r>
              <a:rPr lang="en-US" b="0" i="0" dirty="0" smtClean="0">
                <a:latin typeface="Arial" pitchFamily="34" charset="0"/>
              </a:rPr>
              <a:t>. This</a:t>
            </a:r>
            <a:r>
              <a:rPr lang="en-US" b="0" i="0" baseline="0" dirty="0" smtClean="0">
                <a:latin typeface="Arial" pitchFamily="34" charset="0"/>
              </a:rPr>
              <a:t> shows the basics of the </a:t>
            </a:r>
            <a:r>
              <a:rPr lang="en-US" b="0" i="0" baseline="0" dirty="0" smtClean="0">
                <a:latin typeface="Arial" pitchFamily="34" charset="0"/>
              </a:rPr>
              <a:t>supply chain system</a:t>
            </a:r>
            <a:r>
              <a:rPr lang="en-US" b="0" i="0" baseline="0" dirty="0" smtClean="0">
                <a:latin typeface="Arial" pitchFamily="34" charset="0"/>
              </a:rPr>
              <a:t>: there are a few jobs for the wealthy, lots of jobs for the poor, and </a:t>
            </a:r>
            <a:r>
              <a:rPr lang="en-US" b="0" i="0" baseline="0" dirty="0" smtClean="0">
                <a:latin typeface="Arial" pitchFamily="34" charset="0"/>
              </a:rPr>
              <a:t>each step of the way you can sell or convert the resources into higher priced goods. The farther up the chain you go </a:t>
            </a:r>
            <a:r>
              <a:rPr lang="en-US" b="0" i="0" baseline="0" dirty="0" smtClean="0">
                <a:latin typeface="Arial" pitchFamily="34" charset="0"/>
              </a:rPr>
              <a:t>the more money you can make.</a:t>
            </a:r>
          </a:p>
          <a:p>
            <a:pPr eaLnBrk="1" hangingPunct="1"/>
            <a:endParaRPr lang="en-US" b="0" i="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71</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Producer</a:t>
            </a:r>
            <a:r>
              <a:rPr lang="en-US" b="1" i="1" baseline="0" dirty="0" smtClean="0">
                <a:latin typeface="Arial" pitchFamily="34" charset="0"/>
              </a:rPr>
              <a:t> Email</a:t>
            </a:r>
          </a:p>
          <a:p>
            <a:pPr eaLnBrk="1" hangingPunct="1"/>
            <a:r>
              <a:rPr lang="en-US" b="0" i="0" baseline="0" dirty="0" smtClean="0">
                <a:latin typeface="Arial" pitchFamily="34" charset="0"/>
              </a:rPr>
              <a:t>Around this time I realized that I had gotten myself into a bind. By </a:t>
            </a:r>
            <a:r>
              <a:rPr lang="en-US" b="0" i="0" baseline="0" dirty="0" smtClean="0">
                <a:latin typeface="Arial" pitchFamily="34" charset="0"/>
              </a:rPr>
              <a:t>now </a:t>
            </a:r>
            <a:r>
              <a:rPr lang="en-US" b="0" i="0" baseline="0" dirty="0" smtClean="0">
                <a:latin typeface="Arial" pitchFamily="34" charset="0"/>
              </a:rPr>
              <a:t>everyone </a:t>
            </a:r>
            <a:r>
              <a:rPr lang="en-US" b="0" i="0" baseline="0" dirty="0" smtClean="0">
                <a:latin typeface="Arial" pitchFamily="34" charset="0"/>
              </a:rPr>
              <a:t>on the team just </a:t>
            </a:r>
            <a:r>
              <a:rPr lang="en-US" b="0" i="0" baseline="0" dirty="0" smtClean="0">
                <a:latin typeface="Arial" pitchFamily="34" charset="0"/>
              </a:rPr>
              <a:t>took it for granted that I could turn any design into an easy to understand one-page document.</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Here’s a real example from an email message that my Producer sent out. (Bold text is mine for emphasis.) “Something that’s </a:t>
            </a:r>
            <a:r>
              <a:rPr lang="en-US" b="0" i="0" baseline="0" dirty="0" err="1" smtClean="0">
                <a:latin typeface="Arial" pitchFamily="34" charset="0"/>
              </a:rPr>
              <a:t>digestable</a:t>
            </a:r>
            <a:r>
              <a:rPr lang="en-US" b="0" i="0" baseline="0" dirty="0" smtClean="0">
                <a:latin typeface="Arial" pitchFamily="34" charset="0"/>
              </a:rPr>
              <a:t>” means “one-page design”.</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My first reaction was to reply with “No way can I do </a:t>
            </a:r>
            <a:r>
              <a:rPr lang="en-US" b="0" i="0" baseline="0" dirty="0" smtClean="0">
                <a:latin typeface="Arial" pitchFamily="34" charset="0"/>
              </a:rPr>
              <a:t>all of that in one-page!”, </a:t>
            </a:r>
            <a:r>
              <a:rPr lang="en-US" b="0" i="0" baseline="0" dirty="0" smtClean="0">
                <a:latin typeface="Arial" pitchFamily="34" charset="0"/>
              </a:rPr>
              <a:t>but then I reminded myself that if I really wanted to push it as far as possible then I should at least </a:t>
            </a:r>
            <a:r>
              <a:rPr lang="en-US" b="0" i="0" baseline="0" dirty="0" smtClean="0">
                <a:latin typeface="Arial" pitchFamily="34" charset="0"/>
              </a:rPr>
              <a:t>try before declaring defeat. After </a:t>
            </a:r>
            <a:r>
              <a:rPr lang="en-US" b="0" i="0" baseline="0" dirty="0" smtClean="0">
                <a:latin typeface="Arial" pitchFamily="34" charset="0"/>
              </a:rPr>
              <a:t>spending some time on </a:t>
            </a:r>
            <a:r>
              <a:rPr lang="en-US" b="0" i="0" baseline="0" dirty="0" smtClean="0">
                <a:latin typeface="Arial" pitchFamily="34" charset="0"/>
              </a:rPr>
              <a:t>it I was happy to discover…</a:t>
            </a:r>
            <a:endParaRPr lang="en-US" b="0" i="0" baseline="0" dirty="0" smtClean="0">
              <a:latin typeface="Arial" pitchFamily="34" charset="0"/>
            </a:endParaRPr>
          </a:p>
          <a:p>
            <a:pPr eaLnBrk="1" hangingPunct="1"/>
            <a:endParaRPr lang="en-US" b="0" i="0" dirty="0"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Coal System</a:t>
            </a:r>
            <a:endParaRPr lang="en-US" b="1" i="1" baseline="0" dirty="0" smtClean="0">
              <a:latin typeface="Arial" pitchFamily="34" charset="0"/>
            </a:endParaRPr>
          </a:p>
          <a:p>
            <a:pPr eaLnBrk="1" hangingPunct="1"/>
            <a:r>
              <a:rPr lang="en-US" b="0" i="0" baseline="0" dirty="0" smtClean="0">
                <a:latin typeface="Arial" pitchFamily="34" charset="0"/>
              </a:rPr>
              <a:t>…that it could be done. The </a:t>
            </a:r>
            <a:r>
              <a:rPr lang="en-US" b="0" i="0" baseline="0" dirty="0" smtClean="0">
                <a:latin typeface="Arial" pitchFamily="34" charset="0"/>
              </a:rPr>
              <a:t>moral of the story is to always do what your producer wants without question. (After all, he’s the one that eventually approves bonus checks!)</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Electronics Specialization</a:t>
            </a:r>
          </a:p>
          <a:p>
            <a:r>
              <a:rPr lang="en-US" dirty="0" smtClean="0"/>
              <a:t>As we got closer to shipping the game, my</a:t>
            </a:r>
            <a:r>
              <a:rPr lang="en-US" baseline="0" dirty="0" smtClean="0"/>
              <a:t> diagrams got simpler because I didn’t have as much time to make them attractive. At first I felt guilty that I couldn’t turn every drawing into a miniature cityscape with isometric buildings, but realized that at this point </a:t>
            </a:r>
            <a:r>
              <a:rPr lang="en-US" baseline="0" dirty="0" smtClean="0"/>
              <a:t>in development it </a:t>
            </a:r>
            <a:r>
              <a:rPr lang="en-US" baseline="0" dirty="0" smtClean="0"/>
              <a:t>didn’t really matter. </a:t>
            </a:r>
          </a:p>
          <a:p>
            <a:endParaRPr lang="en-US" baseline="0" dirty="0" smtClean="0"/>
          </a:p>
          <a:p>
            <a:r>
              <a:rPr lang="en-US" baseline="0" dirty="0" smtClean="0"/>
              <a:t>The team already had </a:t>
            </a:r>
            <a:r>
              <a:rPr lang="en-US" baseline="0" dirty="0" smtClean="0"/>
              <a:t>a shared </a:t>
            </a:r>
            <a:r>
              <a:rPr lang="en-US" baseline="0" dirty="0" smtClean="0"/>
              <a:t>vision in their </a:t>
            </a:r>
            <a:r>
              <a:rPr lang="en-US" baseline="0" dirty="0" smtClean="0"/>
              <a:t>heads. And </a:t>
            </a:r>
            <a:r>
              <a:rPr lang="en-US" baseline="0" dirty="0" smtClean="0"/>
              <a:t>now the game was </a:t>
            </a:r>
            <a:r>
              <a:rPr lang="en-US" baseline="0" dirty="0" smtClean="0"/>
              <a:t>functional we </a:t>
            </a:r>
            <a:r>
              <a:rPr lang="en-US" baseline="0" dirty="0" smtClean="0"/>
              <a:t>could just refer to it instead of a piece of paper. Also, by now I was usually working closely with one or two people who only needed the details. </a:t>
            </a:r>
            <a:endParaRPr lang="en-US" baseline="0" dirty="0" smtClean="0"/>
          </a:p>
          <a:p>
            <a:endParaRPr lang="en-US" baseline="0" dirty="0" smtClean="0"/>
          </a:p>
          <a:p>
            <a:r>
              <a:rPr lang="en-US" baseline="0" dirty="0" smtClean="0"/>
              <a:t>Drawings </a:t>
            </a:r>
            <a:r>
              <a:rPr lang="en-US" baseline="0" dirty="0" smtClean="0"/>
              <a:t>like these </a:t>
            </a:r>
            <a:r>
              <a:rPr lang="en-US" baseline="0" dirty="0" smtClean="0"/>
              <a:t>rarely got </a:t>
            </a:r>
            <a:r>
              <a:rPr lang="en-US" baseline="0" dirty="0" smtClean="0"/>
              <a:t>hung on the walls for everyone to see; they just ended up on the desk of the person implementing the feature.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73</a:t>
            </a:fld>
            <a:endParaRPr lang="en-US" dirty="0"/>
          </a:p>
        </p:txBody>
      </p:sp>
    </p:spTree>
    <p:extLst>
      <p:ext uri="{BB962C8B-B14F-4D97-AF65-F5344CB8AC3E}">
        <p14:creationId xmlns="" xmlns:p14="http://schemas.microsoft.com/office/powerpoint/2010/main" val="3008233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Global Markets</a:t>
            </a:r>
          </a:p>
          <a:p>
            <a:r>
              <a:rPr lang="en-US" dirty="0" smtClean="0"/>
              <a:t>The last feature I want to talk about is the Global Markets.</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74</a:t>
            </a:fld>
            <a:endParaRPr lang="en-US" dirty="0"/>
          </a:p>
        </p:txBody>
      </p:sp>
    </p:spTree>
    <p:extLst>
      <p:ext uri="{BB962C8B-B14F-4D97-AF65-F5344CB8AC3E}">
        <p14:creationId xmlns="" xmlns:p14="http://schemas.microsoft.com/office/powerpoint/2010/main" val="5453338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Global Markets</a:t>
            </a:r>
          </a:p>
          <a:p>
            <a:r>
              <a:rPr lang="en-US" dirty="0" smtClean="0"/>
              <a:t>This was another</a:t>
            </a:r>
            <a:r>
              <a:rPr lang="en-US" baseline="0" dirty="0" smtClean="0"/>
              <a:t> new feature that allowed players to buy and sell resources. We knew we didn’t want a </a:t>
            </a:r>
            <a:r>
              <a:rPr lang="en-US" i="1" baseline="0" dirty="0" smtClean="0"/>
              <a:t>World of </a:t>
            </a:r>
            <a:r>
              <a:rPr lang="en-US" i="1" baseline="0" dirty="0" err="1" smtClean="0"/>
              <a:t>Warcraft</a:t>
            </a:r>
            <a:r>
              <a:rPr lang="en-US" i="1" baseline="0" dirty="0" smtClean="0"/>
              <a:t> </a:t>
            </a:r>
            <a:r>
              <a:rPr lang="en-US" baseline="0" dirty="0" smtClean="0"/>
              <a:t>style auction house, but we also wanted to make the prices fluctuate over time based on actual player activity.</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75</a:t>
            </a:fld>
            <a:endParaRPr lang="en-US" dirty="0"/>
          </a:p>
        </p:txBody>
      </p:sp>
    </p:spTree>
    <p:extLst>
      <p:ext uri="{BB962C8B-B14F-4D97-AF65-F5344CB8AC3E}">
        <p14:creationId xmlns="" xmlns:p14="http://schemas.microsoft.com/office/powerpoint/2010/main" val="652608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76</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Resource Chains</a:t>
            </a:r>
            <a:endParaRPr lang="en-US" b="1" i="1" baseline="0" dirty="0" smtClean="0">
              <a:latin typeface="Arial" pitchFamily="34" charset="0"/>
            </a:endParaRPr>
          </a:p>
          <a:p>
            <a:pPr eaLnBrk="1" hangingPunct="1"/>
            <a:r>
              <a:rPr lang="en-US" b="0" i="0" baseline="0" dirty="0" smtClean="0">
                <a:latin typeface="Arial" pitchFamily="34" charset="0"/>
              </a:rPr>
              <a:t>Here is the original list of resources and recipes. We didn’t end up shipping with all of these, but early on it was helpful to see all the potential types on one page. This diagram also showed the mode of transport, which is important for </a:t>
            </a:r>
            <a:r>
              <a:rPr lang="en-US" b="0" i="1" baseline="0" dirty="0" smtClean="0">
                <a:latin typeface="Arial" pitchFamily="34" charset="0"/>
              </a:rPr>
              <a:t>SimCity</a:t>
            </a:r>
            <a:r>
              <a:rPr lang="en-US" b="0" i="0" baseline="0" dirty="0" smtClean="0">
                <a:latin typeface="Arial" pitchFamily="34" charset="0"/>
              </a:rPr>
              <a:t> because all resources </a:t>
            </a:r>
            <a:r>
              <a:rPr lang="en-US" b="0" i="0" baseline="0" dirty="0" smtClean="0">
                <a:latin typeface="Arial" pitchFamily="34" charset="0"/>
              </a:rPr>
              <a:t>sit in supply lots until they can be </a:t>
            </a:r>
            <a:r>
              <a:rPr lang="en-US" b="0" i="0" baseline="0" dirty="0" smtClean="0">
                <a:latin typeface="Arial" pitchFamily="34" charset="0"/>
              </a:rPr>
              <a:t>shipped to their destinations.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Overall, it is much easier for a single designer to make long lists than it is to get the programming, art, UI, and audio teams to coordinate to get those assets into the game. In preproduction I tend to purposefully overshoot so that when the inevitable cuts happen I can pick from the best.</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77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Scoped Resource Chains</a:t>
            </a:r>
            <a:endParaRPr lang="en-US" b="1" i="1" baseline="0"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Arial" pitchFamily="34" charset="0"/>
              </a:rPr>
              <a:t>After scoping we ended up with just 10 resources, but it was easy to make the cuts because we could just look at the previous diagram to determine which one were critical.</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Looking at the </a:t>
            </a:r>
            <a:r>
              <a:rPr lang="en-US" b="0" i="0" baseline="0" dirty="0" smtClean="0">
                <a:latin typeface="Arial" pitchFamily="34" charset="0"/>
              </a:rPr>
              <a:t>design documents </a:t>
            </a:r>
            <a:r>
              <a:rPr lang="en-US" b="0" i="0" baseline="0" dirty="0" smtClean="0">
                <a:latin typeface="Arial" pitchFamily="34" charset="0"/>
              </a:rPr>
              <a:t>during </a:t>
            </a:r>
            <a:r>
              <a:rPr lang="en-US" b="0" i="0" baseline="0" dirty="0" smtClean="0">
                <a:latin typeface="Arial" pitchFamily="34" charset="0"/>
              </a:rPr>
              <a:t>a </a:t>
            </a:r>
            <a:r>
              <a:rPr lang="en-US" b="0" i="0" baseline="0" dirty="0" smtClean="0">
                <a:latin typeface="Arial" pitchFamily="34" charset="0"/>
              </a:rPr>
              <a:t>scoping process makes the decisions much more tangible. </a:t>
            </a:r>
            <a:r>
              <a:rPr lang="en-US" b="0" i="0" baseline="0" dirty="0" smtClean="0">
                <a:latin typeface="Arial" pitchFamily="34" charset="0"/>
              </a:rPr>
              <a:t>I </a:t>
            </a:r>
            <a:r>
              <a:rPr lang="en-US" b="0" i="0" baseline="0" dirty="0" smtClean="0">
                <a:latin typeface="Arial" pitchFamily="34" charset="0"/>
              </a:rPr>
              <a:t>strongly recommend printing out your documents and bringing them to meetings to help make sure everyone around the table is sharing the same image in their heads</a:t>
            </a:r>
            <a:r>
              <a:rPr lang="en-US" b="0" i="0" baseline="0" dirty="0" smtClean="0">
                <a:latin typeface="Arial" pitchFamily="34" charset="0"/>
              </a:rPr>
              <a:t>. Everyone can see exactly what‘s going on as you draw big X’s through your drawings. (I recommend using a red Sharpie.) </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Compare that process to one where you are simply deleting lines from an Excel file. In the former case you are still able to perceive the design as a whole. In the latter case each cut happens in a relative vacuum.</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Demand Graph</a:t>
            </a:r>
          </a:p>
          <a:p>
            <a:r>
              <a:rPr lang="en-US" dirty="0" smtClean="0"/>
              <a:t>This chart is kind of </a:t>
            </a:r>
            <a:r>
              <a:rPr lang="en-US" dirty="0" smtClean="0"/>
              <a:t>trivial</a:t>
            </a:r>
            <a:r>
              <a:rPr lang="en-US" baseline="0" dirty="0" smtClean="0"/>
              <a:t> but I wanted to show it because it ended </a:t>
            </a:r>
            <a:r>
              <a:rPr lang="en-US" baseline="0" dirty="0" smtClean="0"/>
              <a:t>up being very useful. The way the </a:t>
            </a:r>
            <a:r>
              <a:rPr lang="en-US" baseline="0" dirty="0" smtClean="0"/>
              <a:t>global market </a:t>
            </a:r>
            <a:r>
              <a:rPr lang="en-US" baseline="0" dirty="0" smtClean="0"/>
              <a:t>works is based on a simple formula (to the right). Basically, selling a resource causes the price to drop and purchasing a resource causes the price to rise. It’s a simple supply and demand idea, but I quickly learned that it was impossible for most of the team (especially artists and producers) to understand the formula. (Actually, most of them </a:t>
            </a:r>
            <a:r>
              <a:rPr lang="en-US" baseline="0" dirty="0" smtClean="0"/>
              <a:t>don’t </a:t>
            </a:r>
            <a:r>
              <a:rPr lang="en-US" baseline="0" dirty="0" smtClean="0"/>
              <a:t>even </a:t>
            </a:r>
            <a:r>
              <a:rPr lang="en-US" baseline="0" dirty="0" smtClean="0"/>
              <a:t>want to try</a:t>
            </a:r>
            <a:r>
              <a:rPr lang="en-US" baseline="0" dirty="0" smtClean="0"/>
              <a:t>.)</a:t>
            </a:r>
          </a:p>
          <a:p>
            <a:endParaRPr lang="en-US" baseline="0" dirty="0" smtClean="0"/>
          </a:p>
          <a:p>
            <a:r>
              <a:rPr lang="en-US" baseline="0" dirty="0" smtClean="0"/>
              <a:t>It only took me a few minutes to draw </a:t>
            </a:r>
            <a:r>
              <a:rPr lang="en-US" baseline="0" dirty="0" smtClean="0"/>
              <a:t>this </a:t>
            </a:r>
            <a:r>
              <a:rPr lang="en-US" baseline="0" dirty="0" smtClean="0"/>
              <a:t>simple line graph, but it turns out that I used this chart over and over </a:t>
            </a:r>
            <a:r>
              <a:rPr lang="en-US" baseline="0" dirty="0" smtClean="0"/>
              <a:t>to explain to people how the market worked. It </a:t>
            </a:r>
            <a:r>
              <a:rPr lang="en-US" baseline="0" dirty="0" smtClean="0"/>
              <a:t>did help make the concept much clearer to everyone on the team</a:t>
            </a:r>
            <a:r>
              <a:rPr lang="en-US" baseline="0" dirty="0" smtClean="0"/>
              <a:t>. Visuals, however simple, are always going to resonate more than formulas.</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78</a:t>
            </a:fld>
            <a:endParaRPr lang="en-US" dirty="0"/>
          </a:p>
        </p:txBody>
      </p:sp>
    </p:spTree>
    <p:extLst>
      <p:ext uri="{BB962C8B-B14F-4D97-AF65-F5344CB8AC3E}">
        <p14:creationId xmlns="" xmlns:p14="http://schemas.microsoft.com/office/powerpoint/2010/main" val="11799046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930C84EF-2D4D-408D-8623-6A9F88F96245}" type="slidenum">
              <a:rPr lang="en-US" smtClean="0"/>
              <a:pPr>
                <a:defRPr/>
              </a:pPr>
              <a:t>79</a:t>
            </a:fld>
            <a:endParaRPr lang="en-US" dirty="0" smtClean="0"/>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393219" name="Rectangle 3"/>
          <p:cNvSpPr>
            <a:spLocks noGrp="1" noChangeArrowheads="1"/>
          </p:cNvSpPr>
          <p:nvPr>
            <p:ph type="body" idx="1"/>
          </p:nvPr>
        </p:nvSpPr>
        <p:spPr/>
        <p:txBody>
          <a:bodyPr/>
          <a:lstStyle/>
          <a:p>
            <a:pPr eaLnBrk="1" hangingPunct="1">
              <a:defRPr/>
            </a:pPr>
            <a:r>
              <a:rPr lang="en-US" b="1" i="1" dirty="0" smtClean="0"/>
              <a:t>Miscellaneous </a:t>
            </a:r>
          </a:p>
          <a:p>
            <a:pPr eaLnBrk="1" hangingPunct="1">
              <a:defRPr/>
            </a:pPr>
            <a:r>
              <a:rPr lang="en-US" baseline="0" dirty="0" smtClean="0"/>
              <a:t>There were over 100 documents like these created for </a:t>
            </a:r>
            <a:r>
              <a:rPr lang="en-US" i="1" baseline="0" dirty="0" smtClean="0"/>
              <a:t>SimCity</a:t>
            </a:r>
            <a:r>
              <a:rPr lang="en-US" baseline="0" dirty="0" smtClean="0"/>
              <a:t>. There </a:t>
            </a:r>
            <a:r>
              <a:rPr lang="en-US" baseline="0" dirty="0" smtClean="0"/>
              <a:t>are many systems I don’t have time to talk about: fire spread, drawing curving roads, crime flow, education influence, airports, casinos, and great works like the space center.</a:t>
            </a:r>
          </a:p>
          <a:p>
            <a:pPr eaLnBrk="1" hangingPunct="1">
              <a:defRPr/>
            </a:pPr>
            <a:endParaRPr lang="en-US" baseline="0" dirty="0" smtClean="0"/>
          </a:p>
          <a:p>
            <a:pPr eaLnBrk="1" hangingPunct="1">
              <a:defRPr/>
            </a:pPr>
            <a:r>
              <a:rPr lang="en-US" baseline="0" dirty="0" smtClean="0"/>
              <a:t>I printed out many of them and have </a:t>
            </a:r>
            <a:r>
              <a:rPr lang="en-US" baseline="0" dirty="0" smtClean="0"/>
              <a:t>brought </a:t>
            </a:r>
            <a:r>
              <a:rPr lang="en-US" baseline="0" dirty="0" smtClean="0"/>
              <a:t>them along with me today. Feel </a:t>
            </a:r>
            <a:r>
              <a:rPr lang="en-US" baseline="0" dirty="0" smtClean="0"/>
              <a:t>free to </a:t>
            </a:r>
            <a:r>
              <a:rPr lang="en-US" baseline="0" dirty="0" smtClean="0"/>
              <a:t>come up to the stage and check </a:t>
            </a:r>
            <a:r>
              <a:rPr lang="en-US" baseline="0" dirty="0" smtClean="0"/>
              <a:t>them out after the talk.</a:t>
            </a:r>
          </a:p>
          <a:p>
            <a:pPr eaLnBrk="1" hangingPunct="1">
              <a:defRPr/>
            </a:pPr>
            <a:endParaRPr lang="en-US"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Selecting a Region</a:t>
            </a:r>
          </a:p>
          <a:p>
            <a:r>
              <a:rPr lang="en-US" b="0" i="0" dirty="0" smtClean="0"/>
              <a:t>We</a:t>
            </a:r>
            <a:r>
              <a:rPr lang="en-US" b="0" i="0" baseline="0" dirty="0" smtClean="0"/>
              <a:t> knew that we wanted to make large regions where multiple people could get together and play simultaneously. Here are a few early examples showing how different region configurations would promote different types of play.</a:t>
            </a:r>
          </a:p>
          <a:p>
            <a:endParaRPr lang="en-US" b="0" i="0" baseline="0" dirty="0" smtClean="0"/>
          </a:p>
          <a:p>
            <a:endParaRPr lang="en-US" b="0" i="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eaLnBrk="1" hangingPunct="1"/>
            <a:r>
              <a:rPr lang="en-US" b="0" i="0" dirty="0" smtClean="0">
                <a:latin typeface="Arial" pitchFamily="34" charset="0"/>
              </a:rPr>
              <a:t>When I started this project</a:t>
            </a:r>
            <a:r>
              <a:rPr lang="en-US" b="0" i="0" baseline="0" dirty="0" smtClean="0">
                <a:latin typeface="Arial" pitchFamily="34" charset="0"/>
              </a:rPr>
              <a:t> I didn’t think that I would be able to push the concept of one-page designs as far as I did. Was the effort worth it? </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First of all, it was hard to keep up. The </a:t>
            </a:r>
            <a:r>
              <a:rPr lang="en-US" b="0" i="0" baseline="0" dirty="0" smtClean="0">
                <a:latin typeface="Arial" pitchFamily="34" charset="0"/>
              </a:rPr>
              <a:t>quality of the diagrams deteriorated a lot when we hit alpha. Most of the core design </a:t>
            </a:r>
            <a:r>
              <a:rPr lang="en-US" b="0" i="0" baseline="0" dirty="0" smtClean="0">
                <a:latin typeface="Arial" pitchFamily="34" charset="0"/>
              </a:rPr>
              <a:t>work was </a:t>
            </a:r>
            <a:r>
              <a:rPr lang="en-US" b="0" i="0" baseline="0" dirty="0" smtClean="0">
                <a:latin typeface="Arial" pitchFamily="34" charset="0"/>
              </a:rPr>
              <a:t>done at that point, but when a new design was needed, or an existing design was modified, I resorted to scribbling on the printout and had a </a:t>
            </a:r>
            <a:r>
              <a:rPr lang="en-US" b="0" i="0" baseline="0" dirty="0" smtClean="0">
                <a:latin typeface="Arial" pitchFamily="34" charset="0"/>
              </a:rPr>
              <a:t>difficult time </a:t>
            </a:r>
            <a:r>
              <a:rPr lang="en-US" b="0" i="0" baseline="0" dirty="0" smtClean="0">
                <a:latin typeface="Arial" pitchFamily="34" charset="0"/>
              </a:rPr>
              <a:t>getting the Illustrator versions updated.</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Electronics Specialization</a:t>
            </a:r>
          </a:p>
          <a:p>
            <a:r>
              <a:rPr lang="en-US" dirty="0" smtClean="0"/>
              <a:t>I showed</a:t>
            </a:r>
            <a:r>
              <a:rPr lang="en-US" baseline="0" dirty="0" smtClean="0"/>
              <a:t> you this design earlier and mentioned it was crude in comparison to the diagrams with isometric buildings. But later on the drawings didn’t even look this good…</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81</a:t>
            </a:fld>
            <a:endParaRPr lang="en-US" dirty="0"/>
          </a:p>
        </p:txBody>
      </p:sp>
    </p:spTree>
    <p:extLst>
      <p:ext uri="{BB962C8B-B14F-4D97-AF65-F5344CB8AC3E}">
        <p14:creationId xmlns="" xmlns:p14="http://schemas.microsoft.com/office/powerpoint/2010/main" val="38692472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Trading</a:t>
            </a:r>
            <a:r>
              <a:rPr lang="en-US" b="1" i="1" baseline="0" dirty="0" smtClean="0">
                <a:latin typeface="Arial" pitchFamily="34" charset="0"/>
              </a:rPr>
              <a:t> Specialization</a:t>
            </a:r>
            <a:endParaRPr lang="en-US" b="1" i="1" dirty="0" smtClean="0">
              <a:latin typeface="Arial" pitchFamily="34" charset="0"/>
            </a:endParaRPr>
          </a:p>
          <a:p>
            <a:r>
              <a:rPr lang="en-US" dirty="0" smtClean="0"/>
              <a:t>Near the end of the project</a:t>
            </a:r>
            <a:r>
              <a:rPr lang="en-US" baseline="0" dirty="0" smtClean="0"/>
              <a:t> some of the documents started looking like this. I hoped that I would have spare time to clean up these sketches, but </a:t>
            </a:r>
            <a:r>
              <a:rPr lang="en-US" baseline="0" dirty="0" smtClean="0"/>
              <a:t>I never got around to it. Fortunately, no </a:t>
            </a:r>
            <a:r>
              <a:rPr lang="en-US" baseline="0" dirty="0" smtClean="0"/>
              <a:t>one seemed to mind (or notice, since everyone </a:t>
            </a:r>
            <a:r>
              <a:rPr lang="en-US" baseline="0" dirty="0" smtClean="0"/>
              <a:t>on the team was </a:t>
            </a:r>
            <a:r>
              <a:rPr lang="en-US" baseline="0" dirty="0" smtClean="0"/>
              <a:t>scrambling and distracted by that time).</a:t>
            </a:r>
          </a:p>
          <a:p>
            <a:endParaRPr lang="en-US" baseline="0" dirty="0" smtClean="0"/>
          </a:p>
          <a:p>
            <a:r>
              <a:rPr lang="en-US" b="0" i="0" baseline="0" dirty="0" smtClean="0">
                <a:latin typeface="Arial" pitchFamily="34" charset="0"/>
              </a:rPr>
              <a:t>It’s </a:t>
            </a:r>
            <a:r>
              <a:rPr lang="en-US" b="0" i="0" baseline="0" dirty="0" smtClean="0">
                <a:latin typeface="Arial" pitchFamily="34" charset="0"/>
              </a:rPr>
              <a:t>an obvious statement, </a:t>
            </a:r>
            <a:r>
              <a:rPr lang="en-US" b="0" i="0" baseline="0" dirty="0" smtClean="0">
                <a:latin typeface="Arial" pitchFamily="34" charset="0"/>
              </a:rPr>
              <a:t>but I recommend doing as much as possible in preproduction. Build up a library of icons and clipart that you can quickly reuse so you aren’t always starting from scratch. And don’t get hung up with the surface. As long as the core idea is sound then the design will still be of use.</a:t>
            </a:r>
          </a:p>
          <a:p>
            <a:endParaRPr lang="en-US" b="0" i="0" baseline="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82</a:t>
            </a:fld>
            <a:endParaRPr lang="en-US" dirty="0"/>
          </a:p>
        </p:txBody>
      </p:sp>
    </p:spTree>
    <p:extLst>
      <p:ext uri="{BB962C8B-B14F-4D97-AF65-F5344CB8AC3E}">
        <p14:creationId xmlns="" xmlns:p14="http://schemas.microsoft.com/office/powerpoint/2010/main" val="35760697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eaLnBrk="1" hangingPunct="1"/>
            <a:r>
              <a:rPr lang="en-US" b="0" i="0" baseline="0" dirty="0" smtClean="0">
                <a:latin typeface="Arial" pitchFamily="34" charset="0"/>
              </a:rPr>
              <a:t>I made so many of these one-page designs that it was hard to keep them organized. </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My Desk</a:t>
            </a:r>
          </a:p>
          <a:p>
            <a:r>
              <a:rPr lang="en-US" b="0" i="0" baseline="0" dirty="0" smtClean="0">
                <a:latin typeface="Arial" pitchFamily="34" charset="0"/>
              </a:rPr>
              <a:t>They were all piled up on my desk and I would have to dig through </a:t>
            </a:r>
            <a:r>
              <a:rPr lang="en-US" b="0" i="0" baseline="0" dirty="0" smtClean="0">
                <a:latin typeface="Arial" pitchFamily="34" charset="0"/>
              </a:rPr>
              <a:t>the stack to </a:t>
            </a:r>
            <a:r>
              <a:rPr lang="en-US" b="0" i="0" baseline="0" dirty="0" smtClean="0">
                <a:latin typeface="Arial" pitchFamily="34" charset="0"/>
              </a:rPr>
              <a:t>find the one I wanted. Often it was faster for me to load it up into Illustrator and print a new copy then it was for me to find the most recent version.</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84</a:t>
            </a:fld>
            <a:endParaRPr lang="en-US" dirty="0"/>
          </a:p>
        </p:txBody>
      </p:sp>
    </p:spTree>
    <p:extLst>
      <p:ext uri="{BB962C8B-B14F-4D97-AF65-F5344CB8AC3E}">
        <p14:creationId xmlns="" xmlns:p14="http://schemas.microsoft.com/office/powerpoint/2010/main" val="17528979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r>
              <a:rPr lang="en-US" dirty="0" smtClean="0"/>
              <a:t>It makes a lot of sense to hang them up on the wall where</a:t>
            </a:r>
            <a:r>
              <a:rPr lang="en-US" baseline="0" dirty="0" smtClean="0"/>
              <a:t> you can find a particular design easily. Essentially, at this point I was no longer making one-page designs, but </a:t>
            </a:r>
            <a:r>
              <a:rPr lang="en-US" baseline="0" dirty="0" smtClean="0"/>
              <a:t>what I started calling “one-wall” </a:t>
            </a:r>
            <a:r>
              <a:rPr lang="en-US" baseline="0" dirty="0" smtClean="0"/>
              <a:t>designs. (This is Chris Schmidt’s wall. He was in charge of tuning and needed to refer to </a:t>
            </a:r>
            <a:r>
              <a:rPr lang="en-US" baseline="0" dirty="0" smtClean="0"/>
              <a:t>these designs often.)</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85</a:t>
            </a:fld>
            <a:endParaRPr lang="en-US" dirty="0"/>
          </a:p>
        </p:txBody>
      </p:sp>
    </p:spTree>
    <p:extLst>
      <p:ext uri="{BB962C8B-B14F-4D97-AF65-F5344CB8AC3E}">
        <p14:creationId xmlns="" xmlns:p14="http://schemas.microsoft.com/office/powerpoint/2010/main" val="1776304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r>
              <a:rPr lang="en-US" dirty="0" smtClean="0"/>
              <a:t>Eventually</a:t>
            </a:r>
            <a:r>
              <a:rPr lang="en-US" baseline="0" dirty="0" smtClean="0"/>
              <a:t> the designs started spreading throughout the entire design area until we ran out of wall space. (This is Ross </a:t>
            </a:r>
            <a:r>
              <a:rPr lang="en-US" baseline="0" dirty="0" err="1" smtClean="0"/>
              <a:t>Treyz’s</a:t>
            </a:r>
            <a:r>
              <a:rPr lang="en-US" baseline="0" dirty="0" smtClean="0"/>
              <a:t> wall. He was also responsible for tuning.)</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86</a:t>
            </a:fld>
            <a:endParaRPr lang="en-US" dirty="0"/>
          </a:p>
        </p:txBody>
      </p:sp>
    </p:spTree>
    <p:extLst>
      <p:ext uri="{BB962C8B-B14F-4D97-AF65-F5344CB8AC3E}">
        <p14:creationId xmlns="" xmlns:p14="http://schemas.microsoft.com/office/powerpoint/2010/main" val="621609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One-Hall</a:t>
            </a:r>
            <a:r>
              <a:rPr lang="en-US" b="1" i="1" baseline="0" dirty="0" smtClean="0">
                <a:latin typeface="Arial" pitchFamily="34" charset="0"/>
              </a:rPr>
              <a:t> Design Docs</a:t>
            </a:r>
            <a:endParaRPr lang="en-US" b="1" i="1" dirty="0" smtClean="0">
              <a:latin typeface="Arial" pitchFamily="34" charset="0"/>
            </a:endParaRPr>
          </a:p>
          <a:p>
            <a:r>
              <a:rPr lang="en-US" dirty="0" smtClean="0"/>
              <a:t>Eventually I </a:t>
            </a:r>
            <a:r>
              <a:rPr lang="en-US" dirty="0" smtClean="0"/>
              <a:t>ended up taking over a main</a:t>
            </a:r>
            <a:r>
              <a:rPr lang="en-US" baseline="0" dirty="0" smtClean="0"/>
              <a:t> hallway. I call these “one-hall” designs.</a:t>
            </a:r>
          </a:p>
          <a:p>
            <a:endParaRPr lang="en-US" baseline="0" dirty="0" smtClean="0"/>
          </a:p>
          <a:p>
            <a:r>
              <a:rPr lang="en-US" baseline="0" dirty="0" smtClean="0"/>
              <a:t>I don’t have a picture of it, but for a while I filled up the walls of an entire conference room. I called it the “Design Gallery”. I would walk members of the press and new employees around the room talking about the game in a manner similar to the one I just used </a:t>
            </a:r>
            <a:r>
              <a:rPr lang="en-US" baseline="0" dirty="0" smtClean="0"/>
              <a:t>in this talk.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87</a:t>
            </a:fld>
            <a:endParaRPr lang="en-US" dirty="0"/>
          </a:p>
        </p:txBody>
      </p:sp>
    </p:spTree>
    <p:extLst>
      <p:ext uri="{BB962C8B-B14F-4D97-AF65-F5344CB8AC3E}">
        <p14:creationId xmlns="" xmlns:p14="http://schemas.microsoft.com/office/powerpoint/2010/main" val="19548684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eaLnBrk="1" hangingPunct="1"/>
            <a:r>
              <a:rPr lang="en-US" b="0" i="0" baseline="0" dirty="0" smtClean="0">
                <a:latin typeface="Arial" pitchFamily="34" charset="0"/>
              </a:rPr>
              <a:t>Every document doesn’t need to be suited to everyone on the team. Think carefully about the intended audience. An exec is going to prefer high-level concepts while a programmer will need the details.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And taking this idea more literally, don’t think </a:t>
            </a:r>
            <a:r>
              <a:rPr lang="en-US" b="0" i="0" baseline="0" dirty="0" smtClean="0">
                <a:latin typeface="Arial" pitchFamily="34" charset="0"/>
              </a:rPr>
              <a:t>that every design you make has to be printed out on as a giant poster and hung up in a main hallway.</a:t>
            </a:r>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Timing</a:t>
            </a:r>
            <a:r>
              <a:rPr lang="en-US" b="1" i="1" baseline="0" dirty="0" smtClean="0">
                <a:latin typeface="Arial" pitchFamily="34" charset="0"/>
              </a:rPr>
              <a:t> Chart</a:t>
            </a:r>
            <a:endParaRPr lang="en-US" b="1" i="1" dirty="0" smtClean="0">
              <a:latin typeface="Arial" pitchFamily="34" charset="0"/>
            </a:endParaRPr>
          </a:p>
          <a:p>
            <a:r>
              <a:rPr lang="en-US" dirty="0" smtClean="0"/>
              <a:t>Here’s an example of a timing chart that is the size of a playing card. I</a:t>
            </a:r>
            <a:r>
              <a:rPr lang="en-US" baseline="0" dirty="0" smtClean="0"/>
              <a:t> referred to it frequently when I needed to convert game time into real time. It was so handy that I made several and handed them out to the tuners, animators, and effects artists. Technically, this isn’t a design document, but it is a way of communicating helpful information to the team, which is part of a designer’s job.</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89</a:t>
            </a:fld>
            <a:endParaRPr lang="en-US" dirty="0"/>
          </a:p>
        </p:txBody>
      </p:sp>
    </p:spTree>
    <p:extLst>
      <p:ext uri="{BB962C8B-B14F-4D97-AF65-F5344CB8AC3E}">
        <p14:creationId xmlns="" xmlns:p14="http://schemas.microsoft.com/office/powerpoint/2010/main" val="3134981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Scale Maps</a:t>
            </a:r>
          </a:p>
          <a:p>
            <a:r>
              <a:rPr lang="en-US" dirty="0" smtClean="0"/>
              <a:t>Some of the first diagrams I made were scale representations of actual cities. The engineering team had calculated that to run on our min-spec computer</a:t>
            </a:r>
            <a:r>
              <a:rPr lang="en-US" baseline="0" dirty="0" smtClean="0"/>
              <a:t> </a:t>
            </a:r>
            <a:r>
              <a:rPr lang="en-US" dirty="0" smtClean="0"/>
              <a:t>we should</a:t>
            </a:r>
            <a:r>
              <a:rPr lang="en-US" baseline="0" dirty="0" smtClean="0"/>
              <a:t> target 2K x 2K size areas, which is the size of a medium city in </a:t>
            </a:r>
            <a:r>
              <a:rPr lang="en-US" i="1" baseline="0" dirty="0" smtClean="0"/>
              <a:t>SimCity 4</a:t>
            </a:r>
            <a:r>
              <a:rPr lang="en-US" baseline="0" dirty="0" smtClean="0"/>
              <a:t>. In order to make it apparent to the team what that meant, I made some simple illustrations of different types of cities based on Google Earth view of real cities. In many ways I was already playing a non-simulating form of </a:t>
            </a:r>
            <a:r>
              <a:rPr lang="en-US" i="1" baseline="0" dirty="0" smtClean="0"/>
              <a:t>SimCity</a:t>
            </a:r>
            <a:r>
              <a:rPr lang="en-US" baseline="0" dirty="0" smtClean="0"/>
              <a:t> in Adobe Illustrator at this point in time, long before the engine was ready.</a:t>
            </a:r>
          </a:p>
          <a:p>
            <a:endParaRPr lang="en-US" baseline="0" dirty="0" smtClean="0"/>
          </a:p>
          <a:p>
            <a:pPr marL="342900" indent="-342900">
              <a:buAutoNum type="arabicParenR"/>
            </a:pPr>
            <a:r>
              <a:rPr lang="en-US" baseline="0" dirty="0" smtClean="0"/>
              <a:t>Here you see an industrial shipping yard</a:t>
            </a:r>
          </a:p>
          <a:p>
            <a:pPr marL="342900" indent="-342900">
              <a:buAutoNum type="arabicParenR"/>
            </a:pPr>
            <a:r>
              <a:rPr lang="en-US" baseline="0" dirty="0" smtClean="0"/>
              <a:t>Here’s a suburban area with many houses, a school, parks and a small central commercial district</a:t>
            </a:r>
          </a:p>
          <a:p>
            <a:pPr marL="342900" indent="-342900">
              <a:buAutoNum type="arabicParenR"/>
            </a:pPr>
            <a:r>
              <a:rPr lang="en-US" baseline="0" dirty="0" smtClean="0"/>
              <a:t>This one is a farming town with a municipal airport</a:t>
            </a:r>
          </a:p>
          <a:p>
            <a:pPr marL="342900" indent="-342900">
              <a:buAutoNum type="arabicParenR"/>
            </a:pPr>
            <a:r>
              <a:rPr lang="en-US" baseline="0" dirty="0" smtClean="0"/>
              <a:t>And the last one is a hotel-filled beach resort. </a:t>
            </a:r>
          </a:p>
          <a:p>
            <a:pPr marL="342900" indent="-342900">
              <a:buAutoNum type="arabicParenR"/>
            </a:pPr>
            <a:endParaRPr lang="en-US"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90</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eaLnBrk="1" hangingPunct="1"/>
            <a:r>
              <a:rPr lang="en-US" b="0" i="0" baseline="0" dirty="0" smtClean="0">
                <a:latin typeface="Arial" pitchFamily="34" charset="0"/>
              </a:rPr>
              <a:t>I don’t want you going away from this talk thinking that one-page </a:t>
            </a:r>
            <a:r>
              <a:rPr lang="en-US" b="0" i="0" baseline="0" dirty="0" smtClean="0">
                <a:latin typeface="Arial" pitchFamily="34" charset="0"/>
              </a:rPr>
              <a:t>documents can </a:t>
            </a:r>
            <a:r>
              <a:rPr lang="en-US" b="0" i="0" baseline="0" dirty="0" smtClean="0">
                <a:latin typeface="Arial" pitchFamily="34" charset="0"/>
              </a:rPr>
              <a:t>replace writing. I still used the wiki daily. In many cases, writing can be much faster and precise than an illustration. The problem isn’t the writing—which I find incredibly important part of the design process—but the reading. It is difficult to get people to read a long page filled with text.</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Wiki Page</a:t>
            </a:r>
          </a:p>
          <a:p>
            <a:r>
              <a:rPr lang="en-US" dirty="0" smtClean="0"/>
              <a:t>I usually start off with a wiki page and write</a:t>
            </a:r>
            <a:r>
              <a:rPr lang="en-US" baseline="0" dirty="0" smtClean="0"/>
              <a:t> down all the important parts in an outline form. Once I have a good understanding of the concepts then I’ll convert it into a one-page design that is more suitable for public consumption. </a:t>
            </a:r>
          </a:p>
          <a:p>
            <a:endParaRPr lang="en-US" baseline="0" dirty="0" smtClean="0"/>
          </a:p>
          <a:p>
            <a:r>
              <a:rPr lang="en-US" baseline="0" dirty="0" smtClean="0"/>
              <a:t>The process is not one-way. The illustration informs the text just as often as the text informs the illustration.</a:t>
            </a:r>
          </a:p>
          <a:p>
            <a:endParaRPr lang="en-US" dirty="0" smtClean="0"/>
          </a:p>
          <a:p>
            <a:endParaRPr lang="en-US" b="1"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91</a:t>
            </a:fld>
            <a:endParaRPr lang="en-US" dirty="0"/>
          </a:p>
        </p:txBody>
      </p:sp>
    </p:spTree>
    <p:extLst>
      <p:ext uri="{BB962C8B-B14F-4D97-AF65-F5344CB8AC3E}">
        <p14:creationId xmlns="" xmlns:p14="http://schemas.microsoft.com/office/powerpoint/2010/main" val="36017419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eaLnBrk="1" hangingPunct="1"/>
            <a:r>
              <a:rPr lang="en-US" b="0" i="0" dirty="0" smtClean="0">
                <a:latin typeface="Arial" pitchFamily="34" charset="0"/>
              </a:rPr>
              <a:t>So is</a:t>
            </a:r>
            <a:r>
              <a:rPr lang="en-US" b="0" i="0" baseline="0" dirty="0" smtClean="0">
                <a:latin typeface="Arial" pitchFamily="34" charset="0"/>
              </a:rPr>
              <a:t> all the effort worth it? Yes! The act of creating a one-page design forces you to thoroughly understand the design. And once a design is easy to understand then the dev </a:t>
            </a:r>
            <a:r>
              <a:rPr lang="en-US" b="0" i="0" baseline="0" dirty="0" smtClean="0">
                <a:latin typeface="Arial" pitchFamily="34" charset="0"/>
              </a:rPr>
              <a:t>team members </a:t>
            </a:r>
            <a:r>
              <a:rPr lang="en-US" b="0" i="0" baseline="0" dirty="0" smtClean="0">
                <a:latin typeface="Arial" pitchFamily="34" charset="0"/>
              </a:rPr>
              <a:t>(and ultimately, your players) </a:t>
            </a:r>
            <a:r>
              <a:rPr lang="en-US" b="0" i="0" baseline="0" dirty="0" smtClean="0">
                <a:latin typeface="Arial" pitchFamily="34" charset="0"/>
              </a:rPr>
              <a:t>benefit </a:t>
            </a:r>
            <a:r>
              <a:rPr lang="en-US" b="0" i="0" baseline="0" dirty="0" smtClean="0">
                <a:latin typeface="Arial" pitchFamily="34" charset="0"/>
              </a:rPr>
              <a:t>greatly. </a:t>
            </a:r>
          </a:p>
          <a:p>
            <a:pPr eaLnBrk="1" hangingPunct="1"/>
            <a:endParaRPr lang="en-US" b="0" i="0" baseline="0" dirty="0" smtClean="0">
              <a:latin typeface="Arial" pitchFamily="34" charset="0"/>
            </a:endParaRPr>
          </a:p>
          <a:p>
            <a:r>
              <a:rPr lang="en-US" baseline="0" dirty="0" smtClean="0"/>
              <a:t>Consider that this presentation was about an hour long and you now know, at least at a surface level, all the main features of </a:t>
            </a:r>
            <a:r>
              <a:rPr lang="en-US" i="1" baseline="0" dirty="0" smtClean="0"/>
              <a:t>SimCity</a:t>
            </a:r>
            <a:r>
              <a:rPr lang="en-US" baseline="0" dirty="0" smtClean="0"/>
              <a:t>. Most of our new hires received a similar lecture from me.</a:t>
            </a:r>
          </a:p>
          <a:p>
            <a:endParaRPr lang="en-US" baseline="0" dirty="0" smtClean="0"/>
          </a:p>
          <a:p>
            <a:r>
              <a:rPr lang="en-US" baseline="0" dirty="0" smtClean="0"/>
              <a:t>Compare that to an alternative process: the Lead Designer tells a new employee, “Sit down and read this wiki. When you are finished let me know if you have any questions.”</a:t>
            </a: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80BAE4F7-3285-45BF-9A23-8DBAEDCA6133}" type="slidenum">
              <a:rPr lang="en-US" smtClean="0"/>
              <a:pPr>
                <a:defRPr/>
              </a:pPr>
              <a:t>93</a:t>
            </a:fld>
            <a:endParaRPr lang="en-US" dirty="0" smtClean="0"/>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Thank You</a:t>
            </a:r>
          </a:p>
          <a:p>
            <a:pPr eaLnBrk="1" hangingPunct="1"/>
            <a:r>
              <a:rPr lang="en-US" b="0" i="0" dirty="0" smtClean="0">
                <a:latin typeface="Arial" pitchFamily="34" charset="0"/>
              </a:rPr>
              <a:t>Even though</a:t>
            </a:r>
            <a:r>
              <a:rPr lang="en-US" b="0" i="0" baseline="0" dirty="0" smtClean="0">
                <a:latin typeface="Arial" pitchFamily="34" charset="0"/>
              </a:rPr>
              <a:t> I’ve been showing you my design work, I want to make sure that none of you go away from the talk thinking that I made </a:t>
            </a:r>
            <a:r>
              <a:rPr lang="en-US" b="0" i="1" baseline="0" dirty="0" smtClean="0">
                <a:latin typeface="Arial" pitchFamily="34" charset="0"/>
              </a:rPr>
              <a:t>SimCity</a:t>
            </a:r>
            <a:r>
              <a:rPr lang="en-US" b="0" i="0" baseline="0" dirty="0" smtClean="0">
                <a:latin typeface="Arial" pitchFamily="34" charset="0"/>
              </a:rPr>
              <a:t>. This was a huge team effort by hundreds of people. As a designer, most of my work is done when I can </a:t>
            </a:r>
            <a:r>
              <a:rPr lang="en-US" b="0" i="0" baseline="0" dirty="0" smtClean="0">
                <a:latin typeface="Arial" pitchFamily="34" charset="0"/>
              </a:rPr>
              <a:t>test the systems </a:t>
            </a:r>
            <a:r>
              <a:rPr lang="en-US" b="0" i="0" baseline="0" dirty="0" smtClean="0">
                <a:latin typeface="Arial" pitchFamily="34" charset="0"/>
              </a:rPr>
              <a:t>in a </a:t>
            </a:r>
            <a:r>
              <a:rPr lang="en-US" b="0" i="0" baseline="0" dirty="0" err="1" smtClean="0">
                <a:latin typeface="Arial" pitchFamily="34" charset="0"/>
              </a:rPr>
              <a:t>whitebox</a:t>
            </a:r>
            <a:r>
              <a:rPr lang="en-US" b="0" i="0" baseline="0" dirty="0" smtClean="0">
                <a:latin typeface="Arial" pitchFamily="34" charset="0"/>
              </a:rPr>
              <a:t> version of the game </a:t>
            </a:r>
            <a:r>
              <a:rPr lang="en-US" b="0" i="0" baseline="0" dirty="0" smtClean="0">
                <a:latin typeface="Arial" pitchFamily="34" charset="0"/>
              </a:rPr>
              <a:t>(similar to the </a:t>
            </a:r>
            <a:r>
              <a:rPr lang="en-US" b="0" i="0" baseline="0" dirty="0" smtClean="0">
                <a:latin typeface="Arial" pitchFamily="34" charset="0"/>
              </a:rPr>
              <a:t>early prototype you see on the </a:t>
            </a:r>
            <a:r>
              <a:rPr lang="en-US" b="0" i="0" baseline="0" dirty="0" smtClean="0">
                <a:latin typeface="Arial" pitchFamily="34" charset="0"/>
              </a:rPr>
              <a:t>left). </a:t>
            </a:r>
            <a:r>
              <a:rPr lang="en-US" b="0" i="0" baseline="0" dirty="0" smtClean="0">
                <a:latin typeface="Arial" pitchFamily="34" charset="0"/>
              </a:rPr>
              <a:t>Taking it to its final look and feel takes many talented artists, engineers, animators, audio and sound technicians, and an army of testers.</a:t>
            </a:r>
          </a:p>
          <a:p>
            <a:pPr eaLnBrk="1" hangingPunct="1"/>
            <a:endParaRPr lang="en-US" b="0" i="0" baseline="0" dirty="0" smtClean="0">
              <a:latin typeface="Arial" pitchFamily="34" charset="0"/>
            </a:endParaRPr>
          </a:p>
          <a:p>
            <a:pPr eaLnBrk="1" hangingPunct="1"/>
            <a:r>
              <a:rPr lang="en-US" b="0" i="0" baseline="0" dirty="0" smtClean="0">
                <a:latin typeface="Arial" pitchFamily="34" charset="0"/>
              </a:rPr>
              <a:t>[Q and A, if time remains]</a:t>
            </a:r>
          </a:p>
          <a:p>
            <a:pPr eaLnBrk="1" hangingPunct="1"/>
            <a:endParaRPr lang="en-US" b="0" i="0"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d-master-blank.png"/>
          <p:cNvPicPr>
            <a:picLocks noChangeAspect="1"/>
          </p:cNvPicPr>
          <p:nvPr userDrawn="1"/>
        </p:nvPicPr>
        <p:blipFill>
          <a:blip r:embed="rId2"/>
          <a:stretch>
            <a:fillRect/>
          </a:stretch>
        </p:blipFill>
        <p:spPr>
          <a:xfrm>
            <a:off x="0" y="893"/>
            <a:ext cx="12188825" cy="6857107"/>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p:spTree>
      <p:nvGrpSpPr>
        <p:cNvPr id="1" name=""/>
        <p:cNvGrpSpPr/>
        <p:nvPr/>
      </p:nvGrpSpPr>
      <p:grpSpPr>
        <a:xfrm>
          <a:off x="0" y="0"/>
          <a:ext cx="0" cy="0"/>
          <a:chOff x="0" y="0"/>
          <a:chExt cx="0" cy="0"/>
        </a:xfrm>
      </p:grpSpPr>
      <p:sp>
        <p:nvSpPr>
          <p:cNvPr id="2" name="Title 1"/>
          <p:cNvSpPr>
            <a:spLocks noGrp="1"/>
          </p:cNvSpPr>
          <p:nvPr>
            <p:ph type="title"/>
          </p:nvPr>
        </p:nvSpPr>
        <p:spPr>
          <a:xfrm>
            <a:off x="1117309" y="685800"/>
            <a:ext cx="9751060" cy="914400"/>
          </a:xfrm>
          <a:prstGeom prst="rect">
            <a:avLst/>
          </a:prstGeom>
        </p:spPr>
        <p:txBody>
          <a:bodyPr lIns="121874" tIns="60936" rIns="121874" bIns="60936"/>
          <a:lstStyle>
            <a:lvl1pPr>
              <a:defRPr>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2047" y="1905000"/>
            <a:ext cx="9751060" cy="3962400"/>
          </a:xfrm>
          <a:prstGeom prst="rect">
            <a:avLst/>
          </a:prstGeom>
        </p:spPr>
        <p:txBody>
          <a:bodyPr lIns="121874" tIns="60936" rIns="121874" bIns="60936"/>
          <a:lstStyle>
            <a:lvl1pPr>
              <a:buClr>
                <a:srgbClr val="990000"/>
              </a:buClr>
              <a:defRPr>
                <a:latin typeface="Candara" pitchFamily="34" charset="0"/>
              </a:defRPr>
            </a:lvl1pPr>
            <a:lvl2pPr>
              <a:spcBef>
                <a:spcPts val="800"/>
              </a:spcBef>
              <a:buClr>
                <a:srgbClr val="C00000"/>
              </a:buClr>
              <a:defRPr sz="3200">
                <a:latin typeface="Candara"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hd-master.png"/>
          <p:cNvPicPr>
            <a:picLocks noChangeAspect="1"/>
          </p:cNvPicPr>
          <p:nvPr userDrawn="1"/>
        </p:nvPicPr>
        <p:blipFill>
          <a:blip r:embed="rId2"/>
          <a:stretch>
            <a:fillRect/>
          </a:stretch>
        </p:blipFill>
        <p:spPr>
          <a:xfrm>
            <a:off x="0" y="893"/>
            <a:ext cx="12188825" cy="6857107"/>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188825"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121874" tIns="60936" rIns="121874" bIns="60936" numCol="1" rtlCol="0" anchor="ctr" anchorCtr="0" compatLnSpc="1">
            <a:prstTxWarp prst="textNoShape">
              <a:avLst/>
            </a:prstTxWarp>
          </a:bodyPr>
          <a:lstStyle/>
          <a:p>
            <a:pPr marL="0" marR="0" indent="0" algn="ctr" defTabSz="1218742" rtl="0"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1750" name="Oval 22"/>
          <p:cNvSpPr>
            <a:spLocks noChangeArrowheads="1"/>
          </p:cNvSpPr>
          <p:nvPr/>
        </p:nvSpPr>
        <p:spPr bwMode="auto">
          <a:xfrm>
            <a:off x="11477812" y="6324600"/>
            <a:ext cx="609441" cy="457200"/>
          </a:xfrm>
          <a:prstGeom prst="ellipse">
            <a:avLst/>
          </a:prstGeom>
          <a:solidFill>
            <a:schemeClr val="bg1"/>
          </a:solidFill>
          <a:ln w="9525" algn="ctr">
            <a:noFill/>
            <a:round/>
            <a:headEnd/>
            <a:tailEnd/>
          </a:ln>
          <a:effectLst/>
        </p:spPr>
        <p:txBody>
          <a:bodyPr wrap="none" lIns="121874" tIns="60936" rIns="121874" bIns="60936" anchor="ctr"/>
          <a:lstStyle/>
          <a:p>
            <a:pPr algn="ctr">
              <a:defRPr/>
            </a:pPr>
            <a:endParaRPr lang="en-US" dirty="0">
              <a:latin typeface="Arial" charset="0"/>
              <a:cs typeface="+mn-cs"/>
            </a:endParaRPr>
          </a:p>
        </p:txBody>
      </p:sp>
      <p:sp>
        <p:nvSpPr>
          <p:cNvPr id="5" name="Title 1"/>
          <p:cNvSpPr txBox="1">
            <a:spLocks/>
          </p:cNvSpPr>
          <p:nvPr userDrawn="1"/>
        </p:nvSpPr>
        <p:spPr>
          <a:xfrm>
            <a:off x="1117309" y="685800"/>
            <a:ext cx="9751060" cy="914400"/>
          </a:xfrm>
          <a:prstGeom prst="rect">
            <a:avLst/>
          </a:prstGeom>
        </p:spPr>
        <p:txBody>
          <a:bodyPr lIns="121874" tIns="60936" rIns="121874" bIns="60936"/>
          <a:lstStyle>
            <a:lvl1pPr>
              <a:defRPr>
                <a:latin typeface="Candara" pitchFamily="34" charset="0"/>
              </a:defRPr>
            </a:lvl1pPr>
          </a:lstStyle>
          <a:p>
            <a:pPr marL="0" marR="0" lvl="0" indent="0" algn="l" defTabSz="1218742" rtl="0" eaLnBrk="0" fontAlgn="base" latinLnBrk="0" hangingPunct="0">
              <a:lnSpc>
                <a:spcPct val="100000"/>
              </a:lnSpc>
              <a:spcBef>
                <a:spcPct val="0"/>
              </a:spcBef>
              <a:spcAft>
                <a:spcPct val="0"/>
              </a:spcAft>
              <a:buClrTx/>
              <a:buSzTx/>
              <a:buFontTx/>
              <a:buNone/>
              <a:tabLst/>
              <a:defRPr/>
            </a:pPr>
            <a:r>
              <a:rPr kumimoji="0" lang="en-US" sz="5300" b="1" i="0" u="none" strike="noStrike" kern="0" cap="none" spc="0" normalizeH="0" baseline="0" noProof="0" dirty="0" smtClean="0">
                <a:ln>
                  <a:noFill/>
                </a:ln>
                <a:solidFill>
                  <a:schemeClr val="tx2"/>
                </a:solidFill>
                <a:effectLst>
                  <a:outerShdw blurRad="38100" dist="38100" dir="2700000" algn="tl">
                    <a:srgbClr val="C0C0C0"/>
                  </a:outerShdw>
                </a:effectLst>
                <a:uLnTx/>
                <a:uFillTx/>
                <a:latin typeface="Candara" pitchFamily="34" charset="0"/>
                <a:ea typeface="+mj-ea"/>
                <a:cs typeface="+mj-cs"/>
              </a:rPr>
              <a:t>Click to edit Master title style</a:t>
            </a:r>
            <a:endParaRPr kumimoji="0" lang="en-US" sz="5300" b="1" i="0" u="none" strike="noStrike" kern="0" cap="none" spc="0" normalizeH="0" baseline="0" noProof="0" dirty="0">
              <a:ln>
                <a:noFill/>
              </a:ln>
              <a:solidFill>
                <a:schemeClr val="tx2"/>
              </a:solidFill>
              <a:effectLst>
                <a:outerShdw blurRad="38100" dist="38100" dir="2700000" algn="tl">
                  <a:srgbClr val="C0C0C0"/>
                </a:outerShdw>
              </a:effectLst>
              <a:uLnTx/>
              <a:uFillTx/>
              <a:latin typeface="Candara" pitchFamily="34" charset="0"/>
              <a:ea typeface="+mj-ea"/>
              <a:cs typeface="+mj-cs"/>
            </a:endParaRPr>
          </a:p>
        </p:txBody>
      </p:sp>
      <p:sp>
        <p:nvSpPr>
          <p:cNvPr id="6" name="Content Placeholder 2"/>
          <p:cNvSpPr txBox="1">
            <a:spLocks/>
          </p:cNvSpPr>
          <p:nvPr userDrawn="1"/>
        </p:nvSpPr>
        <p:spPr>
          <a:xfrm>
            <a:off x="912047" y="1905000"/>
            <a:ext cx="9751060" cy="3962400"/>
          </a:xfrm>
          <a:prstGeom prst="rect">
            <a:avLst/>
          </a:prstGeom>
        </p:spPr>
        <p:txBody>
          <a:bodyPr lIns="121874" tIns="60936" rIns="121874" bIns="60936"/>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marR="0" lvl="0" indent="-457029" algn="l" defTabSz="1218742" rtl="0" eaLnBrk="0" fontAlgn="base" latinLnBrk="0" hangingPunct="0">
              <a:lnSpc>
                <a:spcPct val="100000"/>
              </a:lnSpc>
              <a:spcBef>
                <a:spcPct val="20000"/>
              </a:spcBef>
              <a:spcAft>
                <a:spcPct val="0"/>
              </a:spcAft>
              <a:buClr>
                <a:srgbClr val="990000"/>
              </a:buClr>
              <a:buSzTx/>
              <a:buFontTx/>
              <a:buChar char="•"/>
              <a:tabLst/>
              <a:defRPr/>
            </a:pPr>
            <a:r>
              <a:rPr kumimoji="0" lang="en-US" sz="43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Candara" pitchFamily="34" charset="0"/>
                <a:ea typeface="+mn-ea"/>
                <a:cs typeface="+mn-cs"/>
              </a:rPr>
              <a:t>Click to edit Master text styles</a:t>
            </a:r>
          </a:p>
          <a:p>
            <a:pPr marL="990229" marR="0" lvl="1" indent="-380856" algn="l" defTabSz="1218742" rtl="0" eaLnBrk="0" fontAlgn="base" latinLnBrk="0" hangingPunct="0">
              <a:lnSpc>
                <a:spcPct val="100000"/>
              </a:lnSpc>
              <a:spcBef>
                <a:spcPts val="800"/>
              </a:spcBef>
              <a:spcAft>
                <a:spcPct val="0"/>
              </a:spcAft>
              <a:buClr>
                <a:srgbClr val="C00000"/>
              </a:buClr>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Candara" pitchFamily="34" charset="0"/>
              </a:rPr>
              <a:t>Second level</a:t>
            </a:r>
          </a:p>
          <a:p>
            <a:pPr marL="1523427" marR="0" lvl="2" indent="-304685" algn="l" defTabSz="1218742"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Stone Sans ITC TT" pitchFamily="2" charset="0"/>
              </a:rPr>
              <a:t>Third level</a:t>
            </a:r>
          </a:p>
          <a:p>
            <a:pPr marL="2132800" marR="0" lvl="3" indent="-304685" algn="l" defTabSz="1218742" rtl="0" eaLnBrk="0" fontAlgn="base" latinLnBrk="0" hangingPunct="0">
              <a:lnSpc>
                <a:spcPct val="100000"/>
              </a:lnSpc>
              <a:spcBef>
                <a:spcPct val="20000"/>
              </a:spcBef>
              <a:spcAft>
                <a:spcPct val="0"/>
              </a:spcAft>
              <a:buClrTx/>
              <a:buSzTx/>
              <a:buFontTx/>
              <a:buChar char="–"/>
              <a:tabLst/>
              <a:defRPr/>
            </a:pPr>
            <a:r>
              <a:rPr kumimoji="0" lang="en-US" sz="27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Stone Sans ITC TT" pitchFamily="2" charset="0"/>
              </a:rPr>
              <a:t>Fourth level</a:t>
            </a:r>
          </a:p>
          <a:p>
            <a:pPr marL="2742172" marR="0" lvl="4" indent="-304685" algn="l" defTabSz="1218742" rtl="0" eaLnBrk="0" fontAlgn="base" latinLnBrk="0" hangingPunct="0">
              <a:lnSpc>
                <a:spcPct val="100000"/>
              </a:lnSpc>
              <a:spcBef>
                <a:spcPct val="20000"/>
              </a:spcBef>
              <a:spcAft>
                <a:spcPct val="0"/>
              </a:spcAft>
              <a:buClrTx/>
              <a:buSzTx/>
              <a:buFontTx/>
              <a:buChar char="»"/>
              <a:tabLst/>
              <a:defRPr/>
            </a:pPr>
            <a:r>
              <a:rPr kumimoji="0" lang="en-US" sz="27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Stone Sans ITC TT" pitchFamily="2" charset="0"/>
              </a:rPr>
              <a:t>Fifth level</a:t>
            </a:r>
            <a:endParaRPr kumimoji="0" lang="en-US" sz="2700" b="1" i="0" u="none" strike="noStrike" kern="0" cap="none" spc="0" normalizeH="0" baseline="0" noProof="0" dirty="0">
              <a:ln>
                <a:noFill/>
              </a:ln>
              <a:solidFill>
                <a:schemeClr val="tx1"/>
              </a:solidFill>
              <a:effectLst>
                <a:outerShdw blurRad="38100" dist="38100" dir="2700000" algn="tl">
                  <a:srgbClr val="C0C0C0"/>
                </a:outerShdw>
              </a:effectLst>
              <a:uLnTx/>
              <a:uFillTx/>
              <a:latin typeface="Stone Sans ITC TT" pitchFamily="2"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Lst>
  <p:timing>
    <p:tnLst>
      <p:par>
        <p:cTn id="1" dur="indefinite" restart="never" nodeType="tmRoot"/>
      </p:par>
    </p:tnLst>
  </p:timing>
  <p:txStyles>
    <p:titleStyle>
      <a:lvl1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5pPr>
      <a:lvl6pPr marL="609371"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6pPr>
      <a:lvl7pPr marL="1218742"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7pPr>
      <a:lvl8pPr marL="1828114"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8pPr>
      <a:lvl9pPr marL="2437487"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9pPr>
    </p:titleStyle>
    <p:bodyStyle>
      <a:lvl1pPr marL="457029" indent="-457029" algn="l" rtl="0" eaLnBrk="0" fontAlgn="base" hangingPunct="0">
        <a:spcBef>
          <a:spcPct val="20000"/>
        </a:spcBef>
        <a:spcAft>
          <a:spcPct val="0"/>
        </a:spcAft>
        <a:buClr>
          <a:srgbClr val="606FAE"/>
        </a:buClr>
        <a:buChar char="•"/>
        <a:defRPr sz="4300" b="1">
          <a:solidFill>
            <a:schemeClr val="tx1"/>
          </a:solidFill>
          <a:effectLst>
            <a:outerShdw blurRad="38100" dist="38100" dir="2700000" algn="tl">
              <a:srgbClr val="C0C0C0"/>
            </a:outerShdw>
          </a:effectLst>
          <a:latin typeface="+mn-lt"/>
          <a:ea typeface="+mn-ea"/>
          <a:cs typeface="+mn-cs"/>
        </a:defRPr>
      </a:lvl1pPr>
      <a:lvl2pPr marL="990229" indent="-380856" algn="l" rtl="0" eaLnBrk="0" fontAlgn="base" hangingPunct="0">
        <a:spcBef>
          <a:spcPct val="20000"/>
        </a:spcBef>
        <a:spcAft>
          <a:spcPct val="0"/>
        </a:spcAft>
        <a:buClr>
          <a:schemeClr val="hlink"/>
        </a:buClr>
        <a:buFont typeface="Wingdings" pitchFamily="2" charset="2"/>
        <a:buChar char="§"/>
        <a:defRPr sz="3700">
          <a:solidFill>
            <a:schemeClr val="tx1"/>
          </a:solidFill>
          <a:effectLst>
            <a:outerShdw blurRad="38100" dist="38100" dir="2700000" algn="tl">
              <a:srgbClr val="C0C0C0"/>
            </a:outerShdw>
          </a:effectLst>
          <a:latin typeface="Stone Sans ITC TT" pitchFamily="2" charset="0"/>
        </a:defRPr>
      </a:lvl2pPr>
      <a:lvl3pPr marL="1523427" indent="-304685"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Stone Sans ITC TT" pitchFamily="2" charset="0"/>
        </a:defRPr>
      </a:lvl3pPr>
      <a:lvl4pPr marL="2132800" indent="-304685" algn="l" rtl="0" eaLnBrk="0" fontAlgn="base" hangingPunct="0">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4pPr>
      <a:lvl5pPr marL="2742172" indent="-304685" algn="l" rtl="0" eaLnBrk="0" fontAlgn="base" hangingPunct="0">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5pPr>
      <a:lvl6pPr marL="3351542" indent="-304685" algn="l" rtl="0" fontAlgn="base">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6pPr>
      <a:lvl7pPr marL="3960914" indent="-304685" algn="l" rtl="0" fontAlgn="base">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7pPr>
      <a:lvl8pPr marL="4570286" indent="-304685" algn="l" rtl="0" fontAlgn="base">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8pPr>
      <a:lvl9pPr marL="5179657" indent="-304685" algn="l" rtl="0" fontAlgn="base">
        <a:spcBef>
          <a:spcPct val="20000"/>
        </a:spcBef>
        <a:spcAft>
          <a:spcPct val="0"/>
        </a:spcAft>
        <a:buChar char="»"/>
        <a:defRPr sz="2700" b="1">
          <a:solidFill>
            <a:schemeClr val="tx1"/>
          </a:solidFill>
          <a:effectLst>
            <a:outerShdw blurRad="38100" dist="38100" dir="2700000" algn="tl">
              <a:srgbClr val="C0C0C0"/>
            </a:outerShdw>
          </a:effectLst>
          <a:latin typeface="Stone Sans ITC TT" pitchFamily="2" charset="0"/>
        </a:defRPr>
      </a:lvl9pPr>
    </p:bodyStyle>
    <p:otherStyle>
      <a:defPPr>
        <a:defRPr lang="en-US"/>
      </a:defPPr>
      <a:lvl1pPr marL="0" algn="l" defTabSz="1218742" rtl="0" eaLnBrk="1" latinLnBrk="0" hangingPunct="1">
        <a:defRPr sz="2400" kern="1200">
          <a:solidFill>
            <a:schemeClr val="tx1"/>
          </a:solidFill>
          <a:latin typeface="+mn-lt"/>
          <a:ea typeface="+mn-ea"/>
          <a:cs typeface="+mn-cs"/>
        </a:defRPr>
      </a:lvl1pPr>
      <a:lvl2pPr marL="609371" algn="l" defTabSz="1218742" rtl="0" eaLnBrk="1" latinLnBrk="0" hangingPunct="1">
        <a:defRPr sz="2400" kern="1200">
          <a:solidFill>
            <a:schemeClr val="tx1"/>
          </a:solidFill>
          <a:latin typeface="+mn-lt"/>
          <a:ea typeface="+mn-ea"/>
          <a:cs typeface="+mn-cs"/>
        </a:defRPr>
      </a:lvl2pPr>
      <a:lvl3pPr marL="1218742" algn="l" defTabSz="1218742" rtl="0" eaLnBrk="1" latinLnBrk="0" hangingPunct="1">
        <a:defRPr sz="2400" kern="1200">
          <a:solidFill>
            <a:schemeClr val="tx1"/>
          </a:solidFill>
          <a:latin typeface="+mn-lt"/>
          <a:ea typeface="+mn-ea"/>
          <a:cs typeface="+mn-cs"/>
        </a:defRPr>
      </a:lvl3pPr>
      <a:lvl4pPr marL="1828114" algn="l" defTabSz="1218742" rtl="0" eaLnBrk="1" latinLnBrk="0" hangingPunct="1">
        <a:defRPr sz="2400" kern="1200">
          <a:solidFill>
            <a:schemeClr val="tx1"/>
          </a:solidFill>
          <a:latin typeface="+mn-lt"/>
          <a:ea typeface="+mn-ea"/>
          <a:cs typeface="+mn-cs"/>
        </a:defRPr>
      </a:lvl4pPr>
      <a:lvl5pPr marL="2437487" algn="l" defTabSz="1218742" rtl="0" eaLnBrk="1" latinLnBrk="0" hangingPunct="1">
        <a:defRPr sz="2400" kern="1200">
          <a:solidFill>
            <a:schemeClr val="tx1"/>
          </a:solidFill>
          <a:latin typeface="+mn-lt"/>
          <a:ea typeface="+mn-ea"/>
          <a:cs typeface="+mn-cs"/>
        </a:defRPr>
      </a:lvl5pPr>
      <a:lvl6pPr marL="3046856" algn="l" defTabSz="1218742" rtl="0" eaLnBrk="1" latinLnBrk="0" hangingPunct="1">
        <a:defRPr sz="2400" kern="1200">
          <a:solidFill>
            <a:schemeClr val="tx1"/>
          </a:solidFill>
          <a:latin typeface="+mn-lt"/>
          <a:ea typeface="+mn-ea"/>
          <a:cs typeface="+mn-cs"/>
        </a:defRPr>
      </a:lvl6pPr>
      <a:lvl7pPr marL="3656228" algn="l" defTabSz="1218742" rtl="0" eaLnBrk="1" latinLnBrk="0" hangingPunct="1">
        <a:defRPr sz="2400" kern="1200">
          <a:solidFill>
            <a:schemeClr val="tx1"/>
          </a:solidFill>
          <a:latin typeface="+mn-lt"/>
          <a:ea typeface="+mn-ea"/>
          <a:cs typeface="+mn-cs"/>
        </a:defRPr>
      </a:lvl7pPr>
      <a:lvl8pPr marL="4265599" algn="l" defTabSz="1218742" rtl="0" eaLnBrk="1" latinLnBrk="0" hangingPunct="1">
        <a:defRPr sz="2400" kern="1200">
          <a:solidFill>
            <a:schemeClr val="tx1"/>
          </a:solidFill>
          <a:latin typeface="+mn-lt"/>
          <a:ea typeface="+mn-ea"/>
          <a:cs typeface="+mn-cs"/>
        </a:defRPr>
      </a:lvl8pPr>
      <a:lvl9pPr marL="4874971" algn="l" defTabSz="12187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tle.png"/>
          <p:cNvPicPr>
            <a:picLocks noChangeAspect="1"/>
          </p:cNvPicPr>
          <p:nvPr/>
        </p:nvPicPr>
        <p:blipFill>
          <a:blip r:embed="rId3"/>
          <a:stretch>
            <a:fillRect/>
          </a:stretch>
        </p:blipFill>
        <p:spPr>
          <a:xfrm>
            <a:off x="358775" y="0"/>
            <a:ext cx="11830050" cy="6172200"/>
          </a:xfrm>
          <a:prstGeom prst="rect">
            <a:avLst/>
          </a:prstGeom>
        </p:spPr>
      </p:pic>
      <p:pic>
        <p:nvPicPr>
          <p:cNvPr id="10" name="Picture 9" descr="paper-bg.png"/>
          <p:cNvPicPr>
            <a:picLocks noChangeAspect="1"/>
          </p:cNvPicPr>
          <p:nvPr/>
        </p:nvPicPr>
        <p:blipFill>
          <a:blip r:embed="rId4"/>
          <a:stretch>
            <a:fillRect/>
          </a:stretch>
        </p:blipFill>
        <p:spPr>
          <a:xfrm>
            <a:off x="2179312" y="448300"/>
            <a:ext cx="7877702" cy="5486400"/>
          </a:xfrm>
          <a:prstGeom prst="rect">
            <a:avLst/>
          </a:prstGeom>
        </p:spPr>
      </p:pic>
      <p:sp>
        <p:nvSpPr>
          <p:cNvPr id="2050" name="Rectangle 2"/>
          <p:cNvSpPr>
            <a:spLocks noGrp="1" noChangeArrowheads="1"/>
          </p:cNvSpPr>
          <p:nvPr>
            <p:ph type="title" idx="4294967295"/>
          </p:nvPr>
        </p:nvSpPr>
        <p:spPr>
          <a:xfrm>
            <a:off x="3360718" y="2254513"/>
            <a:ext cx="5619754" cy="1391226"/>
          </a:xfrm>
          <a:prstGeom prst="rect">
            <a:avLst/>
          </a:prstGeom>
        </p:spPr>
        <p:txBody>
          <a:bodyPr lIns="121874" tIns="60936" rIns="121874" bIns="60936"/>
          <a:lstStyle/>
          <a:p>
            <a:pPr algn="ctr" eaLnBrk="1" hangingPunct="1">
              <a:defRPr/>
            </a:pPr>
            <a:r>
              <a:rPr lang="en-US" sz="4000" dirty="0" smtClean="0">
                <a:solidFill>
                  <a:schemeClr val="tx1"/>
                </a:solidFill>
                <a:latin typeface="Candara" pitchFamily="34" charset="0"/>
              </a:rPr>
              <a:t>Simulating a City,</a:t>
            </a:r>
            <a:br>
              <a:rPr lang="en-US" sz="4000" dirty="0" smtClean="0">
                <a:solidFill>
                  <a:schemeClr val="tx1"/>
                </a:solidFill>
                <a:latin typeface="Candara" pitchFamily="34" charset="0"/>
              </a:rPr>
            </a:br>
            <a:r>
              <a:rPr lang="en-US" sz="4000" dirty="0" smtClean="0">
                <a:solidFill>
                  <a:schemeClr val="tx1"/>
                </a:solidFill>
              </a:rPr>
              <a:t>One Page at a Time</a:t>
            </a:r>
            <a:endParaRPr lang="en-US" sz="4000" dirty="0" smtClean="0">
              <a:solidFill>
                <a:schemeClr val="tx1"/>
              </a:solidFill>
              <a:latin typeface="Candara" pitchFamily="34" charset="0"/>
            </a:endParaRPr>
          </a:p>
        </p:txBody>
      </p:sp>
      <p:pic>
        <p:nvPicPr>
          <p:cNvPr id="4" name="Picture 2"/>
          <p:cNvPicPr>
            <a:picLocks noChangeAspect="1" noChangeArrowheads="1"/>
          </p:cNvPicPr>
          <p:nvPr/>
        </p:nvPicPr>
        <p:blipFill>
          <a:blip r:embed="rId5" cstate="print"/>
          <a:srcRect/>
          <a:stretch>
            <a:fillRect/>
          </a:stretch>
        </p:blipFill>
        <p:spPr bwMode="auto">
          <a:xfrm>
            <a:off x="3579692" y="904156"/>
            <a:ext cx="5029442" cy="1263595"/>
          </a:xfrm>
          <a:prstGeom prst="rect">
            <a:avLst/>
          </a:prstGeom>
          <a:noFill/>
          <a:ln w="9525">
            <a:noFill/>
            <a:miter lim="800000"/>
            <a:headEnd/>
            <a:tailEnd/>
          </a:ln>
          <a:effectLst/>
        </p:spPr>
      </p:pic>
      <p:sp>
        <p:nvSpPr>
          <p:cNvPr id="7" name="Rectangle 2"/>
          <p:cNvSpPr txBox="1">
            <a:spLocks noChangeArrowheads="1"/>
          </p:cNvSpPr>
          <p:nvPr/>
        </p:nvSpPr>
        <p:spPr>
          <a:xfrm>
            <a:off x="990342" y="4490941"/>
            <a:ext cx="10360501" cy="1139525"/>
          </a:xfrm>
          <a:prstGeom prst="rect">
            <a:avLst/>
          </a:prstGeom>
        </p:spPr>
        <p:txBody>
          <a:bodyPr lIns="121874" tIns="60936" rIns="121874" bIns="60936"/>
          <a:lstStyle/>
          <a:p>
            <a:pPr algn="ctr" defTabSz="1218742">
              <a:defRPr/>
            </a:pPr>
            <a:r>
              <a:rPr lang="en-US" sz="3200" b="1" kern="0" dirty="0" smtClean="0">
                <a:effectLst>
                  <a:outerShdw blurRad="38100" dist="38100" dir="2700000" algn="tl">
                    <a:srgbClr val="C0C0C0"/>
                  </a:outerShdw>
                </a:effectLst>
                <a:latin typeface="Candara" pitchFamily="34" charset="0"/>
                <a:ea typeface="+mj-ea"/>
                <a:cs typeface="+mj-cs"/>
              </a:rPr>
              <a:t>Stone Librande</a:t>
            </a:r>
          </a:p>
          <a:p>
            <a:pPr algn="ctr" defTabSz="1218742">
              <a:defRPr/>
            </a:pPr>
            <a:r>
              <a:rPr lang="en-US" sz="3200" kern="0" dirty="0" smtClean="0">
                <a:effectLst>
                  <a:outerShdw blurRad="38100" dist="38100" dir="2700000" algn="tl">
                    <a:srgbClr val="C0C0C0"/>
                  </a:outerShdw>
                </a:effectLst>
                <a:latin typeface="Candara" pitchFamily="34" charset="0"/>
                <a:ea typeface="+mj-ea"/>
                <a:cs typeface="+mj-cs"/>
              </a:rPr>
              <a:t>Lead Designer, </a:t>
            </a:r>
            <a:r>
              <a:rPr lang="en-US" sz="3200" i="1" kern="0" dirty="0" smtClean="0">
                <a:effectLst>
                  <a:outerShdw blurRad="38100" dist="38100" dir="2700000" algn="tl">
                    <a:srgbClr val="C0C0C0"/>
                  </a:outerShdw>
                </a:effectLst>
                <a:latin typeface="Candara" pitchFamily="34" charset="0"/>
                <a:ea typeface="+mj-ea"/>
                <a:cs typeface="+mj-cs"/>
              </a:rPr>
              <a:t>SimCity</a:t>
            </a:r>
          </a:p>
        </p:txBody>
      </p:sp>
      <p:sp>
        <p:nvSpPr>
          <p:cNvPr id="6" name="TextBox 5"/>
          <p:cNvSpPr txBox="1"/>
          <p:nvPr/>
        </p:nvSpPr>
        <p:spPr>
          <a:xfrm>
            <a:off x="9804090" y="5786661"/>
            <a:ext cx="2225614" cy="400110"/>
          </a:xfrm>
          <a:prstGeom prst="rect">
            <a:avLst/>
          </a:prstGeom>
          <a:noFill/>
        </p:spPr>
        <p:txBody>
          <a:bodyPr wrap="square" rtlCol="0">
            <a:spAutoFit/>
          </a:bodyPr>
          <a:lstStyle/>
          <a:p>
            <a:pPr algn="r"/>
            <a:r>
              <a:rPr lang="en-US" sz="2000" kern="0" dirty="0" smtClean="0">
                <a:effectLst>
                  <a:outerShdw blurRad="38100" dist="38100" dir="2700000" algn="tl">
                    <a:srgbClr val="C0C0C0"/>
                  </a:outerShdw>
                </a:effectLst>
                <a:latin typeface="Candara" pitchFamily="34" charset="0"/>
              </a:rPr>
              <a:t>@</a:t>
            </a:r>
            <a:r>
              <a:rPr lang="en-US" sz="2000" kern="0" dirty="0" err="1" smtClean="0">
                <a:effectLst>
                  <a:outerShdw blurRad="38100" dist="38100" dir="2700000" algn="tl">
                    <a:srgbClr val="C0C0C0"/>
                  </a:outerShdw>
                </a:effectLst>
                <a:latin typeface="Candara" pitchFamily="34" charset="0"/>
              </a:rPr>
              <a:t>StoneLibrande</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1868" y="165554"/>
            <a:ext cx="11252494" cy="5958879"/>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1K-scale-city.png"/>
          <p:cNvPicPr>
            <a:picLocks noChangeAspect="1"/>
          </p:cNvPicPr>
          <p:nvPr/>
        </p:nvPicPr>
        <p:blipFill>
          <a:blip r:embed="rId3"/>
          <a:stretch>
            <a:fillRect/>
          </a:stretch>
        </p:blipFill>
        <p:spPr>
          <a:xfrm>
            <a:off x="5989386" y="224517"/>
            <a:ext cx="5886450" cy="5886450"/>
          </a:xfrm>
          <a:prstGeom prst="rect">
            <a:avLst/>
          </a:prstGeom>
          <a:noFill/>
          <a:ln w="19050">
            <a:solidFill>
              <a:schemeClr val="bg2"/>
            </a:solidFill>
          </a:ln>
          <a:effectLst>
            <a:outerShdw blurRad="50800" dist="38100" dir="2700000" algn="tl" rotWithShape="0">
              <a:prstClr val="black">
                <a:alpha val="40000"/>
              </a:prstClr>
            </a:outerShdw>
          </a:effectLst>
        </p:spPr>
      </p:pic>
      <p:pic>
        <p:nvPicPr>
          <p:cNvPr id="7" name="Picture 6" descr="road-widths.png"/>
          <p:cNvPicPr>
            <a:picLocks noChangeAspect="1"/>
          </p:cNvPicPr>
          <p:nvPr/>
        </p:nvPicPr>
        <p:blipFill>
          <a:blip r:embed="rId4"/>
          <a:stretch>
            <a:fillRect/>
          </a:stretch>
        </p:blipFill>
        <p:spPr>
          <a:xfrm>
            <a:off x="368400" y="972642"/>
            <a:ext cx="5276850" cy="4076700"/>
          </a:xfrm>
          <a:prstGeom prst="rect">
            <a:avLst/>
          </a:prstGeom>
          <a:noFill/>
          <a:ln w="19050">
            <a:solidFill>
              <a:schemeClr val="bg2"/>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gion-flow.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ion-story.png"/>
          <p:cNvPicPr>
            <a:picLocks noChangeAspect="1"/>
          </p:cNvPicPr>
          <p:nvPr/>
        </p:nvPicPr>
        <p:blipFill>
          <a:blip r:embed="rId3"/>
          <a:stretch>
            <a:fillRect/>
          </a:stretch>
        </p:blipFill>
        <p:spPr>
          <a:xfrm>
            <a:off x="2446337" y="130625"/>
            <a:ext cx="7296150" cy="6048375"/>
          </a:xfrm>
          <a:prstGeom prst="rect">
            <a:avLst/>
          </a:prstGeom>
          <a:noFill/>
          <a:ln w="19050">
            <a:solidFill>
              <a:schemeClr val="bg2"/>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gion-step-01.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tep-02.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tep-03.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tep-04.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meflow-trade.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28800" y="662185"/>
            <a:ext cx="8683590" cy="819763"/>
          </a:xfrm>
          <a:prstGeom prst="rect">
            <a:avLst/>
          </a:prstGeom>
        </p:spPr>
        <p:txBody>
          <a:bodyPr lIns="121874" tIns="60936" rIns="121874" bIns="60936"/>
          <a:lstStyle>
            <a:lvl1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5pPr>
            <a:lvl6pPr marL="609371"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6pPr>
            <a:lvl7pPr marL="1218742"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7pPr>
            <a:lvl8pPr marL="1828114"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8pPr>
            <a:lvl9pPr marL="2437487"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9pPr>
          </a:lstStyle>
          <a:p>
            <a:pPr algn="ctr" eaLnBrk="1" hangingPunct="1">
              <a:defRPr/>
            </a:pPr>
            <a:r>
              <a:rPr lang="en-US" sz="3200" b="0" kern="0" dirty="0" smtClean="0">
                <a:solidFill>
                  <a:schemeClr val="tx1"/>
                </a:solidFill>
                <a:latin typeface="Candara" pitchFamily="34" charset="0"/>
              </a:rPr>
              <a:t>Turn on “Notes View” to see talking points. </a:t>
            </a:r>
          </a:p>
        </p:txBody>
      </p:sp>
      <p:sp>
        <p:nvSpPr>
          <p:cNvPr id="3" name="Rectangle 2"/>
          <p:cNvSpPr txBox="1">
            <a:spLocks noChangeArrowheads="1"/>
          </p:cNvSpPr>
          <p:nvPr/>
        </p:nvSpPr>
        <p:spPr>
          <a:xfrm>
            <a:off x="1150883" y="4508938"/>
            <a:ext cx="10039424" cy="1481959"/>
          </a:xfrm>
          <a:prstGeom prst="rect">
            <a:avLst/>
          </a:prstGeom>
        </p:spPr>
        <p:txBody>
          <a:bodyPr lIns="121874" tIns="60936" rIns="121874" bIns="60936"/>
          <a:lstStyle>
            <a:lvl1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5pPr>
            <a:lvl6pPr marL="609371"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6pPr>
            <a:lvl7pPr marL="1218742"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7pPr>
            <a:lvl8pPr marL="1828114"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8pPr>
            <a:lvl9pPr marL="2437487"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9pPr>
          </a:lstStyle>
          <a:p>
            <a:pPr algn="ctr" eaLnBrk="1" hangingPunct="1">
              <a:defRPr/>
            </a:pPr>
            <a:r>
              <a:rPr lang="en-US" sz="2800" b="0" kern="0" dirty="0" smtClean="0">
                <a:solidFill>
                  <a:schemeClr val="tx1"/>
                </a:solidFill>
                <a:latin typeface="Candara" pitchFamily="34" charset="0"/>
              </a:rPr>
              <a:t>All illustrations in this presentation are copyright Electronic Arts </a:t>
            </a:r>
            <a:r>
              <a:rPr lang="en-US" sz="2800" b="0" dirty="0" smtClean="0"/>
              <a:t>©</a:t>
            </a:r>
            <a:r>
              <a:rPr lang="en-US" sz="2800" b="0" kern="0" dirty="0" smtClean="0">
                <a:solidFill>
                  <a:schemeClr val="tx1"/>
                </a:solidFill>
                <a:latin typeface="Candara" pitchFamily="34" charset="0"/>
              </a:rPr>
              <a:t>2009-2013. The illustrations cannot be reproduced or otherwise used except with the prior written permission of Electronics Arts.</a:t>
            </a:r>
          </a:p>
        </p:txBody>
      </p:sp>
      <p:sp>
        <p:nvSpPr>
          <p:cNvPr id="4" name="Rectangle 2"/>
          <p:cNvSpPr txBox="1">
            <a:spLocks noChangeArrowheads="1"/>
          </p:cNvSpPr>
          <p:nvPr/>
        </p:nvSpPr>
        <p:spPr>
          <a:xfrm>
            <a:off x="958487" y="1954916"/>
            <a:ext cx="10424216" cy="2144110"/>
          </a:xfrm>
          <a:prstGeom prst="rect">
            <a:avLst/>
          </a:prstGeom>
        </p:spPr>
        <p:txBody>
          <a:bodyPr lIns="121874" tIns="60936" rIns="121874" bIns="60936"/>
          <a:lstStyle>
            <a:lvl1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5pPr>
            <a:lvl6pPr marL="609371"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6pPr>
            <a:lvl7pPr marL="1218742"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7pPr>
            <a:lvl8pPr marL="1828114"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8pPr>
            <a:lvl9pPr marL="2437487" algn="l" rtl="0" fontAlgn="base">
              <a:spcBef>
                <a:spcPct val="0"/>
              </a:spcBef>
              <a:spcAft>
                <a:spcPct val="0"/>
              </a:spcAft>
              <a:defRPr sz="5300" b="1">
                <a:solidFill>
                  <a:schemeClr val="tx2"/>
                </a:solidFill>
                <a:effectLst>
                  <a:outerShdw blurRad="38100" dist="38100" dir="2700000" algn="tl">
                    <a:srgbClr val="C0C0C0"/>
                  </a:outerShdw>
                </a:effectLst>
                <a:latin typeface="Trebuchet MS" pitchFamily="34" charset="0"/>
              </a:defRPr>
            </a:lvl9pPr>
          </a:lstStyle>
          <a:p>
            <a:pPr algn="ctr" eaLnBrk="1" hangingPunct="1">
              <a:defRPr/>
            </a:pPr>
            <a:r>
              <a:rPr lang="en-US" sz="2800" b="0" kern="0" dirty="0" smtClean="0">
                <a:solidFill>
                  <a:schemeClr val="tx1"/>
                </a:solidFill>
                <a:latin typeface="Candara" pitchFamily="34" charset="0"/>
              </a:rPr>
              <a:t>The majority of the designs in this presentation were created long before </a:t>
            </a:r>
            <a:r>
              <a:rPr lang="en-US" sz="2800" b="0" i="1" kern="0" dirty="0" smtClean="0">
                <a:solidFill>
                  <a:schemeClr val="tx1"/>
                </a:solidFill>
                <a:latin typeface="Candara" pitchFamily="34" charset="0"/>
              </a:rPr>
              <a:t>SimCity</a:t>
            </a:r>
            <a:r>
              <a:rPr lang="en-US" sz="2800" b="0" kern="0" dirty="0" smtClean="0">
                <a:solidFill>
                  <a:schemeClr val="tx1"/>
                </a:solidFill>
                <a:latin typeface="Candara" pitchFamily="34" charset="0"/>
              </a:rPr>
              <a:t> went into full production. As such, they do not accurately reflect the shipping product. The intention of this talk is to show the design process, not to document the final product.</a:t>
            </a:r>
          </a:p>
        </p:txBody>
      </p:sp>
    </p:spTree>
    <p:extLst>
      <p:ext uri="{BB962C8B-B14F-4D97-AF65-F5344CB8AC3E}">
        <p14:creationId xmlns="" xmlns:p14="http://schemas.microsoft.com/office/powerpoint/2010/main" val="2764929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rading-interactions.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ding-transfers.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rading-imex.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rading-transport.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meflow-simulation.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 name="SC1"/>
          <p:cNvGrpSpPr/>
          <p:nvPr/>
        </p:nvGrpSpPr>
        <p:grpSpPr>
          <a:xfrm>
            <a:off x="388105" y="1760856"/>
            <a:ext cx="2676419" cy="3902922"/>
            <a:chOff x="291153" y="1774859"/>
            <a:chExt cx="2007837" cy="2927190"/>
          </a:xfrm>
        </p:grpSpPr>
        <p:pic>
          <p:nvPicPr>
            <p:cNvPr id="14344" name="SC 1" descr="File:SimCity Classic cover art.jpg"/>
            <p:cNvPicPr>
              <a:picLocks noChangeAspect="1" noChangeArrowheads="1"/>
            </p:cNvPicPr>
            <p:nvPr/>
          </p:nvPicPr>
          <p:blipFill>
            <a:blip r:embed="rId3" cstate="print"/>
            <a:srcRect/>
            <a:stretch>
              <a:fillRect/>
            </a:stretch>
          </p:blipFill>
          <p:spPr bwMode="auto">
            <a:xfrm>
              <a:off x="291153" y="1774859"/>
              <a:ext cx="2007837" cy="2345113"/>
            </a:xfrm>
            <a:prstGeom prst="rect">
              <a:avLst/>
            </a:prstGeom>
            <a:noFill/>
            <a:effectLst>
              <a:outerShdw blurRad="50800" dist="88900" dir="2700000" algn="tl" rotWithShape="0">
                <a:prstClr val="black">
                  <a:alpha val="40000"/>
                </a:prstClr>
              </a:outerShdw>
            </a:effectLst>
          </p:spPr>
        </p:pic>
        <p:sp>
          <p:nvSpPr>
            <p:cNvPr id="7" name="1989"/>
            <p:cNvSpPr txBox="1"/>
            <p:nvPr/>
          </p:nvSpPr>
          <p:spPr>
            <a:xfrm>
              <a:off x="576940" y="4263468"/>
              <a:ext cx="1426029" cy="438581"/>
            </a:xfrm>
            <a:prstGeom prst="rect">
              <a:avLst/>
            </a:prstGeom>
            <a:noFill/>
          </p:spPr>
          <p:txBody>
            <a:bodyPr wrap="square" rtlCol="0">
              <a:spAutoFit/>
            </a:bodyPr>
            <a:lstStyle/>
            <a:p>
              <a:pPr algn="ctr"/>
              <a:r>
                <a:rPr lang="en-US" sz="3200" dirty="0" smtClean="0">
                  <a:latin typeface="Candara" pitchFamily="34" charset="0"/>
                </a:rPr>
                <a:t>1989</a:t>
              </a:r>
              <a:endParaRPr lang="en-US" sz="3200" dirty="0">
                <a:latin typeface="Candara" pitchFamily="34" charset="0"/>
              </a:endParaRPr>
            </a:p>
          </p:txBody>
        </p:sp>
      </p:grpSp>
      <p:grpSp>
        <p:nvGrpSpPr>
          <p:cNvPr id="13" name="SC2"/>
          <p:cNvGrpSpPr/>
          <p:nvPr/>
        </p:nvGrpSpPr>
        <p:grpSpPr>
          <a:xfrm>
            <a:off x="3303748" y="1047124"/>
            <a:ext cx="2985674" cy="4616651"/>
            <a:chOff x="2478456" y="1239561"/>
            <a:chExt cx="2239839" cy="3462488"/>
          </a:xfrm>
        </p:grpSpPr>
        <p:pic>
          <p:nvPicPr>
            <p:cNvPr id="14340" name="SC 2" descr="File:SimCity 2000 Coverart.png"/>
            <p:cNvPicPr>
              <a:picLocks noChangeAspect="1" noChangeArrowheads="1"/>
            </p:cNvPicPr>
            <p:nvPr/>
          </p:nvPicPr>
          <p:blipFill>
            <a:blip r:embed="rId4" cstate="print"/>
            <a:srcRect/>
            <a:stretch>
              <a:fillRect/>
            </a:stretch>
          </p:blipFill>
          <p:spPr bwMode="auto">
            <a:xfrm>
              <a:off x="2478456" y="1239561"/>
              <a:ext cx="2239839" cy="2666475"/>
            </a:xfrm>
            <a:prstGeom prst="rect">
              <a:avLst/>
            </a:prstGeom>
            <a:noFill/>
            <a:effectLst>
              <a:outerShdw blurRad="50800" dist="88900" dir="2700000" algn="tl" rotWithShape="0">
                <a:prstClr val="black">
                  <a:alpha val="40000"/>
                </a:prstClr>
              </a:outerShdw>
            </a:effectLst>
          </p:spPr>
        </p:pic>
        <p:sp>
          <p:nvSpPr>
            <p:cNvPr id="8" name="1994"/>
            <p:cNvSpPr txBox="1"/>
            <p:nvPr/>
          </p:nvSpPr>
          <p:spPr>
            <a:xfrm>
              <a:off x="2928254" y="4263468"/>
              <a:ext cx="1426029" cy="438581"/>
            </a:xfrm>
            <a:prstGeom prst="rect">
              <a:avLst/>
            </a:prstGeom>
            <a:noFill/>
          </p:spPr>
          <p:txBody>
            <a:bodyPr wrap="square" rtlCol="0">
              <a:spAutoFit/>
            </a:bodyPr>
            <a:lstStyle/>
            <a:p>
              <a:pPr algn="ctr"/>
              <a:r>
                <a:rPr lang="en-US" sz="3200" dirty="0" smtClean="0">
                  <a:latin typeface="Candara" pitchFamily="34" charset="0"/>
                </a:rPr>
                <a:t>1994</a:t>
              </a:r>
              <a:endParaRPr lang="en-US" sz="3200" dirty="0">
                <a:latin typeface="Candara" pitchFamily="34" charset="0"/>
              </a:endParaRPr>
            </a:p>
          </p:txBody>
        </p:sp>
      </p:grpSp>
      <p:grpSp>
        <p:nvGrpSpPr>
          <p:cNvPr id="12" name="SC3"/>
          <p:cNvGrpSpPr/>
          <p:nvPr/>
        </p:nvGrpSpPr>
        <p:grpSpPr>
          <a:xfrm>
            <a:off x="6566631" y="1585667"/>
            <a:ext cx="2752248" cy="4078109"/>
            <a:chOff x="4926256" y="1643469"/>
            <a:chExt cx="2064724" cy="3058580"/>
          </a:xfrm>
        </p:grpSpPr>
        <p:pic>
          <p:nvPicPr>
            <p:cNvPr id="14342" name="SC 3" descr="File:SimCity 3000 Coverart.png"/>
            <p:cNvPicPr>
              <a:picLocks noChangeAspect="1" noChangeArrowheads="1"/>
            </p:cNvPicPr>
            <p:nvPr/>
          </p:nvPicPr>
          <p:blipFill>
            <a:blip r:embed="rId5" cstate="print"/>
            <a:srcRect/>
            <a:stretch>
              <a:fillRect/>
            </a:stretch>
          </p:blipFill>
          <p:spPr bwMode="auto">
            <a:xfrm>
              <a:off x="4926256" y="1643469"/>
              <a:ext cx="2064724" cy="2500253"/>
            </a:xfrm>
            <a:prstGeom prst="rect">
              <a:avLst/>
            </a:prstGeom>
            <a:noFill/>
            <a:effectLst>
              <a:outerShdw blurRad="50800" dist="88900" dir="2700000" algn="tl" rotWithShape="0">
                <a:prstClr val="black">
                  <a:alpha val="40000"/>
                </a:prstClr>
              </a:outerShdw>
            </a:effectLst>
          </p:spPr>
        </p:pic>
        <p:sp>
          <p:nvSpPr>
            <p:cNvPr id="9" name="1999"/>
            <p:cNvSpPr txBox="1"/>
            <p:nvPr/>
          </p:nvSpPr>
          <p:spPr>
            <a:xfrm>
              <a:off x="5236026" y="4263468"/>
              <a:ext cx="1426029" cy="438581"/>
            </a:xfrm>
            <a:prstGeom prst="rect">
              <a:avLst/>
            </a:prstGeom>
            <a:noFill/>
          </p:spPr>
          <p:txBody>
            <a:bodyPr wrap="square" rtlCol="0">
              <a:spAutoFit/>
            </a:bodyPr>
            <a:lstStyle/>
            <a:p>
              <a:pPr algn="ctr"/>
              <a:r>
                <a:rPr lang="en-US" sz="3200" dirty="0" smtClean="0">
                  <a:latin typeface="Candara" pitchFamily="34" charset="0"/>
                </a:rPr>
                <a:t>1999</a:t>
              </a:r>
              <a:endParaRPr lang="en-US" sz="3200" dirty="0">
                <a:latin typeface="Candara" pitchFamily="34" charset="0"/>
              </a:endParaRPr>
            </a:p>
          </p:txBody>
        </p:sp>
      </p:grpSp>
      <p:grpSp>
        <p:nvGrpSpPr>
          <p:cNvPr id="11" name="SC4"/>
          <p:cNvGrpSpPr/>
          <p:nvPr/>
        </p:nvGrpSpPr>
        <p:grpSpPr>
          <a:xfrm>
            <a:off x="9587638" y="1165125"/>
            <a:ext cx="2403173" cy="4498651"/>
            <a:chOff x="7192600" y="1328061"/>
            <a:chExt cx="1802849" cy="3373988"/>
          </a:xfrm>
        </p:grpSpPr>
        <p:pic>
          <p:nvPicPr>
            <p:cNvPr id="14338" name="SC 4" descr="SimCity 4 cover.jpg"/>
            <p:cNvPicPr>
              <a:picLocks noChangeAspect="1" noChangeArrowheads="1"/>
            </p:cNvPicPr>
            <p:nvPr/>
          </p:nvPicPr>
          <p:blipFill>
            <a:blip r:embed="rId6" cstate="print"/>
            <a:srcRect/>
            <a:stretch>
              <a:fillRect/>
            </a:stretch>
          </p:blipFill>
          <p:spPr bwMode="auto">
            <a:xfrm>
              <a:off x="7192600" y="1328061"/>
              <a:ext cx="1802849" cy="2603315"/>
            </a:xfrm>
            <a:prstGeom prst="rect">
              <a:avLst/>
            </a:prstGeom>
            <a:noFill/>
            <a:effectLst>
              <a:outerShdw blurRad="50800" dist="88900" dir="2700000" algn="tl" rotWithShape="0">
                <a:prstClr val="black">
                  <a:alpha val="40000"/>
                </a:prstClr>
              </a:outerShdw>
            </a:effectLst>
          </p:spPr>
        </p:pic>
        <p:sp>
          <p:nvSpPr>
            <p:cNvPr id="10" name="2003"/>
            <p:cNvSpPr txBox="1"/>
            <p:nvPr/>
          </p:nvSpPr>
          <p:spPr>
            <a:xfrm>
              <a:off x="7440385" y="4263468"/>
              <a:ext cx="1426029" cy="438581"/>
            </a:xfrm>
            <a:prstGeom prst="rect">
              <a:avLst/>
            </a:prstGeom>
            <a:noFill/>
          </p:spPr>
          <p:txBody>
            <a:bodyPr wrap="square" rtlCol="0">
              <a:spAutoFit/>
            </a:bodyPr>
            <a:lstStyle/>
            <a:p>
              <a:pPr algn="ctr"/>
              <a:r>
                <a:rPr lang="en-US" sz="3200" dirty="0" smtClean="0">
                  <a:latin typeface="Candara" pitchFamily="34" charset="0"/>
                </a:rPr>
                <a:t>2003</a:t>
              </a:r>
              <a:endParaRPr lang="en-US" sz="3200" dirty="0">
                <a:latin typeface="Candara"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SC 1" descr="File:Micropolis - big city.png"/>
          <p:cNvPicPr>
            <a:picLocks noChangeAspect="1" noChangeArrowheads="1"/>
          </p:cNvPicPr>
          <p:nvPr/>
        </p:nvPicPr>
        <p:blipFill>
          <a:blip r:embed="rId3" cstate="print"/>
          <a:srcRect/>
          <a:stretch>
            <a:fillRect/>
          </a:stretch>
        </p:blipFill>
        <p:spPr bwMode="auto">
          <a:xfrm>
            <a:off x="1306245" y="244737"/>
            <a:ext cx="7538125" cy="5655067"/>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027" name="SC 2"/>
          <p:cNvPicPr>
            <a:picLocks noChangeAspect="1" noChangeArrowheads="1"/>
          </p:cNvPicPr>
          <p:nvPr/>
        </p:nvPicPr>
        <p:blipFill>
          <a:blip r:embed="rId4" cstate="print"/>
          <a:srcRect/>
          <a:stretch>
            <a:fillRect/>
          </a:stretch>
        </p:blipFill>
        <p:spPr bwMode="auto">
          <a:xfrm>
            <a:off x="2142189" y="486972"/>
            <a:ext cx="7715654" cy="5655067"/>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028" name="SC 3"/>
          <p:cNvPicPr>
            <a:picLocks noChangeAspect="1" noChangeArrowheads="1"/>
          </p:cNvPicPr>
          <p:nvPr/>
        </p:nvPicPr>
        <p:blipFill>
          <a:blip r:embed="rId5" cstate="print"/>
          <a:srcRect/>
          <a:stretch>
            <a:fillRect/>
          </a:stretch>
        </p:blipFill>
        <p:spPr bwMode="auto">
          <a:xfrm>
            <a:off x="3110407" y="244737"/>
            <a:ext cx="7715654" cy="5655067"/>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026" name="SC 4"/>
          <p:cNvPicPr>
            <a:picLocks noChangeAspect="1" noChangeArrowheads="1"/>
          </p:cNvPicPr>
          <p:nvPr/>
        </p:nvPicPr>
        <p:blipFill>
          <a:blip r:embed="rId6" cstate="print"/>
          <a:srcRect/>
          <a:stretch>
            <a:fillRect/>
          </a:stretch>
        </p:blipFill>
        <p:spPr bwMode="auto">
          <a:xfrm>
            <a:off x="3857341" y="486972"/>
            <a:ext cx="7515144" cy="5655067"/>
          </a:xfrm>
          <a:prstGeom prst="rect">
            <a:avLst/>
          </a:prstGeom>
          <a:noFill/>
          <a:ln w="19050">
            <a:solidFill>
              <a:schemeClr val="bg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par>
                                <p:cTn id="13" presetID="10" presetClass="exit" presetSubtype="0" fill="hold" nodeType="withEffect">
                                  <p:stCondLst>
                                    <p:cond delay="0"/>
                                  </p:stCondLst>
                                  <p:childTnLst>
                                    <p:animEffect transition="out" filter="fade">
                                      <p:cBhvr>
                                        <p:cTn id="14" dur="1000"/>
                                        <p:tgtEl>
                                          <p:spTgt spid="24578"/>
                                        </p:tgtEl>
                                      </p:cBhvr>
                                    </p:animEffect>
                                    <p:set>
                                      <p:cBhvr>
                                        <p:cTn id="15" dur="1" fill="hold">
                                          <p:stCondLst>
                                            <p:cond delay="999"/>
                                          </p:stCondLst>
                                        </p:cTn>
                                        <p:tgtEl>
                                          <p:spTgt spid="2457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childTnLst>
                                </p:cTn>
                              </p:par>
                              <p:par>
                                <p:cTn id="21" presetID="10" presetClass="exit" presetSubtype="0" fill="hold" nodeType="withEffect">
                                  <p:stCondLst>
                                    <p:cond delay="0"/>
                                  </p:stCondLst>
                                  <p:childTnLst>
                                    <p:animEffect transition="out" filter="fade">
                                      <p:cBhvr>
                                        <p:cTn id="22" dur="1000"/>
                                        <p:tgtEl>
                                          <p:spTgt spid="1027"/>
                                        </p:tgtEl>
                                      </p:cBhvr>
                                    </p:animEffect>
                                    <p:set>
                                      <p:cBhvr>
                                        <p:cTn id="23" dur="1" fill="hold">
                                          <p:stCondLst>
                                            <p:cond delay="9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childTnLst>
                                </p:cTn>
                              </p:par>
                              <p:par>
                                <p:cTn id="29" presetID="10" presetClass="exit" presetSubtype="0" fill="hold" nodeType="withEffect">
                                  <p:stCondLst>
                                    <p:cond delay="0"/>
                                  </p:stCondLst>
                                  <p:childTnLst>
                                    <p:animEffect transition="out" filter="fade">
                                      <p:cBhvr>
                                        <p:cTn id="30" dur="1000"/>
                                        <p:tgtEl>
                                          <p:spTgt spid="1028"/>
                                        </p:tgtEl>
                                      </p:cBhvr>
                                    </p:animEffect>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excel-rci.png"/>
          <p:cNvPicPr>
            <a:picLocks noChangeAspect="1"/>
          </p:cNvPicPr>
          <p:nvPr/>
        </p:nvPicPr>
        <p:blipFill>
          <a:blip r:embed="rId3" cstate="print"/>
          <a:stretch>
            <a:fillRect/>
          </a:stretch>
        </p:blipFill>
        <p:spPr>
          <a:xfrm>
            <a:off x="872442" y="255816"/>
            <a:ext cx="10792189" cy="5765800"/>
          </a:xfrm>
          <a:prstGeom prst="rect">
            <a:avLst/>
          </a:prstGeom>
          <a:noFill/>
          <a:ln w="19050">
            <a:solidFill>
              <a:schemeClr val="bg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3" name="city"/>
          <p:cNvPicPr>
            <a:picLocks noChangeAspect="1" noChangeArrowheads="1"/>
          </p:cNvPicPr>
          <p:nvPr/>
        </p:nvPicPr>
        <p:blipFill>
          <a:blip r:embed="rId3" cstate="print"/>
          <a:stretch>
            <a:fillRect/>
          </a:stretch>
        </p:blipFill>
        <p:spPr bwMode="auto">
          <a:xfrm>
            <a:off x="2169037" y="184974"/>
            <a:ext cx="7945734" cy="5875017"/>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5" name="white out"/>
          <p:cNvPicPr>
            <a:picLocks noChangeAspect="1" noChangeArrowheads="1"/>
          </p:cNvPicPr>
          <p:nvPr/>
        </p:nvPicPr>
        <p:blipFill>
          <a:blip r:embed="rId4" cstate="print"/>
          <a:stretch>
            <a:fillRect/>
          </a:stretch>
        </p:blipFill>
        <p:spPr bwMode="auto">
          <a:xfrm>
            <a:off x="2169037" y="184972"/>
            <a:ext cx="7945734" cy="5875016"/>
          </a:xfrm>
          <a:prstGeom prst="rect">
            <a:avLst/>
          </a:prstGeom>
          <a:noFill/>
          <a:ln w="19050">
            <a:noFill/>
          </a:ln>
          <a:effectLst/>
        </p:spPr>
      </p:pic>
      <p:pic>
        <p:nvPicPr>
          <p:cNvPr id="6" name="magnify"/>
          <p:cNvPicPr>
            <a:picLocks noChangeAspect="1" noChangeArrowheads="1"/>
          </p:cNvPicPr>
          <p:nvPr/>
        </p:nvPicPr>
        <p:blipFill>
          <a:blip r:embed="rId5" cstate="print"/>
          <a:stretch>
            <a:fillRect/>
          </a:stretch>
        </p:blipFill>
        <p:spPr bwMode="auto">
          <a:xfrm>
            <a:off x="2169035" y="184972"/>
            <a:ext cx="7945733" cy="5875016"/>
          </a:xfrm>
          <a:prstGeom prst="rect">
            <a:avLst/>
          </a:prstGeom>
          <a:noFill/>
          <a:ln w="19050">
            <a:noFill/>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blo" descr="d3-guild"/>
          <p:cNvPicPr>
            <a:picLocks noChangeAspect="1" noChangeArrowheads="1"/>
          </p:cNvPicPr>
          <p:nvPr/>
        </p:nvPicPr>
        <p:blipFill>
          <a:blip r:embed="rId3"/>
          <a:srcRect/>
          <a:stretch>
            <a:fillRect/>
          </a:stretch>
        </p:blipFill>
        <p:spPr bwMode="auto">
          <a:xfrm>
            <a:off x="504704" y="379073"/>
            <a:ext cx="5599212" cy="4206408"/>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pic>
        <p:nvPicPr>
          <p:cNvPr id="3" name="simpsons" descr="2D-springfield-1"/>
          <p:cNvPicPr>
            <a:picLocks noChangeAspect="1" noChangeArrowheads="1"/>
          </p:cNvPicPr>
          <p:nvPr/>
        </p:nvPicPr>
        <p:blipFill>
          <a:blip r:embed="rId4"/>
          <a:srcRect/>
          <a:stretch>
            <a:fillRect/>
          </a:stretch>
        </p:blipFill>
        <p:spPr bwMode="auto">
          <a:xfrm>
            <a:off x="3352405" y="1941201"/>
            <a:ext cx="5170511" cy="4308759"/>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pic>
        <p:nvPicPr>
          <p:cNvPr id="5" name="cell" descr="spore-clg-1"/>
          <p:cNvPicPr>
            <a:picLocks noChangeAspect="1" noChangeArrowheads="1"/>
          </p:cNvPicPr>
          <p:nvPr/>
        </p:nvPicPr>
        <p:blipFill>
          <a:blip r:embed="rId5"/>
          <a:stretch>
            <a:fillRect/>
          </a:stretch>
        </p:blipFill>
        <p:spPr bwMode="auto">
          <a:xfrm>
            <a:off x="5723906" y="774954"/>
            <a:ext cx="6280442" cy="4582424"/>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sc4-road.png"/>
          <p:cNvPicPr>
            <a:picLocks noChangeAspect="1"/>
          </p:cNvPicPr>
          <p:nvPr/>
        </p:nvPicPr>
        <p:blipFill>
          <a:blip r:embed="rId3" cstate="print"/>
          <a:stretch>
            <a:fillRect/>
          </a:stretch>
        </p:blipFill>
        <p:spPr>
          <a:xfrm>
            <a:off x="1146333" y="375065"/>
            <a:ext cx="10157354" cy="5588000"/>
          </a:xfrm>
          <a:prstGeom prst="rect">
            <a:avLst/>
          </a:prstGeom>
          <a:noFill/>
          <a:ln w="19050">
            <a:solidFill>
              <a:schemeClr val="bg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ource-agent-sink.jpg"/>
          <p:cNvPicPr>
            <a:picLocks noChangeAspect="1"/>
          </p:cNvPicPr>
          <p:nvPr/>
        </p:nvPicPr>
        <p:blipFill>
          <a:blip r:embed="rId3" cstate="print"/>
          <a:stretch>
            <a:fillRect/>
          </a:stretch>
        </p:blipFill>
        <p:spPr>
          <a:xfrm>
            <a:off x="1188559" y="2083329"/>
            <a:ext cx="9954207" cy="2311400"/>
          </a:xfrm>
          <a:prstGeom prst="rect">
            <a:avLst/>
          </a:prstGeom>
        </p:spPr>
      </p:pic>
      <p:sp>
        <p:nvSpPr>
          <p:cNvPr id="6" name="TextBox 5"/>
          <p:cNvSpPr txBox="1"/>
          <p:nvPr/>
        </p:nvSpPr>
        <p:spPr>
          <a:xfrm>
            <a:off x="4633744" y="4393874"/>
            <a:ext cx="3135087" cy="461665"/>
          </a:xfrm>
          <a:prstGeom prst="rect">
            <a:avLst/>
          </a:prstGeom>
          <a:noFill/>
        </p:spPr>
        <p:txBody>
          <a:bodyPr wrap="square" rtlCol="0">
            <a:spAutoFit/>
          </a:bodyPr>
          <a:lstStyle/>
          <a:p>
            <a:pPr algn="ctr"/>
            <a:r>
              <a:rPr lang="en-US" sz="2400" i="1" dirty="0" smtClean="0">
                <a:effectLst>
                  <a:outerShdw blurRad="38100" dist="38100" dir="2700000" algn="tl">
                    <a:srgbClr val="C0C0C0"/>
                  </a:outerShdw>
                </a:effectLst>
                <a:latin typeface="Candara" pitchFamily="34" charset="0"/>
                <a:cs typeface="+mn-cs"/>
              </a:rPr>
              <a:t>Carries information</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agents" descr="def-agent.png"/>
          <p:cNvPicPr>
            <a:picLocks noChangeAspect="1"/>
          </p:cNvPicPr>
          <p:nvPr/>
        </p:nvPicPr>
        <p:blipFill>
          <a:blip r:embed="rId3"/>
          <a:stretch>
            <a:fillRect/>
          </a:stretch>
        </p:blipFill>
        <p:spPr>
          <a:xfrm>
            <a:off x="3263900" y="0"/>
            <a:ext cx="2962275" cy="6172200"/>
          </a:xfrm>
          <a:prstGeom prst="rect">
            <a:avLst/>
          </a:prstGeom>
        </p:spPr>
      </p:pic>
      <p:pic>
        <p:nvPicPr>
          <p:cNvPr id="8" name="paths" descr="def-path.png"/>
          <p:cNvPicPr>
            <a:picLocks noChangeAspect="1"/>
          </p:cNvPicPr>
          <p:nvPr/>
        </p:nvPicPr>
        <p:blipFill>
          <a:blip r:embed="rId4"/>
          <a:stretch>
            <a:fillRect/>
          </a:stretch>
        </p:blipFill>
        <p:spPr>
          <a:xfrm>
            <a:off x="6226175" y="0"/>
            <a:ext cx="2914650" cy="6172200"/>
          </a:xfrm>
          <a:prstGeom prst="rect">
            <a:avLst/>
          </a:prstGeom>
        </p:spPr>
      </p:pic>
      <p:pic>
        <p:nvPicPr>
          <p:cNvPr id="9" name="resources" descr="def-resource.png"/>
          <p:cNvPicPr>
            <a:picLocks noChangeAspect="1"/>
          </p:cNvPicPr>
          <p:nvPr/>
        </p:nvPicPr>
        <p:blipFill>
          <a:blip r:embed="rId5"/>
          <a:stretch>
            <a:fillRect/>
          </a:stretch>
        </p:blipFill>
        <p:spPr>
          <a:xfrm>
            <a:off x="549275" y="0"/>
            <a:ext cx="2714625" cy="6172200"/>
          </a:xfrm>
          <a:prstGeom prst="rect">
            <a:avLst/>
          </a:prstGeom>
        </p:spPr>
      </p:pic>
      <p:pic>
        <p:nvPicPr>
          <p:cNvPr id="10" name="units" descr="def-unit.png"/>
          <p:cNvPicPr>
            <a:picLocks noChangeAspect="1"/>
          </p:cNvPicPr>
          <p:nvPr/>
        </p:nvPicPr>
        <p:blipFill>
          <a:blip r:embed="rId6"/>
          <a:stretch>
            <a:fillRect/>
          </a:stretch>
        </p:blipFill>
        <p:spPr>
          <a:xfrm>
            <a:off x="9140825" y="0"/>
            <a:ext cx="3048000" cy="6172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descr="city-flow.png"/>
          <p:cNvPicPr>
            <a:picLocks noChangeAspect="1"/>
          </p:cNvPicPr>
          <p:nvPr/>
        </p:nvPicPr>
        <p:blipFill>
          <a:blip r:embed="rId3"/>
          <a:stretch>
            <a:fillRect/>
          </a:stretch>
        </p:blipFill>
        <p:spPr>
          <a:xfrm>
            <a:off x="358775" y="0"/>
            <a:ext cx="11830050" cy="6172200"/>
          </a:xfrm>
          <a:prstGeom prst="rect">
            <a:avLst/>
          </a:prstGeom>
          <a:noFill/>
          <a:ln w="19050">
            <a:noFill/>
          </a:ln>
          <a:effec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gent-education.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gent-garbage.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us-sticker.jpg"/>
          <p:cNvPicPr>
            <a:picLocks noChangeAspect="1"/>
          </p:cNvPicPr>
          <p:nvPr/>
        </p:nvPicPr>
        <p:blipFill>
          <a:blip r:embed="rId3"/>
          <a:stretch>
            <a:fillRect/>
          </a:stretch>
        </p:blipFill>
        <p:spPr>
          <a:xfrm>
            <a:off x="2561150" y="357102"/>
            <a:ext cx="7066525" cy="5696856"/>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agents-policemap.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sim-flow-full.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im-flow-clipped.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bg.png"/>
          <p:cNvPicPr>
            <a:picLocks noChangeAspect="1"/>
          </p:cNvPicPr>
          <p:nvPr/>
        </p:nvPicPr>
        <p:blipFill>
          <a:blip r:embed="rId3"/>
          <a:stretch>
            <a:fillRect/>
          </a:stretch>
        </p:blipFill>
        <p:spPr>
          <a:xfrm>
            <a:off x="576141" y="236750"/>
            <a:ext cx="11417936" cy="5876080"/>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9714015" y="5506279"/>
            <a:ext cx="1752329" cy="440254"/>
          </a:xfrm>
          <a:prstGeom prst="rect">
            <a:avLst/>
          </a:prstGeom>
          <a:noFill/>
          <a:ln w="9525">
            <a:noFill/>
            <a:miter lim="800000"/>
            <a:headEnd/>
            <a:tailEnd/>
          </a:ln>
          <a:effectLst/>
        </p:spPr>
      </p:pic>
      <p:sp>
        <p:nvSpPr>
          <p:cNvPr id="6" name="TextBox 5"/>
          <p:cNvSpPr txBox="1"/>
          <p:nvPr/>
        </p:nvSpPr>
        <p:spPr>
          <a:xfrm>
            <a:off x="4548250" y="2208806"/>
            <a:ext cx="3347917" cy="1569660"/>
          </a:xfrm>
          <a:prstGeom prst="rect">
            <a:avLst/>
          </a:prstGeom>
          <a:noFill/>
        </p:spPr>
        <p:txBody>
          <a:bodyPr wrap="square" rtlCol="0">
            <a:spAutoFit/>
          </a:bodyPr>
          <a:lstStyle/>
          <a:p>
            <a:pPr algn="ctr"/>
            <a:r>
              <a:rPr lang="en-US" sz="9600" b="1" dirty="0" smtClean="0">
                <a:solidFill>
                  <a:schemeClr val="accent4">
                    <a:lumMod val="50000"/>
                    <a:lumOff val="50000"/>
                  </a:schemeClr>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sim-flow-tourist.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rci.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rci-R-top.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rci-R-center.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rci-R-bottom.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rci-C-top.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rci-C-center.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rci-C-bottom.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rci-I-top.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rci-I-center.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1" name="Rectangle 3"/>
          <p:cNvSpPr>
            <a:spLocks noGrp="1" noChangeArrowheads="1"/>
          </p:cNvSpPr>
          <p:nvPr>
            <p:ph type="body" idx="1"/>
          </p:nvPr>
        </p:nvSpPr>
        <p:spPr>
          <a:xfrm>
            <a:off x="1482678" y="1548547"/>
            <a:ext cx="10048262" cy="4470400"/>
          </a:xfrm>
        </p:spPr>
        <p:txBody>
          <a:bodyPr/>
          <a:lstStyle/>
          <a:p>
            <a:pPr marL="0" eaLnBrk="1" hangingPunct="1">
              <a:spcBef>
                <a:spcPts val="3199"/>
              </a:spcBef>
              <a:defRPr/>
            </a:pPr>
            <a:r>
              <a:rPr lang="en-US" sz="3600" b="0" dirty="0" smtClean="0"/>
              <a:t>Only one page</a:t>
            </a:r>
          </a:p>
          <a:p>
            <a:pPr marL="0" eaLnBrk="1" hangingPunct="1">
              <a:spcBef>
                <a:spcPts val="3199"/>
              </a:spcBef>
              <a:defRPr/>
            </a:pPr>
            <a:r>
              <a:rPr lang="en-US" sz="3600" b="0" dirty="0" smtClean="0"/>
              <a:t>Printed out and displayed prominently </a:t>
            </a:r>
          </a:p>
          <a:p>
            <a:pPr marL="0" eaLnBrk="1" hangingPunct="1">
              <a:spcBef>
                <a:spcPts val="3199"/>
              </a:spcBef>
              <a:defRPr/>
            </a:pPr>
            <a:r>
              <a:rPr lang="en-US" sz="3600" b="0" dirty="0" smtClean="0"/>
              <a:t>Communicates a core idea:</a:t>
            </a:r>
          </a:p>
          <a:p>
            <a:pPr marL="914400" lvl="1" indent="457200" eaLnBrk="1" hangingPunct="1">
              <a:spcBef>
                <a:spcPts val="0"/>
              </a:spcBef>
              <a:spcAft>
                <a:spcPts val="600"/>
              </a:spcAft>
              <a:defRPr/>
            </a:pPr>
            <a:r>
              <a:rPr lang="en-US" dirty="0" smtClean="0"/>
              <a:t>Clearly</a:t>
            </a:r>
          </a:p>
          <a:p>
            <a:pPr marL="914400" lvl="1" indent="457200" eaLnBrk="1" hangingPunct="1">
              <a:spcBef>
                <a:spcPts val="0"/>
              </a:spcBef>
              <a:spcAft>
                <a:spcPts val="600"/>
              </a:spcAft>
              <a:defRPr/>
            </a:pPr>
            <a:r>
              <a:rPr lang="en-US" dirty="0" smtClean="0"/>
              <a:t>Concisely</a:t>
            </a:r>
          </a:p>
          <a:p>
            <a:pPr marL="914400" lvl="1" indent="457200" eaLnBrk="1" hangingPunct="1">
              <a:spcBef>
                <a:spcPts val="0"/>
              </a:spcBef>
              <a:spcAft>
                <a:spcPts val="600"/>
              </a:spcAft>
              <a:defRPr/>
            </a:pPr>
            <a:r>
              <a:rPr lang="en-US" b="0" dirty="0" smtClean="0"/>
              <a:t>Thoroughly</a:t>
            </a:r>
          </a:p>
        </p:txBody>
      </p:sp>
      <p:sp>
        <p:nvSpPr>
          <p:cNvPr id="4" name="Rectangle 2"/>
          <p:cNvSpPr txBox="1">
            <a:spLocks noChangeArrowheads="1"/>
          </p:cNvSpPr>
          <p:nvPr/>
        </p:nvSpPr>
        <p:spPr bwMode="auto">
          <a:xfrm>
            <a:off x="1117309" y="279400"/>
            <a:ext cx="9751060"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What is a One-Page Design?</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animEffect transition="in" filter="fade">
                                      <p:cBhvr>
                                        <p:cTn id="7" dur="500"/>
                                        <p:tgtEl>
                                          <p:spTgt spid="370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0691">
                                            <p:txEl>
                                              <p:pRg st="1" end="1"/>
                                            </p:txEl>
                                          </p:spTgt>
                                        </p:tgtEl>
                                        <p:attrNameLst>
                                          <p:attrName>style.visibility</p:attrName>
                                        </p:attrNameLst>
                                      </p:cBhvr>
                                      <p:to>
                                        <p:strVal val="visible"/>
                                      </p:to>
                                    </p:set>
                                    <p:animEffect transition="in" filter="fade">
                                      <p:cBhvr>
                                        <p:cTn id="12" dur="500"/>
                                        <p:tgtEl>
                                          <p:spTgt spid="3706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0691">
                                            <p:txEl>
                                              <p:pRg st="2" end="2"/>
                                            </p:txEl>
                                          </p:spTgt>
                                        </p:tgtEl>
                                        <p:attrNameLst>
                                          <p:attrName>style.visibility</p:attrName>
                                        </p:attrNameLst>
                                      </p:cBhvr>
                                      <p:to>
                                        <p:strVal val="visible"/>
                                      </p:to>
                                    </p:set>
                                    <p:animEffect transition="in" filter="fade">
                                      <p:cBhvr>
                                        <p:cTn id="17" dur="500"/>
                                        <p:tgtEl>
                                          <p:spTgt spid="37069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0691">
                                            <p:txEl>
                                              <p:pRg st="3" end="3"/>
                                            </p:txEl>
                                          </p:spTgt>
                                        </p:tgtEl>
                                        <p:attrNameLst>
                                          <p:attrName>style.visibility</p:attrName>
                                        </p:attrNameLst>
                                      </p:cBhvr>
                                      <p:to>
                                        <p:strVal val="visible"/>
                                      </p:to>
                                    </p:set>
                                    <p:animEffect transition="in" filter="fade">
                                      <p:cBhvr>
                                        <p:cTn id="20" dur="500"/>
                                        <p:tgtEl>
                                          <p:spTgt spid="370691">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0691">
                                            <p:txEl>
                                              <p:pRg st="4" end="4"/>
                                            </p:txEl>
                                          </p:spTgt>
                                        </p:tgtEl>
                                        <p:attrNameLst>
                                          <p:attrName>style.visibility</p:attrName>
                                        </p:attrNameLst>
                                      </p:cBhvr>
                                      <p:to>
                                        <p:strVal val="visible"/>
                                      </p:to>
                                    </p:set>
                                    <p:animEffect transition="in" filter="fade">
                                      <p:cBhvr>
                                        <p:cTn id="23" dur="500"/>
                                        <p:tgtEl>
                                          <p:spTgt spid="370691">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0691">
                                            <p:txEl>
                                              <p:pRg st="5" end="5"/>
                                            </p:txEl>
                                          </p:spTgt>
                                        </p:tgtEl>
                                        <p:attrNameLst>
                                          <p:attrName>style.visibility</p:attrName>
                                        </p:attrNameLst>
                                      </p:cBhvr>
                                      <p:to>
                                        <p:strVal val="visible"/>
                                      </p:to>
                                    </p:set>
                                    <p:animEffect transition="in" filter="fade">
                                      <p:cBhvr>
                                        <p:cTn id="26" dur="500"/>
                                        <p:tgtEl>
                                          <p:spTgt spid="370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rci-I-bottom.png"/>
          <p:cNvPicPr>
            <a:picLocks noChangeAspect="1"/>
          </p:cNvPicPr>
          <p:nvPr/>
        </p:nvPicPr>
        <p:blipFill>
          <a:blip r:embed="rId3"/>
          <a:stretch>
            <a:fillRect/>
          </a:stretch>
        </p:blipFill>
        <p:spPr>
          <a:xfrm>
            <a:off x="0" y="893"/>
            <a:ext cx="12188825" cy="6856214"/>
          </a:xfrm>
          <a:prstGeom prst="rect">
            <a:avLst/>
          </a:prstGeom>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1869" y="165554"/>
            <a:ext cx="11252492" cy="5958879"/>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1869" y="165554"/>
            <a:ext cx="11252492" cy="5958878"/>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meflow-construct.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ce-set.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4"/>
          <a:stretch>
            <a:fillRect/>
          </a:stretch>
        </p:blipFill>
        <p:spPr>
          <a:xfrm>
            <a:off x="560283" y="165554"/>
            <a:ext cx="11255664" cy="595888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0284" y="165554"/>
            <a:ext cx="11255662" cy="595888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0283" y="165554"/>
            <a:ext cx="11255664" cy="595888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0283" y="165554"/>
            <a:ext cx="11255664" cy="5958881"/>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1868" y="165554"/>
            <a:ext cx="11252494" cy="595888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ce-set.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oy-list.png"/>
          <p:cNvPicPr>
            <a:picLocks noChangeAspect="1"/>
          </p:cNvPicPr>
          <p:nvPr/>
        </p:nvPicPr>
        <p:blipFill>
          <a:blip r:embed="rId3"/>
          <a:stretch>
            <a:fillRect/>
          </a:stretch>
        </p:blipFill>
        <p:spPr>
          <a:xfrm>
            <a:off x="0" y="893"/>
            <a:ext cx="12188824" cy="6856214"/>
          </a:xfrm>
          <a:prstGeom prst="rect">
            <a:avLst/>
          </a:prstGeom>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oylist.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steve-eng.jpg"/>
          <p:cNvPicPr>
            <a:picLocks noChangeAspect="1"/>
          </p:cNvPicPr>
          <p:nvPr/>
        </p:nvPicPr>
        <p:blipFill>
          <a:blip r:embed="rId3"/>
          <a:stretch>
            <a:fillRect/>
          </a:stretch>
        </p:blipFill>
        <p:spPr>
          <a:xfrm>
            <a:off x="1974604" y="417305"/>
            <a:ext cx="8429625" cy="557212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meflow-harvest.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meflow-manufacture.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65910" y="279401"/>
            <a:ext cx="11245641" cy="5794427"/>
          </a:xfrm>
          <a:prstGeom prst="rect">
            <a:avLst/>
          </a:prstGeom>
          <a:noFill/>
          <a:ln w="19050">
            <a:solidFill>
              <a:schemeClr val="bg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arvest-simple.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1170304" y="425896"/>
            <a:ext cx="10085717" cy="5663040"/>
          </a:xfrm>
          <a:prstGeom prst="rect">
            <a:avLst/>
          </a:prstGeom>
        </p:spPr>
        <p:txBody>
          <a:bodyPr wrap="square" lIns="121874" tIns="60936" rIns="121874" bIns="60936">
            <a:spAutoFit/>
          </a:bodyPr>
          <a:lstStyle/>
          <a:p>
            <a:r>
              <a:rPr lang="en-US" sz="2400" dirty="0" smtClean="0">
                <a:latin typeface="Courier New" pitchFamily="49" charset="0"/>
                <a:cs typeface="Courier New" pitchFamily="49" charset="0"/>
              </a:rPr>
              <a:t>I’d like to meet again on Tuesday to go over our progress. </a:t>
            </a:r>
          </a:p>
          <a:p>
            <a:r>
              <a:rPr lang="en-US" sz="2400" dirty="0" smtClean="0">
                <a:latin typeface="Courier New" pitchFamily="49" charset="0"/>
                <a:cs typeface="Courier New" pitchFamily="49" charset="0"/>
              </a:rPr>
              <a:t> </a:t>
            </a:r>
          </a:p>
          <a:p>
            <a:r>
              <a:rPr lang="en-US" sz="2400" dirty="0" smtClean="0">
                <a:latin typeface="Courier New" pitchFamily="49" charset="0"/>
                <a:cs typeface="Courier New" pitchFamily="49" charset="0"/>
              </a:rPr>
              <a:t>Here’s what folks should be working on:</a:t>
            </a:r>
          </a:p>
          <a:p>
            <a:r>
              <a:rPr lang="en-US" sz="2400" dirty="0" smtClean="0">
                <a:latin typeface="Courier New" pitchFamily="49" charset="0"/>
                <a:cs typeface="Courier New" pitchFamily="49" charset="0"/>
              </a:rPr>
              <a:t> </a:t>
            </a:r>
          </a:p>
          <a:p>
            <a:r>
              <a:rPr lang="en-US" sz="2400" dirty="0" smtClean="0">
                <a:latin typeface="Courier New" pitchFamily="49" charset="0"/>
                <a:cs typeface="Courier New" pitchFamily="49" charset="0"/>
              </a:rPr>
              <a:t>· </a:t>
            </a:r>
            <a:r>
              <a:rPr lang="en-US" sz="2400" b="1" dirty="0" smtClean="0">
                <a:latin typeface="Courier New" pitchFamily="49" charset="0"/>
                <a:cs typeface="Courier New" pitchFamily="49" charset="0"/>
              </a:rPr>
              <a:t>Ocean:</a:t>
            </a:r>
            <a:r>
              <a:rPr lang="en-US" sz="2400" dirty="0" smtClean="0">
                <a:latin typeface="Courier New" pitchFamily="49" charset="0"/>
                <a:cs typeface="Courier New" pitchFamily="49" charset="0"/>
              </a:rPr>
              <a:t>  Provide some inspirational landmarks, feel, and imagery for Coal City.</a:t>
            </a:r>
          </a:p>
          <a:p>
            <a:r>
              <a:rPr lang="en-US" sz="2400" dirty="0" smtClean="0">
                <a:latin typeface="Courier New" pitchFamily="49" charset="0"/>
                <a:cs typeface="Courier New" pitchFamily="49" charset="0"/>
              </a:rPr>
              <a:t> </a:t>
            </a:r>
          </a:p>
          <a:p>
            <a:r>
              <a:rPr lang="en-US" sz="2400" dirty="0" smtClean="0">
                <a:latin typeface="Courier New" pitchFamily="49" charset="0"/>
                <a:cs typeface="Courier New" pitchFamily="49" charset="0"/>
              </a:rPr>
              <a:t>· </a:t>
            </a:r>
            <a:r>
              <a:rPr lang="en-US" sz="2400" b="1" dirty="0" err="1" smtClean="0">
                <a:latin typeface="Courier New" pitchFamily="49" charset="0"/>
                <a:cs typeface="Courier New" pitchFamily="49" charset="0"/>
              </a:rPr>
              <a:t>Renaud</a:t>
            </a:r>
            <a:r>
              <a:rPr lang="en-US" sz="2400" b="1" dirty="0" smtClean="0">
                <a:latin typeface="Courier New" pitchFamily="49" charset="0"/>
                <a:cs typeface="Courier New" pitchFamily="49" charset="0"/>
              </a:rPr>
              <a:t>:</a:t>
            </a:r>
            <a:r>
              <a:rPr lang="en-US" sz="2400" dirty="0" smtClean="0">
                <a:latin typeface="Courier New" pitchFamily="49" charset="0"/>
                <a:cs typeface="Courier New" pitchFamily="49" charset="0"/>
              </a:rPr>
              <a:t>  Mock-ups for the flow into the game. </a:t>
            </a:r>
          </a:p>
          <a:p>
            <a:r>
              <a:rPr lang="en-US" sz="2400" dirty="0" smtClean="0">
                <a:latin typeface="Courier New" pitchFamily="49" charset="0"/>
                <a:cs typeface="Courier New" pitchFamily="49" charset="0"/>
              </a:rPr>
              <a:t> </a:t>
            </a:r>
          </a:p>
          <a:p>
            <a:r>
              <a:rPr lang="en-US" sz="2400" dirty="0" smtClean="0">
                <a:latin typeface="Courier New" pitchFamily="49" charset="0"/>
                <a:cs typeface="Courier New" pitchFamily="49" charset="0"/>
              </a:rPr>
              <a:t>· </a:t>
            </a:r>
            <a:r>
              <a:rPr lang="en-US" sz="2400" b="1" dirty="0" smtClean="0">
                <a:latin typeface="Courier New" pitchFamily="49" charset="0"/>
                <a:cs typeface="Courier New" pitchFamily="49" charset="0"/>
              </a:rPr>
              <a:t>Stone:</a:t>
            </a:r>
            <a:r>
              <a:rPr lang="en-US" sz="2400" dirty="0" smtClean="0">
                <a:latin typeface="Courier New" pitchFamily="49" charset="0"/>
                <a:cs typeface="Courier New" pitchFamily="49" charset="0"/>
              </a:rPr>
              <a:t>  Matrix of Coal City, complete with the various levels of the manufacturing plants, the modules, the supporting toys needed to support the city, how it will influence the </a:t>
            </a:r>
            <a:r>
              <a:rPr lang="en-US" sz="2400" dirty="0" err="1" smtClean="0">
                <a:latin typeface="Courier New" pitchFamily="49" charset="0"/>
                <a:cs typeface="Courier New" pitchFamily="49" charset="0"/>
              </a:rPr>
              <a:t>sim</a:t>
            </a:r>
            <a:r>
              <a:rPr lang="en-US" sz="2400" dirty="0" smtClean="0">
                <a:latin typeface="Courier New" pitchFamily="49" charset="0"/>
                <a:cs typeface="Courier New" pitchFamily="49" charset="0"/>
              </a:rPr>
              <a:t>, the rewards, resource chains, </a:t>
            </a:r>
            <a:r>
              <a:rPr lang="en-US" sz="2400" b="1" dirty="0" smtClean="0">
                <a:latin typeface="Courier New" pitchFamily="49" charset="0"/>
                <a:cs typeface="Courier New" pitchFamily="49" charset="0"/>
              </a:rPr>
              <a:t>in something that’s digestible</a:t>
            </a:r>
            <a:r>
              <a:rPr lang="en-US" sz="2400" dirty="0" smtClean="0">
                <a:latin typeface="Courier New" pitchFamily="49" charset="0"/>
                <a:cs typeface="Courier New" pitchFamily="49" charset="0"/>
              </a:rPr>
              <a:t>.</a:t>
            </a:r>
            <a:endParaRPr lang="en-US" sz="2400" dirty="0">
              <a:latin typeface="Courier New" pitchFamily="49" charset="0"/>
              <a:cs typeface="Courier New" pitchFamily="49" charset="0"/>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arvest-coal.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electronics.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5440" y="173421"/>
            <a:ext cx="11039475" cy="5934075"/>
          </a:xfrm>
          <a:prstGeom prst="rect">
            <a:avLst/>
          </a:prstGeom>
        </p:spPr>
      </p:pic>
      <p:pic>
        <p:nvPicPr>
          <p:cNvPr id="3" name="Picture 2" descr="focus-region.png"/>
          <p:cNvPicPr>
            <a:picLocks noChangeAspect="1"/>
          </p:cNvPicPr>
          <p:nvPr/>
        </p:nvPicPr>
        <p:blipFill>
          <a:blip r:embed="rId4"/>
          <a:stretch>
            <a:fillRect/>
          </a:stretch>
        </p:blipFill>
        <p:spPr>
          <a:xfrm>
            <a:off x="685440" y="173421"/>
            <a:ext cx="11039475" cy="593407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meflow-market.png"/>
          <p:cNvPicPr>
            <a:picLocks noChangeAspect="1"/>
          </p:cNvPicPr>
          <p:nvPr/>
        </p:nvPicPr>
        <p:blipFill>
          <a:blip r:embed="rId3" cstate="print"/>
          <a:stretch>
            <a:fillRect/>
          </a:stretch>
        </p:blipFill>
        <p:spPr>
          <a:xfrm>
            <a:off x="574675"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coal-flow.png"/>
          <p:cNvPicPr>
            <a:picLocks noChangeAspect="1"/>
          </p:cNvPicPr>
          <p:nvPr/>
        </p:nvPicPr>
        <p:blipFill>
          <a:blip r:embed="rId3" cstate="print"/>
          <a:stretch>
            <a:fillRect/>
          </a:stretch>
        </p:blipFill>
        <p:spPr>
          <a:xfrm>
            <a:off x="787967" y="0"/>
            <a:ext cx="10945318" cy="16919904"/>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8.38471E-7 L -1.66667E-6 -1.54994 " pathEditMode="relative" rAng="0" ptsTypes="AA">
                                      <p:cBhvr>
                                        <p:cTn id="6" dur="3000" fill="hold"/>
                                        <p:tgtEl>
                                          <p:spTgt spid="3"/>
                                        </p:tgtEl>
                                        <p:attrNameLst>
                                          <p:attrName>ppt_x</p:attrName>
                                          <p:attrName>ppt_y</p:attrName>
                                        </p:attrNameLst>
                                      </p:cBhvr>
                                      <p:rCtr x="0" y="-7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markets-chains2.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et-graph.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fire" descr="fire-graph.png"/>
          <p:cNvPicPr>
            <a:picLocks noChangeAspect="1"/>
          </p:cNvPicPr>
          <p:nvPr/>
        </p:nvPicPr>
        <p:blipFill>
          <a:blip r:embed="rId3" cstate="print"/>
          <a:stretch>
            <a:fillRect/>
          </a:stretch>
        </p:blipFill>
        <p:spPr>
          <a:xfrm>
            <a:off x="193444" y="200002"/>
            <a:ext cx="3677113" cy="6058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 name="road drawing" descr="road-arc-tool.jpg"/>
          <p:cNvPicPr>
            <a:picLocks noChangeAspect="1"/>
          </p:cNvPicPr>
          <p:nvPr/>
        </p:nvPicPr>
        <p:blipFill>
          <a:blip r:embed="rId4" cstate="print"/>
          <a:stretch>
            <a:fillRect/>
          </a:stretch>
        </p:blipFill>
        <p:spPr>
          <a:xfrm>
            <a:off x="5502665" y="801884"/>
            <a:ext cx="5923088" cy="457812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crime flow" descr="police.jpg"/>
          <p:cNvPicPr>
            <a:picLocks noChangeAspect="1"/>
          </p:cNvPicPr>
          <p:nvPr/>
        </p:nvPicPr>
        <p:blipFill>
          <a:blip r:embed="rId5" cstate="print"/>
          <a:stretch>
            <a:fillRect/>
          </a:stretch>
        </p:blipFill>
        <p:spPr>
          <a:xfrm>
            <a:off x="842334" y="473559"/>
            <a:ext cx="7905629" cy="6110487"/>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2" name="education" descr="education.jpg"/>
          <p:cNvPicPr>
            <a:picLocks noChangeAspect="1"/>
          </p:cNvPicPr>
          <p:nvPr/>
        </p:nvPicPr>
        <p:blipFill>
          <a:blip r:embed="rId6" cstate="print"/>
          <a:stretch>
            <a:fillRect/>
          </a:stretch>
        </p:blipFill>
        <p:spPr>
          <a:xfrm>
            <a:off x="3870557" y="1218025"/>
            <a:ext cx="8067004" cy="48991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3" name="airport" descr="airport.jpg"/>
          <p:cNvPicPr>
            <a:picLocks noChangeAspect="1"/>
          </p:cNvPicPr>
          <p:nvPr/>
        </p:nvPicPr>
        <p:blipFill>
          <a:blip r:embed="rId7" cstate="print"/>
          <a:stretch>
            <a:fillRect/>
          </a:stretch>
        </p:blipFill>
        <p:spPr>
          <a:xfrm>
            <a:off x="7485683" y="111102"/>
            <a:ext cx="4451878" cy="6006023"/>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5" name="casino" descr="casino.png"/>
          <p:cNvPicPr>
            <a:picLocks noChangeAspect="1"/>
          </p:cNvPicPr>
          <p:nvPr/>
        </p:nvPicPr>
        <p:blipFill>
          <a:blip r:embed="rId8" cstate="print"/>
          <a:stretch>
            <a:fillRect/>
          </a:stretch>
        </p:blipFill>
        <p:spPr>
          <a:xfrm>
            <a:off x="2078182" y="111102"/>
            <a:ext cx="4023300" cy="6633541"/>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9" name="space center" descr="finals-greatwork.png"/>
          <p:cNvPicPr>
            <a:picLocks noChangeAspect="1"/>
          </p:cNvPicPr>
          <p:nvPr/>
        </p:nvPicPr>
        <p:blipFill>
          <a:blip r:embed="rId9"/>
          <a:stretch>
            <a:fillRect/>
          </a:stretch>
        </p:blipFill>
        <p:spPr>
          <a:xfrm>
            <a:off x="6653051" y="801884"/>
            <a:ext cx="4419600" cy="59055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ameflow-region.png"/>
          <p:cNvPicPr>
            <a:picLocks noChangeAspect="1"/>
          </p:cNvPicPr>
          <p:nvPr/>
        </p:nvPicPr>
        <p:blipFill>
          <a:blip r:embed="rId3" cstate="print"/>
          <a:stretch>
            <a:fillRect/>
          </a:stretch>
        </p:blipFill>
        <p:spPr>
          <a:xfrm>
            <a:off x="576072" y="0"/>
            <a:ext cx="11039475" cy="5934075"/>
          </a:xfrm>
          <a:prstGeom prst="rect">
            <a:avLst/>
          </a:prstGeom>
        </p:spPr>
      </p:pic>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4744" y="823429"/>
            <a:ext cx="7876966" cy="5218571"/>
          </a:xfrm>
          <a:prstGeom prst="rect">
            <a:avLst/>
          </a:prstGeom>
        </p:spPr>
      </p:pic>
      <p:sp>
        <p:nvSpPr>
          <p:cNvPr id="4" name="title"/>
          <p:cNvSpPr txBox="1">
            <a:spLocks noChangeArrowheads="1"/>
          </p:cNvSpPr>
          <p:nvPr/>
        </p:nvSpPr>
        <p:spPr bwMode="auto">
          <a:xfrm>
            <a:off x="1117309" y="279400"/>
            <a:ext cx="4861019"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Final Thoughts</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5" name="Content Placeholder 2"/>
          <p:cNvSpPr txBox="1">
            <a:spLocks/>
          </p:cNvSpPr>
          <p:nvPr/>
        </p:nvSpPr>
        <p:spPr bwMode="auto">
          <a:xfrm>
            <a:off x="1522181" y="156996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Hard to keep up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electronics.png"/>
          <p:cNvPicPr>
            <a:picLocks noChangeAspect="1"/>
          </p:cNvPicPr>
          <p:nvPr/>
        </p:nvPicPr>
        <p:blipFill>
          <a:blip r:embed="rId3"/>
          <a:stretch>
            <a:fillRect/>
          </a:stretch>
        </p:blipFill>
        <p:spPr>
          <a:xfrm>
            <a:off x="358775" y="0"/>
            <a:ext cx="11830050" cy="6172200"/>
          </a:xfrm>
          <a:prstGeom prst="rect">
            <a:avLst/>
          </a:prstGeom>
        </p:spPr>
      </p:pic>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ketch.png"/>
          <p:cNvPicPr>
            <a:picLocks noChangeAspect="1"/>
          </p:cNvPicPr>
          <p:nvPr/>
        </p:nvPicPr>
        <p:blipFill>
          <a:blip r:embed="rId4"/>
          <a:stretch>
            <a:fillRect/>
          </a:stretch>
        </p:blipFill>
        <p:spPr>
          <a:xfrm>
            <a:off x="2151062" y="272143"/>
            <a:ext cx="7886700" cy="57912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4744" y="823429"/>
            <a:ext cx="7876966" cy="5218571"/>
          </a:xfrm>
          <a:prstGeom prst="rect">
            <a:avLst/>
          </a:prstGeom>
        </p:spPr>
      </p:pic>
      <p:sp>
        <p:nvSpPr>
          <p:cNvPr id="4" name="title"/>
          <p:cNvSpPr txBox="1">
            <a:spLocks noChangeArrowheads="1"/>
          </p:cNvSpPr>
          <p:nvPr/>
        </p:nvSpPr>
        <p:spPr bwMode="auto">
          <a:xfrm>
            <a:off x="1117309" y="279400"/>
            <a:ext cx="4861019"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Final Thoughts</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5" name="Content Placeholder 2"/>
          <p:cNvSpPr txBox="1">
            <a:spLocks/>
          </p:cNvSpPr>
          <p:nvPr/>
        </p:nvSpPr>
        <p:spPr bwMode="auto">
          <a:xfrm>
            <a:off x="1522181" y="156996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Hard to organize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38737" y="169782"/>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38737" y="169782"/>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ross.jpg"/>
          <p:cNvPicPr>
            <a:picLocks noChangeAspect="1"/>
          </p:cNvPicPr>
          <p:nvPr/>
        </p:nvPicPr>
        <p:blipFill>
          <a:blip r:embed="rId3"/>
          <a:stretch>
            <a:fillRect/>
          </a:stretch>
        </p:blipFill>
        <p:spPr>
          <a:xfrm>
            <a:off x="538737" y="169782"/>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hallway.jpg"/>
          <p:cNvPicPr>
            <a:picLocks noChangeAspect="1"/>
          </p:cNvPicPr>
          <p:nvPr/>
        </p:nvPicPr>
        <p:blipFill>
          <a:blip r:embed="rId4"/>
          <a:stretch>
            <a:fillRect/>
          </a:stretch>
        </p:blipFill>
        <p:spPr>
          <a:xfrm>
            <a:off x="538737" y="169782"/>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4744" y="823429"/>
            <a:ext cx="7876966" cy="5218571"/>
          </a:xfrm>
          <a:prstGeom prst="rect">
            <a:avLst/>
          </a:prstGeom>
        </p:spPr>
      </p:pic>
      <p:sp>
        <p:nvSpPr>
          <p:cNvPr id="4" name="title"/>
          <p:cNvSpPr txBox="1">
            <a:spLocks noChangeArrowheads="1"/>
          </p:cNvSpPr>
          <p:nvPr/>
        </p:nvSpPr>
        <p:spPr bwMode="auto">
          <a:xfrm>
            <a:off x="1117309" y="279400"/>
            <a:ext cx="4861019"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Final Thoughts</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5" name="Content Placeholder 2"/>
          <p:cNvSpPr txBox="1">
            <a:spLocks/>
          </p:cNvSpPr>
          <p:nvPr/>
        </p:nvSpPr>
        <p:spPr bwMode="auto">
          <a:xfrm>
            <a:off x="1522181" y="156996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One size doesn’t fit all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mall-2.jpg"/>
          <p:cNvPicPr>
            <a:picLocks noChangeAspect="1"/>
          </p:cNvPicPr>
          <p:nvPr/>
        </p:nvPicPr>
        <p:blipFill>
          <a:blip r:embed="rId4"/>
          <a:stretch>
            <a:fillRect/>
          </a:stretch>
        </p:blipFill>
        <p:spPr>
          <a:xfrm>
            <a:off x="6798593" y="290474"/>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6" name="Picture 5" descr="small-1.jpg"/>
          <p:cNvPicPr>
            <a:picLocks noChangeAspect="1"/>
          </p:cNvPicPr>
          <p:nvPr/>
        </p:nvPicPr>
        <p:blipFill>
          <a:blip r:embed="rId5"/>
          <a:stretch>
            <a:fillRect/>
          </a:stretch>
        </p:blipFill>
        <p:spPr>
          <a:xfrm>
            <a:off x="524043" y="290474"/>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Picture 2" descr="small-3.jpg"/>
          <p:cNvPicPr>
            <a:picLocks noChangeAspect="1"/>
          </p:cNvPicPr>
          <p:nvPr/>
        </p:nvPicPr>
        <p:blipFill>
          <a:blip r:embed="rId6"/>
          <a:stretch>
            <a:fillRect/>
          </a:stretch>
        </p:blipFill>
        <p:spPr>
          <a:xfrm>
            <a:off x="3656012" y="2647888"/>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urb" descr="map-suburbs.png"/>
          <p:cNvPicPr>
            <a:picLocks noChangeAspect="1"/>
          </p:cNvPicPr>
          <p:nvPr/>
        </p:nvPicPr>
        <p:blipFill>
          <a:blip r:embed="rId3" cstate="print"/>
          <a:stretch>
            <a:fillRect/>
          </a:stretch>
        </p:blipFill>
        <p:spPr>
          <a:xfrm>
            <a:off x="6237226" y="203202"/>
            <a:ext cx="5951601" cy="5953151"/>
          </a:xfrm>
          <a:prstGeom prst="rect">
            <a:avLst/>
          </a:prstGeom>
        </p:spPr>
      </p:pic>
      <p:pic>
        <p:nvPicPr>
          <p:cNvPr id="7" name="tourism" descr="map-tourism.png"/>
          <p:cNvPicPr>
            <a:picLocks noChangeAspect="1"/>
          </p:cNvPicPr>
          <p:nvPr/>
        </p:nvPicPr>
        <p:blipFill>
          <a:blip r:embed="rId4" cstate="print"/>
          <a:stretch>
            <a:fillRect/>
          </a:stretch>
        </p:blipFill>
        <p:spPr>
          <a:xfrm>
            <a:off x="6237226" y="203202"/>
            <a:ext cx="5951601" cy="5953151"/>
          </a:xfrm>
          <a:prstGeom prst="rect">
            <a:avLst/>
          </a:prstGeom>
        </p:spPr>
      </p:pic>
      <p:pic>
        <p:nvPicPr>
          <p:cNvPr id="5" name="shipyard" descr="map-shipyard.png"/>
          <p:cNvPicPr>
            <a:picLocks noChangeAspect="1"/>
          </p:cNvPicPr>
          <p:nvPr/>
        </p:nvPicPr>
        <p:blipFill>
          <a:blip r:embed="rId5" cstate="print"/>
          <a:stretch>
            <a:fillRect/>
          </a:stretch>
        </p:blipFill>
        <p:spPr>
          <a:xfrm>
            <a:off x="285624" y="203202"/>
            <a:ext cx="5951601" cy="5953151"/>
          </a:xfrm>
          <a:prstGeom prst="rect">
            <a:avLst/>
          </a:prstGeom>
        </p:spPr>
      </p:pic>
      <p:pic>
        <p:nvPicPr>
          <p:cNvPr id="4" name="farm" descr="map-airport.png"/>
          <p:cNvPicPr>
            <a:picLocks noChangeAspect="1"/>
          </p:cNvPicPr>
          <p:nvPr/>
        </p:nvPicPr>
        <p:blipFill>
          <a:blip r:embed="rId6" cstate="print"/>
          <a:stretch>
            <a:fillRect/>
          </a:stretch>
        </p:blipFill>
        <p:spPr>
          <a:xfrm>
            <a:off x="285624" y="203202"/>
            <a:ext cx="5951601" cy="59531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4744" y="823429"/>
            <a:ext cx="7876966" cy="5218571"/>
          </a:xfrm>
          <a:prstGeom prst="rect">
            <a:avLst/>
          </a:prstGeom>
        </p:spPr>
      </p:pic>
      <p:sp>
        <p:nvSpPr>
          <p:cNvPr id="4" name="title"/>
          <p:cNvSpPr txBox="1">
            <a:spLocks noChangeArrowheads="1"/>
          </p:cNvSpPr>
          <p:nvPr/>
        </p:nvSpPr>
        <p:spPr bwMode="auto">
          <a:xfrm>
            <a:off x="1117309" y="279400"/>
            <a:ext cx="4861019"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Final Thoughts</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5" name="Content Placeholder 2"/>
          <p:cNvSpPr txBox="1">
            <a:spLocks/>
          </p:cNvSpPr>
          <p:nvPr/>
        </p:nvSpPr>
        <p:spPr bwMode="auto">
          <a:xfrm>
            <a:off x="1522181" y="156996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One size doesn’t fit all</a:t>
            </a:r>
          </a:p>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Doesn’t replace writing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ki.png"/>
          <p:cNvPicPr>
            <a:picLocks noChangeAspect="1"/>
          </p:cNvPicPr>
          <p:nvPr/>
        </p:nvPicPr>
        <p:blipFill>
          <a:blip r:embed="rId3"/>
          <a:stretch>
            <a:fillRect/>
          </a:stretch>
        </p:blipFill>
        <p:spPr>
          <a:xfrm>
            <a:off x="621866" y="169780"/>
            <a:ext cx="11277600" cy="5972175"/>
          </a:xfrm>
          <a:prstGeom prst="rect">
            <a:avLst/>
          </a:prstGeom>
        </p:spPr>
      </p:pic>
    </p:spTree>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4744" y="823429"/>
            <a:ext cx="7876966" cy="5218571"/>
          </a:xfrm>
          <a:prstGeom prst="rect">
            <a:avLst/>
          </a:prstGeom>
        </p:spPr>
      </p:pic>
      <p:sp>
        <p:nvSpPr>
          <p:cNvPr id="4" name="title"/>
          <p:cNvSpPr txBox="1">
            <a:spLocks noChangeArrowheads="1"/>
          </p:cNvSpPr>
          <p:nvPr/>
        </p:nvSpPr>
        <p:spPr bwMode="auto">
          <a:xfrm>
            <a:off x="1117309" y="279400"/>
            <a:ext cx="4861019" cy="685800"/>
          </a:xfrm>
          <a:prstGeom prst="rect">
            <a:avLst/>
          </a:prstGeom>
          <a:noFill/>
          <a:ln w="9525">
            <a:noFill/>
            <a:miter lim="800000"/>
            <a:headEnd/>
            <a:tailEnd/>
          </a:ln>
          <a:effectLst/>
        </p:spPr>
        <p:txBody>
          <a:bodyPr lIns="121874" tIns="60936" rIns="121874" bIns="60936"/>
          <a:lstStyle/>
          <a:p>
            <a:pPr>
              <a:defRPr/>
            </a:pPr>
            <a:r>
              <a:rPr lang="en-US" sz="5300" b="1" kern="0" dirty="0" smtClean="0">
                <a:solidFill>
                  <a:schemeClr val="tx2"/>
                </a:solidFill>
                <a:effectLst>
                  <a:outerShdw blurRad="38100" dist="38100" dir="2700000" algn="tl">
                    <a:srgbClr val="C0C0C0"/>
                  </a:outerShdw>
                </a:effectLst>
                <a:latin typeface="Candara" pitchFamily="34" charset="0"/>
                <a:ea typeface="+mj-ea"/>
                <a:cs typeface="+mj-cs"/>
              </a:rPr>
              <a:t>Final Thoughts</a:t>
            </a:r>
            <a:endParaRPr lang="en-US" sz="5300" b="1" kern="0" dirty="0">
              <a:solidFill>
                <a:schemeClr val="tx2"/>
              </a:solidFill>
              <a:effectLst>
                <a:outerShdw blurRad="38100" dist="38100" dir="2700000" algn="tl">
                  <a:srgbClr val="C0C0C0"/>
                </a:outerShdw>
              </a:effectLst>
              <a:latin typeface="Candara" pitchFamily="34" charset="0"/>
              <a:ea typeface="+mj-ea"/>
              <a:cs typeface="+mj-cs"/>
            </a:endParaRPr>
          </a:p>
        </p:txBody>
      </p:sp>
      <p:sp>
        <p:nvSpPr>
          <p:cNvPr id="5" name="Content Placeholder 2"/>
          <p:cNvSpPr txBox="1">
            <a:spLocks/>
          </p:cNvSpPr>
          <p:nvPr/>
        </p:nvSpPr>
        <p:spPr bwMode="auto">
          <a:xfrm>
            <a:off x="1522181" y="156996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smtClean="0">
                <a:effectLst>
                  <a:outerShdw blurRad="38100" dist="38100" dir="2700000" algn="tl">
                    <a:srgbClr val="C0C0C0"/>
                  </a:outerShdw>
                </a:effectLst>
                <a:cs typeface="+mn-cs"/>
              </a:rPr>
              <a:t>One size doesn’t fit all</a:t>
            </a:r>
          </a:p>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Doesn’t replace writing </a:t>
            </a:r>
          </a:p>
          <a:p>
            <a:pPr marL="457029" indent="-457029" eaLnBrk="0" hangingPunct="0">
              <a:spcBef>
                <a:spcPts val="2400"/>
              </a:spcBef>
              <a:buFontTx/>
              <a:buChar char="•"/>
              <a:defRPr/>
            </a:pPr>
            <a:r>
              <a:rPr lang="en-US" sz="3700" kern="0" dirty="0" smtClean="0">
                <a:effectLst>
                  <a:outerShdw blurRad="38100" dist="38100" dir="2700000" algn="tl">
                    <a:srgbClr val="C0C0C0"/>
                  </a:outerShdw>
                </a:effectLst>
              </a:rPr>
              <a:t>Huge win for the team!</a:t>
            </a:r>
            <a:endParaRPr lang="en-US" sz="3700" kern="0" dirty="0" smtClean="0">
              <a:effectLst>
                <a:outerShdw blurRad="38100" dist="38100" dir="2700000" algn="tl">
                  <a:srgbClr val="C0C0C0"/>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3010109" y="252193"/>
            <a:ext cx="5914230" cy="685800"/>
          </a:xfrm>
        </p:spPr>
        <p:txBody>
          <a:bodyPr anchor="ctr" anchorCtr="1"/>
          <a:lstStyle/>
          <a:p>
            <a:pPr eaLnBrk="1" hangingPunct="1">
              <a:defRPr/>
            </a:pPr>
            <a:r>
              <a:rPr lang="en-US" b="0" i="1" dirty="0" smtClean="0"/>
              <a:t>Thank you, Maxis!</a:t>
            </a:r>
          </a:p>
        </p:txBody>
      </p:sp>
      <p:sp>
        <p:nvSpPr>
          <p:cNvPr id="14" name="Rectangle 3"/>
          <p:cNvSpPr txBox="1">
            <a:spLocks noChangeArrowheads="1"/>
          </p:cNvSpPr>
          <p:nvPr/>
        </p:nvSpPr>
        <p:spPr bwMode="auto">
          <a:xfrm>
            <a:off x="629392" y="5258098"/>
            <a:ext cx="11150930" cy="843148"/>
          </a:xfrm>
          <a:prstGeom prst="rect">
            <a:avLst/>
          </a:prstGeom>
          <a:noFill/>
          <a:ln w="9525">
            <a:noFill/>
            <a:miter lim="800000"/>
            <a:headEnd/>
            <a:tailEnd/>
          </a:ln>
          <a:effectLst/>
        </p:spPr>
        <p:txBody>
          <a:bodyPr lIns="121874" tIns="60936" rIns="121874" bIns="60936" anchor="ctr" anchorCtr="1"/>
          <a:lstStyle/>
          <a:p>
            <a:pPr marL="457029" indent="-457029" algn="ctr">
              <a:spcBef>
                <a:spcPts val="1599"/>
              </a:spcBef>
              <a:buClr>
                <a:srgbClr val="606FAE"/>
              </a:buClr>
              <a:defRPr/>
            </a:pPr>
            <a:r>
              <a:rPr lang="en-US" sz="2800" kern="0" dirty="0" smtClean="0">
                <a:effectLst>
                  <a:outerShdw blurRad="38100" dist="38100" dir="2700000" algn="tl">
                    <a:srgbClr val="C0C0C0"/>
                  </a:outerShdw>
                </a:effectLst>
                <a:latin typeface="Candara" pitchFamily="34" charset="0"/>
                <a:cs typeface="+mn-cs"/>
              </a:rPr>
              <a:t>These slides are available for download at www.stonetronix.com</a:t>
            </a:r>
          </a:p>
          <a:p>
            <a:pPr marL="457029" indent="-457029" algn="ctr">
              <a:spcBef>
                <a:spcPts val="1599"/>
              </a:spcBef>
              <a:buClr>
                <a:srgbClr val="606FAE"/>
              </a:buClr>
              <a:defRPr/>
            </a:pPr>
            <a:r>
              <a:rPr lang="en-US" sz="2800" kern="0" dirty="0" smtClean="0">
                <a:effectLst>
                  <a:outerShdw blurRad="38100" dist="38100" dir="2700000" algn="tl">
                    <a:srgbClr val="C0C0C0"/>
                  </a:outerShdw>
                </a:effectLst>
                <a:latin typeface="Candara" pitchFamily="34" charset="0"/>
                <a:cs typeface="+mn-cs"/>
              </a:rPr>
              <a:t>The video can be found at the GDC Vault (www.gdcvault.com).</a:t>
            </a:r>
          </a:p>
        </p:txBody>
      </p:sp>
      <p:pic>
        <p:nvPicPr>
          <p:cNvPr id="4" name="Picture 3" descr="city-new.jpg"/>
          <p:cNvPicPr>
            <a:picLocks noChangeAspect="1"/>
          </p:cNvPicPr>
          <p:nvPr/>
        </p:nvPicPr>
        <p:blipFill>
          <a:blip r:embed="rId3" cstate="print"/>
          <a:stretch>
            <a:fillRect/>
          </a:stretch>
        </p:blipFill>
        <p:spPr>
          <a:xfrm>
            <a:off x="6586367" y="1118291"/>
            <a:ext cx="5193956" cy="3763712"/>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5" name="Picture 4" descr="city-old.jpg"/>
          <p:cNvPicPr>
            <a:picLocks noChangeAspect="1"/>
          </p:cNvPicPr>
          <p:nvPr/>
        </p:nvPicPr>
        <p:blipFill>
          <a:blip r:embed="rId4" cstate="print"/>
          <a:stretch>
            <a:fillRect/>
          </a:stretch>
        </p:blipFill>
        <p:spPr>
          <a:xfrm>
            <a:off x="666081" y="1118291"/>
            <a:ext cx="5193956" cy="3763712"/>
          </a:xfrm>
          <a:prstGeom prst="rect">
            <a:avLst/>
          </a:prstGeom>
          <a:noFill/>
          <a:ln w="19050">
            <a:solidFill>
              <a:schemeClr val="bg1"/>
            </a:solidFill>
          </a:ln>
          <a:effectLst>
            <a:outerShdw blurRad="50800" dist="38100" dir="2700000" algn="tl" rotWithShape="0">
              <a:prstClr val="black">
                <a:alpha val="40000"/>
              </a:prstClr>
            </a:outerShdw>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2628977">
  <a:themeElements>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262897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2897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2897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2897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2897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2897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262897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37865</TotalTime>
  <Words>9095</Words>
  <Application>Microsoft Office PowerPoint</Application>
  <PresentationFormat>Custom</PresentationFormat>
  <Paragraphs>539</Paragraphs>
  <Slides>93</Slides>
  <Notes>93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Candara</vt:lpstr>
      <vt:lpstr>Calibri</vt:lpstr>
      <vt:lpstr>Wingdings</vt:lpstr>
      <vt:lpstr>Courier New</vt:lpstr>
      <vt:lpstr>Times New Roman</vt:lpstr>
      <vt:lpstr>Stone Sans ITC TT</vt:lpstr>
      <vt:lpstr>Trebuchet MS</vt:lpstr>
      <vt:lpstr>~2628977</vt:lpstr>
      <vt:lpstr>Simulating a City, One Page at a Time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Thank you, Maxis!</vt:lpstr>
    </vt:vector>
  </TitlesOfParts>
  <Company>Stonetronix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Simulating a City, One Page at a Time</dc:title>
  <dc:creator>Steve Stone</dc:creator>
  <cp:keywords>GDC 2013</cp:keywords>
  <cp:lastModifiedBy>stone</cp:lastModifiedBy>
  <cp:revision>1651</cp:revision>
  <dcterms:created xsi:type="dcterms:W3CDTF">2004-03-07T19:53:40Z</dcterms:created>
  <dcterms:modified xsi:type="dcterms:W3CDTF">2013-04-07T22:32:18Z</dcterms:modified>
</cp:coreProperties>
</file>