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53" r:id="rId1"/>
  </p:sldMasterIdLst>
  <p:notesMasterIdLst>
    <p:notesMasterId r:id="rId56"/>
  </p:notesMasterIdLst>
  <p:handoutMasterIdLst>
    <p:handoutMasterId r:id="rId57"/>
  </p:handoutMasterIdLst>
  <p:sldIdLst>
    <p:sldId id="256" r:id="rId2"/>
    <p:sldId id="788" r:id="rId3"/>
    <p:sldId id="798" r:id="rId4"/>
    <p:sldId id="802" r:id="rId5"/>
    <p:sldId id="843" r:id="rId6"/>
    <p:sldId id="809" r:id="rId7"/>
    <p:sldId id="808" r:id="rId8"/>
    <p:sldId id="810" r:id="rId9"/>
    <p:sldId id="856" r:id="rId10"/>
    <p:sldId id="857" r:id="rId11"/>
    <p:sldId id="812" r:id="rId12"/>
    <p:sldId id="844" r:id="rId13"/>
    <p:sldId id="837" r:id="rId14"/>
    <p:sldId id="838" r:id="rId15"/>
    <p:sldId id="853" r:id="rId16"/>
    <p:sldId id="814" r:id="rId17"/>
    <p:sldId id="845" r:id="rId18"/>
    <p:sldId id="846" r:id="rId19"/>
    <p:sldId id="847" r:id="rId20"/>
    <p:sldId id="848" r:id="rId21"/>
    <p:sldId id="849" r:id="rId22"/>
    <p:sldId id="850" r:id="rId23"/>
    <p:sldId id="813" r:id="rId24"/>
    <p:sldId id="816" r:id="rId25"/>
    <p:sldId id="815" r:id="rId26"/>
    <p:sldId id="817" r:id="rId27"/>
    <p:sldId id="818" r:id="rId28"/>
    <p:sldId id="819" r:id="rId29"/>
    <p:sldId id="851" r:id="rId30"/>
    <p:sldId id="820" r:id="rId31"/>
    <p:sldId id="811" r:id="rId32"/>
    <p:sldId id="828" r:id="rId33"/>
    <p:sldId id="829" r:id="rId34"/>
    <p:sldId id="823" r:id="rId35"/>
    <p:sldId id="827" r:id="rId36"/>
    <p:sldId id="795" r:id="rId37"/>
    <p:sldId id="800" r:id="rId38"/>
    <p:sldId id="830" r:id="rId39"/>
    <p:sldId id="831" r:id="rId40"/>
    <p:sldId id="839" r:id="rId41"/>
    <p:sldId id="840" r:id="rId42"/>
    <p:sldId id="824" r:id="rId43"/>
    <p:sldId id="832" r:id="rId44"/>
    <p:sldId id="833" r:id="rId45"/>
    <p:sldId id="834" r:id="rId46"/>
    <p:sldId id="790" r:id="rId47"/>
    <p:sldId id="836" r:id="rId48"/>
    <p:sldId id="794" r:id="rId49"/>
    <p:sldId id="855" r:id="rId50"/>
    <p:sldId id="841" r:id="rId51"/>
    <p:sldId id="842" r:id="rId52"/>
    <p:sldId id="825" r:id="rId53"/>
    <p:sldId id="826" r:id="rId54"/>
    <p:sldId id="854" r:id="rId55"/>
  </p:sldIdLst>
  <p:sldSz cx="12188825" cy="6858000"/>
  <p:notesSz cx="9296400" cy="7010400"/>
  <p:embeddedFontLst>
    <p:embeddedFont>
      <p:font typeface="Book Antiqua" panose="02040602050305030304" pitchFamily="18" charset="0"/>
      <p:regular r:id="rId58"/>
      <p:bold r:id="rId59"/>
      <p:italic r:id="rId60"/>
      <p:boldItalic r:id="rId61"/>
    </p:embeddedFont>
  </p:embeddedFontLst>
  <p:defaultTextStyle>
    <a:defPPr>
      <a:defRPr lang="en-US"/>
    </a:defPPr>
    <a:lvl1pPr algn="l" rtl="0" fontAlgn="base">
      <a:spcBef>
        <a:spcPct val="0"/>
      </a:spcBef>
      <a:spcAft>
        <a:spcPct val="0"/>
      </a:spcAft>
      <a:defRPr sz="4300" kern="1200">
        <a:solidFill>
          <a:schemeClr val="tx1"/>
        </a:solidFill>
        <a:latin typeface="Arial" pitchFamily="34" charset="0"/>
        <a:ea typeface="+mn-ea"/>
        <a:cs typeface="Arial" pitchFamily="34" charset="0"/>
      </a:defRPr>
    </a:lvl1pPr>
    <a:lvl2pPr marL="609371" algn="l" rtl="0" fontAlgn="base">
      <a:spcBef>
        <a:spcPct val="0"/>
      </a:spcBef>
      <a:spcAft>
        <a:spcPct val="0"/>
      </a:spcAft>
      <a:defRPr sz="4300" kern="1200">
        <a:solidFill>
          <a:schemeClr val="tx1"/>
        </a:solidFill>
        <a:latin typeface="Arial" pitchFamily="34" charset="0"/>
        <a:ea typeface="+mn-ea"/>
        <a:cs typeface="Arial" pitchFamily="34" charset="0"/>
      </a:defRPr>
    </a:lvl2pPr>
    <a:lvl3pPr marL="1218742" algn="l" rtl="0" fontAlgn="base">
      <a:spcBef>
        <a:spcPct val="0"/>
      </a:spcBef>
      <a:spcAft>
        <a:spcPct val="0"/>
      </a:spcAft>
      <a:defRPr sz="4300" kern="1200">
        <a:solidFill>
          <a:schemeClr val="tx1"/>
        </a:solidFill>
        <a:latin typeface="Arial" pitchFamily="34" charset="0"/>
        <a:ea typeface="+mn-ea"/>
        <a:cs typeface="Arial" pitchFamily="34" charset="0"/>
      </a:defRPr>
    </a:lvl3pPr>
    <a:lvl4pPr marL="1828114" algn="l" rtl="0" fontAlgn="base">
      <a:spcBef>
        <a:spcPct val="0"/>
      </a:spcBef>
      <a:spcAft>
        <a:spcPct val="0"/>
      </a:spcAft>
      <a:defRPr sz="4300" kern="1200">
        <a:solidFill>
          <a:schemeClr val="tx1"/>
        </a:solidFill>
        <a:latin typeface="Arial" pitchFamily="34" charset="0"/>
        <a:ea typeface="+mn-ea"/>
        <a:cs typeface="Arial" pitchFamily="34" charset="0"/>
      </a:defRPr>
    </a:lvl4pPr>
    <a:lvl5pPr marL="2437487" algn="l" rtl="0" fontAlgn="base">
      <a:spcBef>
        <a:spcPct val="0"/>
      </a:spcBef>
      <a:spcAft>
        <a:spcPct val="0"/>
      </a:spcAft>
      <a:defRPr sz="4300" kern="1200">
        <a:solidFill>
          <a:schemeClr val="tx1"/>
        </a:solidFill>
        <a:latin typeface="Arial" pitchFamily="34" charset="0"/>
        <a:ea typeface="+mn-ea"/>
        <a:cs typeface="Arial" pitchFamily="34" charset="0"/>
      </a:defRPr>
    </a:lvl5pPr>
    <a:lvl6pPr marL="3046856" algn="l" defTabSz="1218742" rtl="0" eaLnBrk="1" latinLnBrk="0" hangingPunct="1">
      <a:defRPr sz="4300" kern="1200">
        <a:solidFill>
          <a:schemeClr val="tx1"/>
        </a:solidFill>
        <a:latin typeface="Arial" pitchFamily="34" charset="0"/>
        <a:ea typeface="+mn-ea"/>
        <a:cs typeface="Arial" pitchFamily="34" charset="0"/>
      </a:defRPr>
    </a:lvl6pPr>
    <a:lvl7pPr marL="3656228" algn="l" defTabSz="1218742" rtl="0" eaLnBrk="1" latinLnBrk="0" hangingPunct="1">
      <a:defRPr sz="4300" kern="1200">
        <a:solidFill>
          <a:schemeClr val="tx1"/>
        </a:solidFill>
        <a:latin typeface="Arial" pitchFamily="34" charset="0"/>
        <a:ea typeface="+mn-ea"/>
        <a:cs typeface="Arial" pitchFamily="34" charset="0"/>
      </a:defRPr>
    </a:lvl7pPr>
    <a:lvl8pPr marL="4265599" algn="l" defTabSz="1218742" rtl="0" eaLnBrk="1" latinLnBrk="0" hangingPunct="1">
      <a:defRPr sz="4300" kern="1200">
        <a:solidFill>
          <a:schemeClr val="tx1"/>
        </a:solidFill>
        <a:latin typeface="Arial" pitchFamily="34" charset="0"/>
        <a:ea typeface="+mn-ea"/>
        <a:cs typeface="Arial" pitchFamily="34" charset="0"/>
      </a:defRPr>
    </a:lvl8pPr>
    <a:lvl9pPr marL="4874971" algn="l" defTabSz="1218742" rtl="0" eaLnBrk="1" latinLnBrk="0" hangingPunct="1">
      <a:defRPr sz="43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217D4B"/>
    <a:srgbClr val="285688"/>
    <a:srgbClr val="C0C0C0"/>
    <a:srgbClr val="B2B2B2"/>
    <a:srgbClr val="0099CC"/>
    <a:srgbClr val="33CCCC"/>
    <a:srgbClr val="FF6600"/>
    <a:srgbClr val="606F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84" autoAdjust="0"/>
    <p:restoredTop sz="69628" autoAdjust="0"/>
  </p:normalViewPr>
  <p:slideViewPr>
    <p:cSldViewPr snapToGrid="0" snapToObjects="1">
      <p:cViewPr varScale="1">
        <p:scale>
          <a:sx n="77" d="100"/>
          <a:sy n="77" d="100"/>
        </p:scale>
        <p:origin x="1392" y="96"/>
      </p:cViewPr>
      <p:guideLst>
        <p:guide orient="horz" pos="2160"/>
        <p:guide pos="3839"/>
      </p:guideLst>
    </p:cSldViewPr>
  </p:slideViewPr>
  <p:outlineViewPr>
    <p:cViewPr>
      <p:scale>
        <a:sx n="33" d="100"/>
        <a:sy n="33" d="100"/>
      </p:scale>
      <p:origin x="0" y="2562"/>
    </p:cViewPr>
  </p:outlineViewPr>
  <p:notesTextViewPr>
    <p:cViewPr>
      <p:scale>
        <a:sx n="100" d="100"/>
        <a:sy n="100" d="100"/>
      </p:scale>
      <p:origin x="0" y="0"/>
    </p:cViewPr>
  </p:notesTextViewPr>
  <p:sorterViewPr>
    <p:cViewPr>
      <p:scale>
        <a:sx n="80" d="100"/>
        <a:sy n="80" d="100"/>
      </p:scale>
      <p:origin x="0" y="12738"/>
    </p:cViewPr>
  </p:sorterViewPr>
  <p:notesViewPr>
    <p:cSldViewPr snapToGrid="0" snapToObjects="1">
      <p:cViewPr varScale="1">
        <p:scale>
          <a:sx n="112" d="100"/>
          <a:sy n="112" d="100"/>
        </p:scale>
        <p:origin x="1782" y="108"/>
      </p:cViewPr>
      <p:guideLst>
        <p:guide orient="horz" pos="2208"/>
        <p:guide pos="2928"/>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5" Type="http://schemas.openxmlformats.org/officeDocument/2006/relationships/slide" Target="slides/slide4.xml"/><Relationship Id="rId61"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5127B135-4060-4BBA-A428-0A80E2F7BF1F}" type="datetimeFigureOut">
              <a:rPr lang="en-US" smtClean="0"/>
              <a:pPr/>
              <a:t>3/10/2015</a:t>
            </a:fld>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7E51267F-95D4-417D-9635-A0C10135559B}" type="slidenum">
              <a:rPr lang="en-US" smtClean="0"/>
              <a:pPr/>
              <a:t>‹#›</a:t>
            </a:fld>
            <a:endParaRPr lang="en-US"/>
          </a:p>
        </p:txBody>
      </p:sp>
    </p:spTree>
    <p:extLst>
      <p:ext uri="{BB962C8B-B14F-4D97-AF65-F5344CB8AC3E}">
        <p14:creationId xmlns:p14="http://schemas.microsoft.com/office/powerpoint/2010/main" val="241531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4028440" cy="3505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l">
              <a:defRPr sz="1200">
                <a:latin typeface="Times New Roman" pitchFamily="18" charset="0"/>
                <a:cs typeface="+mn-cs"/>
              </a:defRPr>
            </a:lvl1pPr>
          </a:lstStyle>
          <a:p>
            <a:pPr>
              <a:defRPr/>
            </a:pPr>
            <a:endParaRPr lang="en-US" dirty="0"/>
          </a:p>
        </p:txBody>
      </p:sp>
      <p:sp>
        <p:nvSpPr>
          <p:cNvPr id="62467" name="Rectangle 3"/>
          <p:cNvSpPr>
            <a:spLocks noGrp="1" noChangeArrowheads="1"/>
          </p:cNvSpPr>
          <p:nvPr>
            <p:ph type="dt" idx="1"/>
          </p:nvPr>
        </p:nvSpPr>
        <p:spPr bwMode="auto">
          <a:xfrm>
            <a:off x="5267960" y="0"/>
            <a:ext cx="4028440" cy="3505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Times New Roman" pitchFamily="18" charset="0"/>
                <a:cs typeface="+mn-cs"/>
              </a:defRPr>
            </a:lvl1pPr>
          </a:lstStyle>
          <a:p>
            <a:pPr>
              <a:defRPr/>
            </a:pPr>
            <a:endParaRPr lang="en-US" dirty="0"/>
          </a:p>
        </p:txBody>
      </p:sp>
      <p:sp>
        <p:nvSpPr>
          <p:cNvPr id="69636" name="Rectangle 4"/>
          <p:cNvSpPr>
            <a:spLocks noGrp="1" noRot="1" noChangeAspect="1" noChangeArrowheads="1" noTextEdit="1"/>
          </p:cNvSpPr>
          <p:nvPr>
            <p:ph type="sldImg" idx="2"/>
          </p:nvPr>
        </p:nvSpPr>
        <p:spPr bwMode="auto">
          <a:xfrm>
            <a:off x="2312988" y="525463"/>
            <a:ext cx="4670425" cy="2628900"/>
          </a:xfrm>
          <a:prstGeom prst="rect">
            <a:avLst/>
          </a:prstGeom>
          <a:noFill/>
          <a:ln w="9525">
            <a:solidFill>
              <a:srgbClr val="000000"/>
            </a:solidFill>
            <a:miter lim="800000"/>
            <a:headEnd/>
            <a:tailEnd/>
          </a:ln>
        </p:spPr>
      </p:sp>
      <p:sp>
        <p:nvSpPr>
          <p:cNvPr id="62469" name="Rectangle 5"/>
          <p:cNvSpPr>
            <a:spLocks noGrp="1" noChangeArrowheads="1"/>
          </p:cNvSpPr>
          <p:nvPr>
            <p:ph type="body" sz="quarter" idx="3"/>
          </p:nvPr>
        </p:nvSpPr>
        <p:spPr bwMode="auto">
          <a:xfrm>
            <a:off x="1239520" y="3329940"/>
            <a:ext cx="6817360" cy="31546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2470" name="Rectangle 6"/>
          <p:cNvSpPr>
            <a:spLocks noGrp="1" noChangeArrowheads="1"/>
          </p:cNvSpPr>
          <p:nvPr>
            <p:ph type="ftr" sz="quarter" idx="4"/>
          </p:nvPr>
        </p:nvSpPr>
        <p:spPr bwMode="auto">
          <a:xfrm>
            <a:off x="0" y="6659880"/>
            <a:ext cx="4028440" cy="3505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l">
              <a:defRPr sz="1200">
                <a:latin typeface="Times New Roman" pitchFamily="18" charset="0"/>
                <a:cs typeface="+mn-cs"/>
              </a:defRPr>
            </a:lvl1pPr>
          </a:lstStyle>
          <a:p>
            <a:pPr>
              <a:defRPr/>
            </a:pPr>
            <a:endParaRPr lang="en-US" dirty="0"/>
          </a:p>
        </p:txBody>
      </p:sp>
      <p:sp>
        <p:nvSpPr>
          <p:cNvPr id="62471" name="Rectangle 7"/>
          <p:cNvSpPr>
            <a:spLocks noGrp="1" noChangeArrowheads="1"/>
          </p:cNvSpPr>
          <p:nvPr>
            <p:ph type="sldNum" sz="quarter" idx="5"/>
          </p:nvPr>
        </p:nvSpPr>
        <p:spPr bwMode="auto">
          <a:xfrm>
            <a:off x="5267960" y="6659880"/>
            <a:ext cx="4028440" cy="3505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Times New Roman" pitchFamily="18" charset="0"/>
                <a:cs typeface="+mn-cs"/>
              </a:defRPr>
            </a:lvl1pPr>
          </a:lstStyle>
          <a:p>
            <a:pPr>
              <a:defRPr/>
            </a:pPr>
            <a:fld id="{0AE47231-13CF-4769-AA48-3A0AAE099A16}" type="slidenum">
              <a:rPr lang="en-US"/>
              <a:pPr>
                <a:defRPr/>
              </a:pPr>
              <a:t>‹#›</a:t>
            </a:fld>
            <a:endParaRPr lang="en-US" dirty="0"/>
          </a:p>
        </p:txBody>
      </p:sp>
    </p:spTree>
    <p:extLst>
      <p:ext uri="{BB962C8B-B14F-4D97-AF65-F5344CB8AC3E}">
        <p14:creationId xmlns:p14="http://schemas.microsoft.com/office/powerpoint/2010/main" val="27394924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Arial" charset="0"/>
        <a:ea typeface="+mn-ea"/>
        <a:cs typeface="+mn-cs"/>
      </a:defRPr>
    </a:lvl1pPr>
    <a:lvl2pPr marL="609371" algn="l" rtl="0" eaLnBrk="0" fontAlgn="base" hangingPunct="0">
      <a:spcBef>
        <a:spcPct val="30000"/>
      </a:spcBef>
      <a:spcAft>
        <a:spcPct val="0"/>
      </a:spcAft>
      <a:defRPr sz="1600" kern="1200">
        <a:solidFill>
          <a:schemeClr val="tx1"/>
        </a:solidFill>
        <a:latin typeface="Arial" charset="0"/>
        <a:ea typeface="+mn-ea"/>
        <a:cs typeface="+mn-cs"/>
      </a:defRPr>
    </a:lvl2pPr>
    <a:lvl3pPr marL="1218742" algn="l" rtl="0" eaLnBrk="0" fontAlgn="base" hangingPunct="0">
      <a:spcBef>
        <a:spcPct val="30000"/>
      </a:spcBef>
      <a:spcAft>
        <a:spcPct val="0"/>
      </a:spcAft>
      <a:defRPr sz="1600" kern="1200">
        <a:solidFill>
          <a:schemeClr val="tx1"/>
        </a:solidFill>
        <a:latin typeface="Arial" charset="0"/>
        <a:ea typeface="+mn-ea"/>
        <a:cs typeface="+mn-cs"/>
      </a:defRPr>
    </a:lvl3pPr>
    <a:lvl4pPr marL="1828114" algn="l" rtl="0" eaLnBrk="0" fontAlgn="base" hangingPunct="0">
      <a:spcBef>
        <a:spcPct val="30000"/>
      </a:spcBef>
      <a:spcAft>
        <a:spcPct val="0"/>
      </a:spcAft>
      <a:defRPr sz="1600" kern="1200">
        <a:solidFill>
          <a:schemeClr val="tx1"/>
        </a:solidFill>
        <a:latin typeface="Arial" charset="0"/>
        <a:ea typeface="+mn-ea"/>
        <a:cs typeface="+mn-cs"/>
      </a:defRPr>
    </a:lvl4pPr>
    <a:lvl5pPr marL="2437487" algn="l" rtl="0" eaLnBrk="0" fontAlgn="base" hangingPunct="0">
      <a:spcBef>
        <a:spcPct val="30000"/>
      </a:spcBef>
      <a:spcAft>
        <a:spcPct val="0"/>
      </a:spcAft>
      <a:defRPr sz="1600" kern="1200">
        <a:solidFill>
          <a:schemeClr val="tx1"/>
        </a:solidFill>
        <a:latin typeface="Arial" charset="0"/>
        <a:ea typeface="+mn-ea"/>
        <a:cs typeface="+mn-cs"/>
      </a:defRPr>
    </a:lvl5pPr>
    <a:lvl6pPr marL="3046856" algn="l" defTabSz="1218742" rtl="0" eaLnBrk="1" latinLnBrk="0" hangingPunct="1">
      <a:defRPr sz="1600" kern="1200">
        <a:solidFill>
          <a:schemeClr val="tx1"/>
        </a:solidFill>
        <a:latin typeface="+mn-lt"/>
        <a:ea typeface="+mn-ea"/>
        <a:cs typeface="+mn-cs"/>
      </a:defRPr>
    </a:lvl6pPr>
    <a:lvl7pPr marL="3656228" algn="l" defTabSz="1218742" rtl="0" eaLnBrk="1" latinLnBrk="0" hangingPunct="1">
      <a:defRPr sz="1600" kern="1200">
        <a:solidFill>
          <a:schemeClr val="tx1"/>
        </a:solidFill>
        <a:latin typeface="+mn-lt"/>
        <a:ea typeface="+mn-ea"/>
        <a:cs typeface="+mn-cs"/>
      </a:defRPr>
    </a:lvl7pPr>
    <a:lvl8pPr marL="4265599" algn="l" defTabSz="1218742" rtl="0" eaLnBrk="1" latinLnBrk="0" hangingPunct="1">
      <a:defRPr sz="1600" kern="1200">
        <a:solidFill>
          <a:schemeClr val="tx1"/>
        </a:solidFill>
        <a:latin typeface="+mn-lt"/>
        <a:ea typeface="+mn-ea"/>
        <a:cs typeface="+mn-cs"/>
      </a:defRPr>
    </a:lvl8pPr>
    <a:lvl9pPr marL="4874971" algn="l" defTabSz="1218742"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D2C7A5E5-FD16-4B55-9B1B-3F90BD12E18E}" type="slidenum">
              <a:rPr lang="en-US" smtClean="0"/>
              <a:pPr>
                <a:defRPr/>
              </a:pPr>
              <a:t>1</a:t>
            </a:fld>
            <a:endParaRPr lang="en-US" dirty="0" smtClean="0"/>
          </a:p>
        </p:txBody>
      </p:sp>
      <p:sp>
        <p:nvSpPr>
          <p:cNvPr id="70659" name="Rectangle 2"/>
          <p:cNvSpPr>
            <a:spLocks noGrp="1" noRot="1" noChangeAspect="1" noChangeArrowheads="1" noTextEdit="1"/>
          </p:cNvSpPr>
          <p:nvPr>
            <p:ph type="sldImg"/>
          </p:nvPr>
        </p:nvSpPr>
        <p:spPr>
          <a:xfrm>
            <a:off x="2312988" y="525463"/>
            <a:ext cx="4670425" cy="2628900"/>
          </a:xfrm>
          <a:ln/>
        </p:spPr>
      </p:sp>
      <p:sp>
        <p:nvSpPr>
          <p:cNvPr id="70660" name="Rectangle 3"/>
          <p:cNvSpPr>
            <a:spLocks noGrp="1" noChangeArrowheads="1"/>
          </p:cNvSpPr>
          <p:nvPr>
            <p:ph type="body" idx="1"/>
          </p:nvPr>
        </p:nvSpPr>
        <p:spPr>
          <a:noFill/>
          <a:ln/>
        </p:spPr>
        <p:txBody>
          <a:bodyPr/>
          <a:lstStyle/>
          <a:p>
            <a:pPr eaLnBrk="1" hangingPunct="1"/>
            <a:r>
              <a:rPr lang="en-US" sz="1000" b="1" i="1" dirty="0">
                <a:latin typeface="Arial" pitchFamily="34" charset="0"/>
              </a:rPr>
              <a:t>Intro</a:t>
            </a:r>
          </a:p>
          <a:p>
            <a:pPr algn="l" rtl="0" eaLnBrk="1" fontAlgn="base" hangingPunct="1">
              <a:spcBef>
                <a:spcPct val="30000"/>
              </a:spcBef>
              <a:spcAft>
                <a:spcPct val="0"/>
              </a:spcAft>
            </a:pPr>
            <a:r>
              <a:rPr lang="en-US" sz="1000" dirty="0" smtClean="0">
                <a:latin typeface="Arial" pitchFamily="34" charset="0"/>
              </a:rPr>
              <a:t>Welcome!</a:t>
            </a:r>
          </a:p>
          <a:p>
            <a:pPr algn="l" rtl="0" eaLnBrk="1" fontAlgn="base" hangingPunct="1">
              <a:spcBef>
                <a:spcPct val="30000"/>
              </a:spcBef>
              <a:spcAft>
                <a:spcPct val="0"/>
              </a:spcAft>
            </a:pPr>
            <a:r>
              <a:rPr lang="en-US" sz="1000" dirty="0" smtClean="0">
                <a:latin typeface="Arial" pitchFamily="34" charset="0"/>
              </a:rPr>
              <a:t>I’m Stone Librande and my</a:t>
            </a:r>
            <a:r>
              <a:rPr lang="en-US" sz="1000" baseline="0" dirty="0" smtClean="0">
                <a:latin typeface="Arial" pitchFamily="34" charset="0"/>
              </a:rPr>
              <a:t> talk is “Less game, more design”.</a:t>
            </a:r>
          </a:p>
          <a:p>
            <a:pPr algn="l" rtl="0" eaLnBrk="1" fontAlgn="base" hangingPunct="1">
              <a:spcBef>
                <a:spcPct val="30000"/>
              </a:spcBef>
              <a:spcAft>
                <a:spcPct val="0"/>
              </a:spcAft>
            </a:pPr>
            <a:r>
              <a:rPr lang="en-US" sz="1000" dirty="0" smtClean="0">
                <a:latin typeface="Arial" pitchFamily="34" charset="0"/>
              </a:rPr>
              <a:t>I’ve been teaching game design classes and making video games for over 15 years. During that time I’ve been able to talk to a lot of designers, from students to veterans.</a:t>
            </a:r>
          </a:p>
          <a:p>
            <a:pPr algn="l" rtl="0" eaLnBrk="1" fontAlgn="base" hangingPunct="1">
              <a:spcBef>
                <a:spcPct val="30000"/>
              </a:spcBef>
              <a:spcAft>
                <a:spcPct val="0"/>
              </a:spcAft>
            </a:pPr>
            <a:endParaRPr lang="en-US" sz="1000" dirty="0">
              <a:latin typeface="Arial" pitchFamily="34" charset="0"/>
            </a:endParaRPr>
          </a:p>
        </p:txBody>
      </p:sp>
    </p:spTree>
    <p:extLst>
      <p:ext uri="{BB962C8B-B14F-4D97-AF65-F5344CB8AC3E}">
        <p14:creationId xmlns:p14="http://schemas.microsoft.com/office/powerpoint/2010/main" val="257291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i="1" dirty="0" smtClean="0">
                <a:latin typeface="Arial" pitchFamily="34" charset="0"/>
              </a:rPr>
              <a:t>Standard</a:t>
            </a:r>
            <a:r>
              <a:rPr lang="en-US" b="1" i="1" baseline="0" dirty="0" smtClean="0">
                <a:latin typeface="Arial" pitchFamily="34" charset="0"/>
              </a:rPr>
              <a:t> </a:t>
            </a:r>
            <a:r>
              <a:rPr lang="en-US" b="1" i="1" dirty="0" smtClean="0">
                <a:latin typeface="Arial" pitchFamily="34" charset="0"/>
              </a:rPr>
              <a:t>Design</a:t>
            </a:r>
          </a:p>
          <a:p>
            <a:r>
              <a:rPr lang="en-US" dirty="0" smtClean="0"/>
              <a:t>The typical</a:t>
            </a:r>
            <a:r>
              <a:rPr lang="en-US" baseline="0" dirty="0" smtClean="0"/>
              <a:t> designer isn’t asked to</a:t>
            </a:r>
            <a:r>
              <a:rPr lang="en-US" dirty="0" smtClean="0"/>
              <a:t> think up “cool</a:t>
            </a:r>
            <a:r>
              <a:rPr lang="en-US" baseline="0" dirty="0" smtClean="0"/>
              <a:t> ideas”. Instead he or she is asked to solve problems, most often given to them from an outside client who is paying the bills. The designer’s job is to create a plan that can be used to produce a tangible object. </a:t>
            </a:r>
          </a:p>
          <a:p>
            <a:endParaRPr lang="en-US" baseline="0" dirty="0" smtClean="0"/>
          </a:p>
          <a:p>
            <a:r>
              <a:rPr lang="en-US" baseline="0" dirty="0" smtClean="0"/>
              <a:t>I’ll be showing many variations of this design model throughout this talk. I’d like to point out that these models are purposefully simplistic. Like all models, they are abstractions, meant to call attention to points that will be relevant for this talk.</a:t>
            </a:r>
            <a:r>
              <a:rPr lang="en-US" baseline="0" dirty="0"/>
              <a:t> </a:t>
            </a:r>
            <a:r>
              <a:rPr lang="en-US" baseline="0" dirty="0" smtClean="0"/>
              <a:t>They are here to aid communication.</a:t>
            </a:r>
          </a:p>
          <a:p>
            <a:endParaRPr lang="en-US" baseline="0" dirty="0" smtClean="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10</a:t>
            </a:fld>
            <a:endParaRPr lang="en-US" dirty="0"/>
          </a:p>
        </p:txBody>
      </p:sp>
    </p:spTree>
    <p:extLst>
      <p:ext uri="{BB962C8B-B14F-4D97-AF65-F5344CB8AC3E}">
        <p14:creationId xmlns:p14="http://schemas.microsoft.com/office/powerpoint/2010/main" val="110637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b="1" i="1" dirty="0"/>
              <a:t>De </a:t>
            </a:r>
            <a:r>
              <a:rPr lang="en-US" b="1" i="1" dirty="0" err="1"/>
              <a:t>architectura</a:t>
            </a:r>
            <a:r>
              <a:rPr lang="en-US" dirty="0"/>
              <a:t>  - 15 BC </a:t>
            </a:r>
          </a:p>
          <a:p>
            <a:endParaRPr lang="en-US" dirty="0"/>
          </a:p>
          <a:p>
            <a:r>
              <a:rPr lang="en-US" dirty="0" smtClean="0"/>
              <a:t>As </a:t>
            </a:r>
            <a:r>
              <a:rPr lang="en-US" dirty="0"/>
              <a:t>I set off on my </a:t>
            </a:r>
            <a:r>
              <a:rPr lang="en-US" dirty="0" smtClean="0"/>
              <a:t>quest to undercover a</a:t>
            </a:r>
            <a:r>
              <a:rPr lang="en-US" baseline="0" dirty="0" smtClean="0"/>
              <a:t> deep understanding of design, my</a:t>
            </a:r>
            <a:r>
              <a:rPr lang="en-US" dirty="0" smtClean="0"/>
              <a:t> </a:t>
            </a:r>
            <a:r>
              <a:rPr lang="en-US" dirty="0"/>
              <a:t>first thought was that someone has probably already figured this out. After all, designers have been around for a long time. </a:t>
            </a:r>
            <a:r>
              <a:rPr lang="en-US" dirty="0" smtClean="0"/>
              <a:t>So what is the oldest surviving</a:t>
            </a:r>
            <a:r>
              <a:rPr lang="en-US" baseline="0" dirty="0" smtClean="0"/>
              <a:t> design document? </a:t>
            </a:r>
            <a:r>
              <a:rPr lang="en-US" dirty="0" smtClean="0"/>
              <a:t>The earliest </a:t>
            </a:r>
            <a:r>
              <a:rPr lang="en-US" dirty="0"/>
              <a:t>written record of design is </a:t>
            </a:r>
            <a:r>
              <a:rPr lang="en-US" i="1" dirty="0" smtClean="0"/>
              <a:t>de </a:t>
            </a:r>
            <a:r>
              <a:rPr lang="en-US" i="1" dirty="0" err="1" smtClean="0"/>
              <a:t>Architectura</a:t>
            </a:r>
            <a:r>
              <a:rPr lang="en-US" dirty="0" smtClean="0"/>
              <a:t> </a:t>
            </a:r>
            <a:r>
              <a:rPr lang="en-US" dirty="0"/>
              <a:t>by Vitruvius of Rome. [Brief overview of the book, its history, and who Vitruvius was.] </a:t>
            </a:r>
          </a:p>
          <a:p>
            <a:pPr marL="291179" indent="-291179">
              <a:buFontTx/>
              <a:buChar char="-"/>
            </a:pPr>
            <a:r>
              <a:rPr lang="en-US" dirty="0"/>
              <a:t>Written around 15 BC, but rediscovered in the early 1400’s. </a:t>
            </a:r>
          </a:p>
          <a:p>
            <a:pPr marL="291179" indent="-291179">
              <a:buFontTx/>
              <a:buChar char="-"/>
            </a:pPr>
            <a:r>
              <a:rPr lang="en-US" dirty="0"/>
              <a:t>Latin edition in 1486.</a:t>
            </a:r>
          </a:p>
          <a:p>
            <a:pPr marL="291179" indent="-291179">
              <a:buFontTx/>
              <a:buChar char="-"/>
            </a:pPr>
            <a:r>
              <a:rPr lang="en-US" dirty="0"/>
              <a:t>Illustrations were lost, but redone in 1511.</a:t>
            </a:r>
          </a:p>
          <a:p>
            <a:pPr marL="291179" indent="-291179">
              <a:buFontTx/>
              <a:buChar char="-"/>
            </a:pPr>
            <a:r>
              <a:rPr lang="en-US" dirty="0"/>
              <a:t>Book became a major inspiration for Renaissance architecture.</a:t>
            </a:r>
          </a:p>
          <a:p>
            <a:pPr marL="291179" indent="-291179">
              <a:buFontTx/>
              <a:buChar char="-"/>
            </a:pPr>
            <a:r>
              <a:rPr lang="en-US" dirty="0"/>
              <a:t>Da Vinci’s “Vitruvian Man” in 1490.</a:t>
            </a:r>
          </a:p>
          <a:p>
            <a:endParaRPr lang="en-US" dirty="0"/>
          </a:p>
          <a:p>
            <a:r>
              <a:rPr lang="en-US" dirty="0"/>
              <a:t>Vitruvius asserts that an architect must strive to achieve three things: Strength, Utility, and Beauty. </a:t>
            </a:r>
            <a:r>
              <a:rPr lang="en-US" dirty="0" smtClean="0"/>
              <a:t>These </a:t>
            </a:r>
            <a:r>
              <a:rPr lang="en-US" dirty="0"/>
              <a:t>“virtues” aren’t exclusive to architecture and can be applied to all fields of design.</a:t>
            </a:r>
          </a:p>
          <a:p>
            <a:endParaRPr lang="en-US" dirty="0"/>
          </a:p>
          <a:p>
            <a:pPr marL="291179" indent="-291179">
              <a:buFontTx/>
              <a:buChar char="-"/>
            </a:pPr>
            <a:r>
              <a:rPr lang="en-US" b="1" dirty="0"/>
              <a:t>Strength</a:t>
            </a:r>
            <a:r>
              <a:rPr lang="en-US" dirty="0"/>
              <a:t> is easy to understand in fields like architecture and furniture making; you don’t want your buildings to fall over or your chairs to break when someone sits on them. In a video game you want your core systems to fit together as a solid whole. For instance, in an RPG your loot drop system, your skill trees, the mission structure, and combat mechanics must all support each other.</a:t>
            </a:r>
          </a:p>
          <a:p>
            <a:pPr marL="291179" indent="-291179">
              <a:buFontTx/>
              <a:buChar char="-"/>
            </a:pPr>
            <a:r>
              <a:rPr lang="en-US" b="1" dirty="0"/>
              <a:t>Utility</a:t>
            </a:r>
            <a:r>
              <a:rPr lang="en-US" dirty="0"/>
              <a:t> means that the design produces something practical and useful. Your systems may be strong, but if the player determines that they don’t help him reach his goal then they are worthless. </a:t>
            </a:r>
          </a:p>
          <a:p>
            <a:pPr marL="291179" indent="-291179">
              <a:buFontTx/>
              <a:buChar char="-"/>
            </a:pPr>
            <a:r>
              <a:rPr lang="en-US" b="1" dirty="0"/>
              <a:t>Beauty</a:t>
            </a:r>
            <a:r>
              <a:rPr lang="en-US" dirty="0"/>
              <a:t> means your designs help create aesthetically appropriate experiences and emotional engagement. The colors, forms, movement and sounds must all be in harmony.</a:t>
            </a:r>
          </a:p>
          <a:p>
            <a:endParaRPr lang="en-US" dirty="0"/>
          </a:p>
          <a:p>
            <a:r>
              <a:rPr lang="en-US" dirty="0" smtClean="0">
                <a:solidFill>
                  <a:schemeClr val="accent2"/>
                </a:solidFill>
              </a:rPr>
              <a:t>Reference:</a:t>
            </a:r>
            <a:r>
              <a:rPr lang="en-US" baseline="0" dirty="0" smtClean="0">
                <a:solidFill>
                  <a:schemeClr val="accent2"/>
                </a:solidFill>
              </a:rPr>
              <a:t> http://www.stonetronix.com/gdc-2015/Vitruvius__the_Ten_Books_on_Architecture.pdf</a:t>
            </a:r>
          </a:p>
          <a:p>
            <a:endParaRPr lang="en-US" dirty="0">
              <a:solidFill>
                <a:schemeClr val="accent2"/>
              </a:solidFill>
            </a:endParaRP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11</a:t>
            </a:fld>
            <a:endParaRPr lang="en-US" dirty="0"/>
          </a:p>
        </p:txBody>
      </p:sp>
    </p:spTree>
    <p:extLst>
      <p:ext uri="{BB962C8B-B14F-4D97-AF65-F5344CB8AC3E}">
        <p14:creationId xmlns:p14="http://schemas.microsoft.com/office/powerpoint/2010/main" val="483572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i="1" dirty="0"/>
              <a:t>Champion Design</a:t>
            </a:r>
          </a:p>
          <a:p>
            <a:pPr defTabSz="931774">
              <a:defRPr/>
            </a:pPr>
            <a:r>
              <a:rPr lang="en-US" dirty="0" smtClean="0"/>
              <a:t>Even though these</a:t>
            </a:r>
            <a:r>
              <a:rPr lang="en-US" baseline="0" dirty="0" smtClean="0"/>
              <a:t> virtues are over 2000 years old, they are still as important today as they were for Vitruvius. </a:t>
            </a:r>
          </a:p>
          <a:p>
            <a:pPr defTabSz="931774">
              <a:defRPr/>
            </a:pPr>
            <a:endParaRPr lang="en-US" baseline="0" dirty="0" smtClean="0"/>
          </a:p>
          <a:p>
            <a:pPr defTabSz="931774">
              <a:defRPr/>
            </a:pPr>
            <a:r>
              <a:rPr lang="en-US" dirty="0" smtClean="0"/>
              <a:t>At </a:t>
            </a:r>
            <a:r>
              <a:rPr lang="en-US" dirty="0"/>
              <a:t>Riot you can see how these design virtues play out on the champion design team. </a:t>
            </a:r>
            <a:r>
              <a:rPr lang="en-US" dirty="0" smtClean="0"/>
              <a:t>A new </a:t>
            </a:r>
            <a:r>
              <a:rPr lang="en-US" dirty="0"/>
              <a:t>champion needs to be mechanically sound (the controls need to feel responsive, the elements of the kit must synergize, etc.). It needs to have a function in the game context (it has a role to play, it helps the team achieve victory). And champion needs to resonate with the players (its backstory, model, animation, skins, and sound effects). It may even have a unique musical theme. </a:t>
            </a:r>
          </a:p>
          <a:p>
            <a:pPr defTabSz="931774">
              <a:defRPr/>
            </a:pPr>
            <a:endParaRPr lang="en-US" dirty="0"/>
          </a:p>
          <a:p>
            <a:pPr defTabSz="931774">
              <a:defRPr/>
            </a:pPr>
            <a:r>
              <a:rPr lang="en-US" dirty="0"/>
              <a:t>The process is not an assembly line that goes in linear steps from one team to the next. The champion team works as one group; each corner of the triangle supports and informs the other two.</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12</a:t>
            </a:fld>
            <a:endParaRPr lang="en-US" dirty="0"/>
          </a:p>
        </p:txBody>
      </p:sp>
    </p:spTree>
    <p:extLst>
      <p:ext uri="{BB962C8B-B14F-4D97-AF65-F5344CB8AC3E}">
        <p14:creationId xmlns:p14="http://schemas.microsoft.com/office/powerpoint/2010/main" val="1394476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i="1" dirty="0"/>
              <a:t>Leonardo da Vinci </a:t>
            </a:r>
            <a:r>
              <a:rPr lang="en-US" dirty="0"/>
              <a:t>15 April 1452 – 2 May 1519</a:t>
            </a:r>
          </a:p>
          <a:p>
            <a:endParaRPr lang="en-US" dirty="0" smtClean="0">
              <a:solidFill>
                <a:schemeClr val="accent2"/>
              </a:solidFill>
            </a:endParaRPr>
          </a:p>
          <a:p>
            <a:r>
              <a:rPr lang="en-US" dirty="0" smtClean="0">
                <a:solidFill>
                  <a:schemeClr val="accent2"/>
                </a:solidFill>
              </a:rPr>
              <a:t>What</a:t>
            </a:r>
            <a:r>
              <a:rPr lang="en-US" baseline="0" dirty="0" smtClean="0">
                <a:solidFill>
                  <a:schemeClr val="accent2"/>
                </a:solidFill>
              </a:rPr>
              <a:t> can we learn by studying other great designers throughout history? Would their ancient ideas about design still apply to current day game designers?</a:t>
            </a:r>
          </a:p>
          <a:p>
            <a:endParaRPr lang="en-US" dirty="0" smtClean="0">
              <a:solidFill>
                <a:schemeClr val="accent2"/>
              </a:solidFill>
            </a:endParaRPr>
          </a:p>
          <a:p>
            <a:r>
              <a:rPr lang="en-US" dirty="0" smtClean="0">
                <a:solidFill>
                  <a:schemeClr val="accent2"/>
                </a:solidFill>
              </a:rPr>
              <a:t>One</a:t>
            </a:r>
            <a:r>
              <a:rPr lang="en-US" baseline="0" dirty="0" smtClean="0">
                <a:solidFill>
                  <a:schemeClr val="accent2"/>
                </a:solidFill>
              </a:rPr>
              <a:t> of the people inspired by </a:t>
            </a:r>
            <a:r>
              <a:rPr lang="en-US" i="1" baseline="0" dirty="0" smtClean="0">
                <a:solidFill>
                  <a:schemeClr val="accent2"/>
                </a:solidFill>
              </a:rPr>
              <a:t>de </a:t>
            </a:r>
            <a:r>
              <a:rPr lang="en-US" i="1" baseline="0" dirty="0" err="1" smtClean="0">
                <a:solidFill>
                  <a:schemeClr val="accent2"/>
                </a:solidFill>
              </a:rPr>
              <a:t>Architectura</a:t>
            </a:r>
            <a:r>
              <a:rPr lang="en-US" i="1" baseline="0" dirty="0" smtClean="0">
                <a:solidFill>
                  <a:schemeClr val="accent2"/>
                </a:solidFill>
              </a:rPr>
              <a:t> </a:t>
            </a:r>
            <a:r>
              <a:rPr lang="en-US" i="0" baseline="0" dirty="0" smtClean="0">
                <a:solidFill>
                  <a:schemeClr val="accent2"/>
                </a:solidFill>
              </a:rPr>
              <a:t>was Leonardo da Vinci. </a:t>
            </a:r>
            <a:r>
              <a:rPr lang="en-US" baseline="0" dirty="0" smtClean="0">
                <a:solidFill>
                  <a:schemeClr val="accent2"/>
                </a:solidFill>
              </a:rPr>
              <a:t>In fact, the famous Vitruvian Man (1490) illustration is based on the proportions that Vitruvius described. (The text at the top of the drawing is the passage from </a:t>
            </a:r>
            <a:r>
              <a:rPr lang="en-US" i="1" baseline="0" dirty="0" smtClean="0">
                <a:solidFill>
                  <a:schemeClr val="accent2"/>
                </a:solidFill>
              </a:rPr>
              <a:t>de </a:t>
            </a:r>
            <a:r>
              <a:rPr lang="en-US" i="1" baseline="0" dirty="0" err="1" smtClean="0">
                <a:solidFill>
                  <a:schemeClr val="accent2"/>
                </a:solidFill>
              </a:rPr>
              <a:t>Architectura</a:t>
            </a:r>
            <a:r>
              <a:rPr lang="en-US" i="1" baseline="0" dirty="0" smtClean="0">
                <a:solidFill>
                  <a:schemeClr val="accent2"/>
                </a:solidFill>
              </a:rPr>
              <a:t> </a:t>
            </a:r>
            <a:r>
              <a:rPr lang="en-US" baseline="0" dirty="0" smtClean="0">
                <a:solidFill>
                  <a:schemeClr val="accent2"/>
                </a:solidFill>
              </a:rPr>
              <a:t>describing the proportions of the human form.)</a:t>
            </a:r>
          </a:p>
          <a:p>
            <a:endParaRPr lang="en-US" baseline="0" dirty="0" smtClean="0">
              <a:solidFill>
                <a:schemeClr val="accent2"/>
              </a:solidFill>
            </a:endParaRPr>
          </a:p>
          <a:p>
            <a:r>
              <a:rPr lang="en-US" dirty="0" smtClean="0">
                <a:solidFill>
                  <a:schemeClr val="accent2"/>
                </a:solidFill>
              </a:rPr>
              <a:t>In my opinion, da Vinci</a:t>
            </a:r>
            <a:r>
              <a:rPr lang="en-US" baseline="0" dirty="0" smtClean="0">
                <a:solidFill>
                  <a:schemeClr val="accent2"/>
                </a:solidFill>
              </a:rPr>
              <a:t> is the best pure designer of all time. He a fantastic illustrator that could draw anatomy, wildlife, maps and portraits. </a:t>
            </a:r>
          </a:p>
          <a:p>
            <a:r>
              <a:rPr lang="en-US" dirty="0"/>
              <a:t>He was a painter, sculptor, architect, musician, mathematician, engineer, inventor, anatomist, geologist, cartographer, botanist, and writer.</a:t>
            </a:r>
            <a:endParaRPr lang="en-US" dirty="0">
              <a:solidFill>
                <a:schemeClr val="accent2"/>
              </a:solidFill>
            </a:endParaRP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13</a:t>
            </a:fld>
            <a:endParaRPr lang="en-US" dirty="0"/>
          </a:p>
        </p:txBody>
      </p:sp>
    </p:spTree>
    <p:extLst>
      <p:ext uri="{BB962C8B-B14F-4D97-AF65-F5344CB8AC3E}">
        <p14:creationId xmlns:p14="http://schemas.microsoft.com/office/powerpoint/2010/main" val="722899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i="1" dirty="0"/>
              <a:t>Leonardo da Vinci </a:t>
            </a:r>
            <a:r>
              <a:rPr lang="en-US" dirty="0"/>
              <a:t>15 April 1452 – 2 May 1519</a:t>
            </a:r>
          </a:p>
          <a:p>
            <a:r>
              <a:rPr lang="en-US" dirty="0" smtClean="0">
                <a:solidFill>
                  <a:schemeClr val="accent2"/>
                </a:solidFill>
              </a:rPr>
              <a:t>One</a:t>
            </a:r>
            <a:r>
              <a:rPr lang="en-US" baseline="0" dirty="0" smtClean="0">
                <a:solidFill>
                  <a:schemeClr val="accent2"/>
                </a:solidFill>
              </a:rPr>
              <a:t> of the many reasons I admire da Vinci is his “one-page” designs. </a:t>
            </a:r>
            <a:r>
              <a:rPr lang="en-US" dirty="0" smtClean="0">
                <a:solidFill>
                  <a:schemeClr val="accent2"/>
                </a:solidFill>
              </a:rPr>
              <a:t>He drew 1,000s of pages of sketches</a:t>
            </a:r>
            <a:r>
              <a:rPr lang="en-US" baseline="0" dirty="0" smtClean="0">
                <a:solidFill>
                  <a:schemeClr val="accent2"/>
                </a:solidFill>
              </a:rPr>
              <a:t> showing ideas for flying contraptions, water pumps, multi-barreled guns, and siege weapons</a:t>
            </a:r>
            <a:r>
              <a:rPr lang="en-US" dirty="0" smtClean="0">
                <a:solidFill>
                  <a:schemeClr val="accent2"/>
                </a:solidFill>
              </a:rPr>
              <a:t>. The</a:t>
            </a:r>
            <a:r>
              <a:rPr lang="en-US" baseline="0" dirty="0" smtClean="0">
                <a:solidFill>
                  <a:schemeClr val="accent2"/>
                </a:solidFill>
              </a:rPr>
              <a:t> majority of these sketches were never found until after da Vinci died. They were bound up haphazardly in several codices after his death. </a:t>
            </a:r>
            <a:r>
              <a:rPr lang="en-US" dirty="0" smtClean="0">
                <a:solidFill>
                  <a:schemeClr val="accent2"/>
                </a:solidFill>
              </a:rPr>
              <a:t>(Bill Gates bought the Codex Leicester</a:t>
            </a:r>
            <a:r>
              <a:rPr lang="en-US" baseline="0" dirty="0" smtClean="0">
                <a:solidFill>
                  <a:schemeClr val="accent2"/>
                </a:solidFill>
              </a:rPr>
              <a:t> for $30 million in 1994 and had the pages scanned for wallpapers in Windows 95.)</a:t>
            </a:r>
          </a:p>
          <a:p>
            <a:endParaRPr lang="en-US" baseline="0" dirty="0" smtClean="0">
              <a:solidFill>
                <a:schemeClr val="accent2"/>
              </a:solidFill>
            </a:endParaRPr>
          </a:p>
          <a:p>
            <a:r>
              <a:rPr lang="en-US" baseline="0" dirty="0" smtClean="0">
                <a:solidFill>
                  <a:schemeClr val="accent2"/>
                </a:solidFill>
              </a:rPr>
              <a:t>Imagine creating thousands of innovative designs, one sketch at a time, and then tossing them into a pile. Da Vinci’s goal here wasn’t to please a client or to publish a book, but simply to explore ideas and make his thoughts concrete.</a:t>
            </a:r>
          </a:p>
          <a:p>
            <a:endParaRPr lang="en-US" dirty="0" smtClean="0">
              <a:solidFill>
                <a:schemeClr val="accent2"/>
              </a:solidFill>
            </a:endParaRPr>
          </a:p>
          <a:p>
            <a:r>
              <a:rPr lang="en-US" dirty="0" smtClean="0">
                <a:solidFill>
                  <a:schemeClr val="accent2"/>
                </a:solidFill>
              </a:rPr>
              <a:t>[Flying</a:t>
            </a:r>
            <a:r>
              <a:rPr lang="en-US" baseline="0" dirty="0" smtClean="0">
                <a:solidFill>
                  <a:schemeClr val="accent2"/>
                </a:solidFill>
              </a:rPr>
              <a:t> machine wing, weapon cart, moveable bridge.]</a:t>
            </a:r>
            <a:endParaRPr lang="en-US" dirty="0" smtClean="0">
              <a:solidFill>
                <a:schemeClr val="accent2"/>
              </a:solidFill>
            </a:endParaRP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14</a:t>
            </a:fld>
            <a:endParaRPr lang="en-US" dirty="0"/>
          </a:p>
        </p:txBody>
      </p:sp>
    </p:spTree>
    <p:extLst>
      <p:ext uri="{BB962C8B-B14F-4D97-AF65-F5344CB8AC3E}">
        <p14:creationId xmlns:p14="http://schemas.microsoft.com/office/powerpoint/2010/main" val="1284762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a:t>Leonardo da Vinci </a:t>
            </a:r>
            <a:r>
              <a:rPr lang="en-US" dirty="0"/>
              <a:t>15 April 1452 – 2 May 1519</a:t>
            </a:r>
          </a:p>
          <a:p>
            <a:r>
              <a:rPr lang="en-US" dirty="0" smtClean="0">
                <a:solidFill>
                  <a:schemeClr val="accent2"/>
                </a:solidFill>
              </a:rPr>
              <a:t>[olive oil press, fabric</a:t>
            </a:r>
            <a:r>
              <a:rPr lang="en-US" baseline="0" dirty="0" smtClean="0">
                <a:solidFill>
                  <a:schemeClr val="accent2"/>
                </a:solidFill>
              </a:rPr>
              <a:t> manufacturing, lifting water from wells, </a:t>
            </a:r>
            <a:r>
              <a:rPr lang="en-US" dirty="0" smtClean="0">
                <a:solidFill>
                  <a:schemeClr val="accent2"/>
                </a:solidFill>
              </a:rPr>
              <a:t>rotating crossbows</a:t>
            </a:r>
            <a:r>
              <a:rPr lang="en-US" baseline="0" dirty="0" smtClean="0">
                <a:solidFill>
                  <a:schemeClr val="accent2"/>
                </a:solidFill>
              </a:rPr>
              <a:t>]</a:t>
            </a:r>
          </a:p>
          <a:p>
            <a:endParaRPr lang="en-US" dirty="0" smtClean="0">
              <a:solidFill>
                <a:schemeClr val="accent2"/>
              </a:solidFill>
            </a:endParaRP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15</a:t>
            </a:fld>
            <a:endParaRPr lang="en-US" dirty="0"/>
          </a:p>
        </p:txBody>
      </p:sp>
    </p:spTree>
    <p:extLst>
      <p:ext uri="{BB962C8B-B14F-4D97-AF65-F5344CB8AC3E}">
        <p14:creationId xmlns:p14="http://schemas.microsoft.com/office/powerpoint/2010/main" val="2579917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 da Vinci Model</a:t>
            </a:r>
            <a:endParaRPr lang="en-US" dirty="0"/>
          </a:p>
          <a:p>
            <a:r>
              <a:rPr lang="en-US" dirty="0" smtClean="0">
                <a:solidFill>
                  <a:schemeClr val="accent2"/>
                </a:solidFill>
              </a:rPr>
              <a:t>What was his design process?</a:t>
            </a:r>
            <a:r>
              <a:rPr lang="en-US" baseline="0" dirty="0" smtClean="0">
                <a:solidFill>
                  <a:schemeClr val="accent2"/>
                </a:solidFill>
              </a:rPr>
              <a:t> A simple model looks like this. The input is an idea that he has. The output is a sketch. </a:t>
            </a:r>
          </a:p>
          <a:p>
            <a:endParaRPr lang="en-US" baseline="0" dirty="0" smtClean="0">
              <a:solidFill>
                <a:schemeClr val="accent2"/>
              </a:solidFill>
            </a:endParaRPr>
          </a:p>
          <a:p>
            <a:r>
              <a:rPr lang="en-US" baseline="0" dirty="0" smtClean="0">
                <a:solidFill>
                  <a:schemeClr val="accent2"/>
                </a:solidFill>
              </a:rPr>
              <a:t>Da Vinci didn’t need a client to give him the idea. He was in charge and could choose his own design topic.</a:t>
            </a:r>
          </a:p>
          <a:p>
            <a:r>
              <a:rPr lang="en-US" baseline="0" dirty="0" smtClean="0">
                <a:solidFill>
                  <a:schemeClr val="accent2"/>
                </a:solidFill>
              </a:rPr>
              <a:t>And at the end of the process there was no customer to sell to. Building the object in the sketch wasn’t necessary. Once a sketch was completed it was time to move on to another.</a:t>
            </a:r>
          </a:p>
          <a:p>
            <a:endParaRPr lang="en-US" baseline="0" dirty="0" smtClean="0">
              <a:solidFill>
                <a:schemeClr val="accent2"/>
              </a:solidFill>
            </a:endParaRPr>
          </a:p>
          <a:p>
            <a:r>
              <a:rPr lang="en-US" baseline="0" dirty="0" smtClean="0">
                <a:solidFill>
                  <a:schemeClr val="accent2"/>
                </a:solidFill>
              </a:rPr>
              <a:t>But what is the blue “design” box? What happens in there?</a:t>
            </a:r>
          </a:p>
          <a:p>
            <a:endParaRPr lang="en-US" dirty="0" smtClean="0">
              <a:solidFill>
                <a:schemeClr val="accent2"/>
              </a:solidFill>
            </a:endParaRP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16</a:t>
            </a:fld>
            <a:endParaRPr lang="en-US" dirty="0"/>
          </a:p>
        </p:txBody>
      </p:sp>
    </p:spTree>
    <p:extLst>
      <p:ext uri="{BB962C8B-B14F-4D97-AF65-F5344CB8AC3E}">
        <p14:creationId xmlns:p14="http://schemas.microsoft.com/office/powerpoint/2010/main" val="918557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 da Vinci Model</a:t>
            </a:r>
            <a:endParaRPr lang="en-US" dirty="0"/>
          </a:p>
          <a:p>
            <a:pPr defTabSz="931774">
              <a:defRPr/>
            </a:pPr>
            <a:r>
              <a:rPr lang="en-US" dirty="0" smtClean="0">
                <a:solidFill>
                  <a:schemeClr val="accent2"/>
                </a:solidFill>
              </a:rPr>
              <a:t>In this case, the</a:t>
            </a:r>
            <a:r>
              <a:rPr lang="en-US" baseline="0" dirty="0" smtClean="0">
                <a:solidFill>
                  <a:schemeClr val="accent2"/>
                </a:solidFill>
              </a:rPr>
              <a:t> idea and the sketch </a:t>
            </a:r>
            <a:r>
              <a:rPr lang="en-US" b="1" baseline="0" dirty="0" smtClean="0">
                <a:solidFill>
                  <a:schemeClr val="accent2"/>
                </a:solidFill>
              </a:rPr>
              <a:t>are</a:t>
            </a:r>
            <a:r>
              <a:rPr lang="en-US" baseline="0" dirty="0" smtClean="0">
                <a:solidFill>
                  <a:schemeClr val="accent2"/>
                </a:solidFill>
              </a:rPr>
              <a:t> the design process. For me, this is design in its purest form. It’s the act of taking an intangible idea and converting it into a tangible plan. </a:t>
            </a:r>
          </a:p>
          <a:p>
            <a:endParaRPr lang="en-US" baseline="0" dirty="0" smtClean="0">
              <a:solidFill>
                <a:schemeClr val="accent2"/>
              </a:solidFill>
            </a:endParaRPr>
          </a:p>
          <a:p>
            <a:r>
              <a:rPr lang="en-US" baseline="0" dirty="0" smtClean="0">
                <a:solidFill>
                  <a:schemeClr val="accent2"/>
                </a:solidFill>
              </a:rPr>
              <a:t>Design requires both of these elements. Anyone can have an idea. But thinking and talking about something isn’t designing. Designing is the process of capturing those thoughts and expressing them as a plan. If executed correctly, the resulting plan can then be used to make that idea a reality. </a:t>
            </a:r>
          </a:p>
          <a:p>
            <a:endParaRPr lang="en-US" baseline="0" dirty="0" smtClean="0">
              <a:solidFill>
                <a:schemeClr val="accent2"/>
              </a:solidFill>
            </a:endParaRPr>
          </a:p>
          <a:p>
            <a:r>
              <a:rPr lang="en-US" baseline="0" dirty="0" smtClean="0">
                <a:solidFill>
                  <a:schemeClr val="accent2"/>
                </a:solidFill>
              </a:rPr>
              <a:t>Game design following this model might be done by a student or hobbyist. Imagine someone with a lot of ideas, but with no computer. This designer has no constraints and is free to sketch game concepts one after another. The goal is not to build the game, but to capture the idea so it won’t get lost before the next idea comes along.</a:t>
            </a:r>
          </a:p>
          <a:p>
            <a:endParaRPr lang="en-US" baseline="0" dirty="0" smtClean="0">
              <a:solidFill>
                <a:schemeClr val="accent2"/>
              </a:solidFill>
            </a:endParaRPr>
          </a:p>
          <a:p>
            <a:r>
              <a:rPr lang="en-US" baseline="0" dirty="0" smtClean="0">
                <a:solidFill>
                  <a:schemeClr val="accent2"/>
                </a:solidFill>
              </a:rPr>
              <a:t>This type of design can be satisfying. I’m sure many of you have sketchbooks filled with your own personal ideas. But these types of designs are “trapped”. They may be valuable for the designer, but will never be used to create tangible objects for others to experience.</a:t>
            </a:r>
          </a:p>
          <a:p>
            <a:endParaRPr lang="en-US" dirty="0" smtClean="0">
              <a:solidFill>
                <a:schemeClr val="accent2"/>
              </a:solidFill>
            </a:endParaRP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17</a:t>
            </a:fld>
            <a:endParaRPr lang="en-US" dirty="0"/>
          </a:p>
        </p:txBody>
      </p:sp>
    </p:spTree>
    <p:extLst>
      <p:ext uri="{BB962C8B-B14F-4D97-AF65-F5344CB8AC3E}">
        <p14:creationId xmlns:p14="http://schemas.microsoft.com/office/powerpoint/2010/main" val="4294537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t>Hans Wegner </a:t>
            </a:r>
            <a:r>
              <a:rPr lang="en-US" dirty="0" smtClean="0"/>
              <a:t>(1914-2007)</a:t>
            </a:r>
            <a:endParaRPr lang="en-US" b="1" i="1" dirty="0" smtClean="0"/>
          </a:p>
          <a:p>
            <a:r>
              <a:rPr lang="en-US" dirty="0" smtClean="0"/>
              <a:t>Let’s fast forward about 500 years and take a look at a</a:t>
            </a:r>
            <a:r>
              <a:rPr lang="en-US" baseline="0" dirty="0" smtClean="0"/>
              <a:t> prolific designer who was an expert at converting his plans into tangible objects</a:t>
            </a:r>
            <a:r>
              <a:rPr lang="en-US" dirty="0" smtClean="0"/>
              <a:t>.</a:t>
            </a:r>
            <a:r>
              <a:rPr lang="en-US" baseline="0" dirty="0" smtClean="0"/>
              <a:t> </a:t>
            </a:r>
          </a:p>
          <a:p>
            <a:endParaRPr lang="en-US" baseline="0" dirty="0" smtClean="0"/>
          </a:p>
          <a:p>
            <a:r>
              <a:rPr lang="en-US" dirty="0" smtClean="0"/>
              <a:t>This is Hans Wegner, a Danish</a:t>
            </a:r>
            <a:r>
              <a:rPr lang="en-US" baseline="0" dirty="0" smtClean="0"/>
              <a:t> furniture designer who started out as a carpenter and cabinet maker. He made his first chair when he was 17. Over his lifetime he designed over 500 different chairs, with over 100 put into mass production.</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18</a:t>
            </a:fld>
            <a:endParaRPr lang="en-US" dirty="0"/>
          </a:p>
        </p:txBody>
      </p:sp>
    </p:spTree>
    <p:extLst>
      <p:ext uri="{BB962C8B-B14F-4D97-AF65-F5344CB8AC3E}">
        <p14:creationId xmlns:p14="http://schemas.microsoft.com/office/powerpoint/2010/main" val="2303120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t>Han Wegner </a:t>
            </a:r>
          </a:p>
          <a:p>
            <a:endParaRPr lang="en-US" dirty="0" smtClean="0"/>
          </a:p>
          <a:p>
            <a:r>
              <a:rPr lang="en-US" dirty="0" smtClean="0"/>
              <a:t>Like da Vinci, he would start with</a:t>
            </a:r>
            <a:r>
              <a:rPr lang="en-US" baseline="0" dirty="0" smtClean="0"/>
              <a:t> sketches. Then he would build scale models to study the form in 3D. Each of the models you see here are about 2 to 3 inches in length.</a:t>
            </a:r>
          </a:p>
          <a:p>
            <a:endParaRPr lang="en-US" baseline="0" dirty="0" smtClean="0"/>
          </a:p>
          <a:p>
            <a:r>
              <a:rPr lang="en-US" baseline="0" dirty="0" smtClean="0"/>
              <a:t>I was able to see a collection of these at the Design Museum of Denmark in Copenhagen last summer. The detail and the craftsmanship is amazing. </a:t>
            </a:r>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19</a:t>
            </a:fld>
            <a:endParaRPr lang="en-US" dirty="0"/>
          </a:p>
        </p:txBody>
      </p:sp>
    </p:spTree>
    <p:extLst>
      <p:ext uri="{BB962C8B-B14F-4D97-AF65-F5344CB8AC3E}">
        <p14:creationId xmlns:p14="http://schemas.microsoft.com/office/powerpoint/2010/main" val="2417611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D2C7A5E5-FD16-4B55-9B1B-3F90BD12E18E}" type="slidenum">
              <a:rPr lang="en-US" smtClean="0"/>
              <a:pPr>
                <a:defRPr/>
              </a:pPr>
              <a:t>2</a:t>
            </a:fld>
            <a:endParaRPr lang="en-US" dirty="0" smtClean="0"/>
          </a:p>
        </p:txBody>
      </p:sp>
      <p:sp>
        <p:nvSpPr>
          <p:cNvPr id="70659" name="Rectangle 2"/>
          <p:cNvSpPr>
            <a:spLocks noGrp="1" noRot="1" noChangeAspect="1" noChangeArrowheads="1" noTextEdit="1"/>
          </p:cNvSpPr>
          <p:nvPr>
            <p:ph type="sldImg"/>
          </p:nvPr>
        </p:nvSpPr>
        <p:spPr>
          <a:xfrm>
            <a:off x="2312988" y="525463"/>
            <a:ext cx="4670425" cy="2628900"/>
          </a:xfrm>
          <a:ln/>
        </p:spPr>
      </p:sp>
      <p:sp>
        <p:nvSpPr>
          <p:cNvPr id="70660" name="Rectangle 3"/>
          <p:cNvSpPr>
            <a:spLocks noGrp="1" noChangeArrowheads="1"/>
          </p:cNvSpPr>
          <p:nvPr>
            <p:ph type="body" idx="1"/>
          </p:nvPr>
        </p:nvSpPr>
        <p:spPr>
          <a:noFill/>
          <a:ln/>
        </p:spPr>
        <p:txBody>
          <a:bodyPr/>
          <a:lstStyle/>
          <a:p>
            <a:pPr eaLnBrk="1" hangingPunct="1"/>
            <a:r>
              <a:rPr lang="en-US" sz="1000" b="1" i="1" dirty="0">
                <a:latin typeface="Arial" pitchFamily="34" charset="0"/>
              </a:rPr>
              <a:t>Intro</a:t>
            </a:r>
          </a:p>
          <a:p>
            <a:pPr algn="l" rtl="0" eaLnBrk="1" fontAlgn="base" hangingPunct="1">
              <a:spcBef>
                <a:spcPct val="30000"/>
              </a:spcBef>
              <a:spcAft>
                <a:spcPct val="0"/>
              </a:spcAft>
            </a:pPr>
            <a:r>
              <a:rPr lang="en-US" sz="1000" dirty="0">
                <a:latin typeface="Arial" pitchFamily="34" charset="0"/>
              </a:rPr>
              <a:t>When game designers get together, what do they like to talk about</a:t>
            </a:r>
            <a:r>
              <a:rPr lang="en-US" sz="1000" dirty="0" smtClean="0">
                <a:latin typeface="Arial" pitchFamily="34" charset="0"/>
              </a:rPr>
              <a:t>? Games, of course! We can talk about them:</a:t>
            </a:r>
            <a:endParaRPr lang="en-US" sz="1000" dirty="0">
              <a:latin typeface="Arial" pitchFamily="34" charset="0"/>
            </a:endParaRPr>
          </a:p>
          <a:p>
            <a:pPr marL="174708" indent="-174708" eaLnBrk="1" hangingPunct="1">
              <a:buFont typeface="Arial" panose="020B0604020202020204" pitchFamily="34" charset="0"/>
              <a:buChar char="•"/>
            </a:pPr>
            <a:r>
              <a:rPr lang="en-US" sz="1000" dirty="0">
                <a:latin typeface="Arial" pitchFamily="34" charset="0"/>
              </a:rPr>
              <a:t>Historically: Gaming history and the oldest gaming artifacts, like limestone dice from Egypt in 30 BC.</a:t>
            </a:r>
          </a:p>
          <a:p>
            <a:pPr marL="174708" indent="-174708" eaLnBrk="1" hangingPunct="1">
              <a:buFont typeface="Arial" panose="020B0604020202020204" pitchFamily="34" charset="0"/>
              <a:buChar char="•"/>
            </a:pPr>
            <a:r>
              <a:rPr lang="en-US" sz="1000" dirty="0">
                <a:latin typeface="Arial" pitchFamily="34" charset="0"/>
              </a:rPr>
              <a:t>Cutting Edge: But also the latest AAA multimillion dollar console titles.</a:t>
            </a:r>
          </a:p>
          <a:p>
            <a:pPr marL="174708" indent="-174708" eaLnBrk="1" hangingPunct="1">
              <a:buFont typeface="Arial" panose="020B0604020202020204" pitchFamily="34" charset="0"/>
              <a:buChar char="•"/>
            </a:pPr>
            <a:r>
              <a:rPr lang="en-US" sz="1000" dirty="0">
                <a:latin typeface="Arial" pitchFamily="34" charset="0"/>
              </a:rPr>
              <a:t>Chemically: We can talk about brain chemistry and how games </a:t>
            </a:r>
            <a:r>
              <a:rPr lang="en-US" sz="1000" dirty="0" smtClean="0">
                <a:latin typeface="Arial" pitchFamily="34" charset="0"/>
              </a:rPr>
              <a:t>affect </a:t>
            </a:r>
            <a:r>
              <a:rPr lang="en-US" sz="1000" dirty="0">
                <a:latin typeface="Arial" pitchFamily="34" charset="0"/>
              </a:rPr>
              <a:t>dopamine production. </a:t>
            </a:r>
          </a:p>
          <a:p>
            <a:pPr marL="174708" indent="-174708" eaLnBrk="1" hangingPunct="1">
              <a:buFont typeface="Arial" panose="020B0604020202020204" pitchFamily="34" charset="0"/>
              <a:buChar char="•"/>
            </a:pPr>
            <a:r>
              <a:rPr lang="en-US" sz="1000" dirty="0">
                <a:latin typeface="Arial" pitchFamily="34" charset="0"/>
              </a:rPr>
              <a:t>Psychologically: Or how to manipulate a </a:t>
            </a:r>
            <a:r>
              <a:rPr lang="en-US" sz="1000" dirty="0" smtClean="0">
                <a:latin typeface="Arial" pitchFamily="34" charset="0"/>
              </a:rPr>
              <a:t>players’ behaviors using reward </a:t>
            </a:r>
            <a:r>
              <a:rPr lang="en-US" sz="1000" dirty="0">
                <a:latin typeface="Arial" pitchFamily="34" charset="0"/>
              </a:rPr>
              <a:t>schedules. </a:t>
            </a:r>
            <a:endParaRPr lang="en-US" sz="1000" dirty="0" smtClean="0">
              <a:latin typeface="Arial" pitchFamily="34" charset="0"/>
            </a:endParaRPr>
          </a:p>
          <a:p>
            <a:pPr marL="174708" indent="-174708" eaLnBrk="1" hangingPunct="1">
              <a:buFont typeface="Arial" panose="020B0604020202020204" pitchFamily="34" charset="0"/>
              <a:buChar char="•"/>
            </a:pPr>
            <a:r>
              <a:rPr lang="en-US" sz="1000" dirty="0" smtClean="0">
                <a:latin typeface="Arial" pitchFamily="34" charset="0"/>
              </a:rPr>
              <a:t>Mathematically</a:t>
            </a:r>
            <a:r>
              <a:rPr lang="en-US" sz="1000" dirty="0">
                <a:latin typeface="Arial" pitchFamily="34" charset="0"/>
              </a:rPr>
              <a:t>: We can discuss game theory and the mathematics behind it to understand consequences of our tuning. (Prisoner’s Dilemma)</a:t>
            </a:r>
          </a:p>
          <a:p>
            <a:pPr marL="174708" indent="-174708" eaLnBrk="1" hangingPunct="1">
              <a:buFont typeface="Arial" panose="020B0604020202020204" pitchFamily="34" charset="0"/>
              <a:buChar char="•"/>
            </a:pPr>
            <a:r>
              <a:rPr lang="en-US" sz="1000" dirty="0">
                <a:latin typeface="Arial" pitchFamily="34" charset="0"/>
              </a:rPr>
              <a:t>Statistically: And use statistics and probabilities to predict the frequency of outcomes we expect from our players.</a:t>
            </a:r>
          </a:p>
          <a:p>
            <a:pPr marL="174708" indent="-174708" eaLnBrk="1" hangingPunct="1">
              <a:buFont typeface="Arial" panose="020B0604020202020204" pitchFamily="34" charset="0"/>
              <a:buChar char="•"/>
            </a:pPr>
            <a:r>
              <a:rPr lang="en-US" sz="1000" dirty="0">
                <a:latin typeface="Arial" pitchFamily="34" charset="0"/>
              </a:rPr>
              <a:t>We love talking about the newest hardware devices and what games we will develop for them.</a:t>
            </a:r>
          </a:p>
          <a:p>
            <a:pPr marL="174708" indent="-174708" eaLnBrk="1" hangingPunct="1">
              <a:buFont typeface="Arial" panose="020B0604020202020204" pitchFamily="34" charset="0"/>
              <a:buChar char="•"/>
            </a:pPr>
            <a:r>
              <a:rPr lang="en-US" sz="1000" dirty="0">
                <a:latin typeface="Arial" pitchFamily="34" charset="0"/>
              </a:rPr>
              <a:t>And all the new business models and alternate </a:t>
            </a:r>
            <a:r>
              <a:rPr lang="en-US" sz="1000" dirty="0" smtClean="0">
                <a:latin typeface="Arial" pitchFamily="34" charset="0"/>
              </a:rPr>
              <a:t>publishing </a:t>
            </a:r>
            <a:r>
              <a:rPr lang="en-US" sz="1000" dirty="0">
                <a:latin typeface="Arial" pitchFamily="34" charset="0"/>
              </a:rPr>
              <a:t>options.</a:t>
            </a:r>
          </a:p>
          <a:p>
            <a:pPr marL="174708" indent="-174708" eaLnBrk="1" hangingPunct="1">
              <a:buFont typeface="Arial" panose="020B0604020202020204" pitchFamily="34" charset="0"/>
              <a:buChar char="•"/>
            </a:pPr>
            <a:r>
              <a:rPr lang="en-US" sz="1000" dirty="0">
                <a:latin typeface="Arial" pitchFamily="34" charset="0"/>
              </a:rPr>
              <a:t>We compare the game programs at different schools and wonder </a:t>
            </a:r>
            <a:r>
              <a:rPr lang="en-US" sz="1000" dirty="0" smtClean="0">
                <a:latin typeface="Arial" pitchFamily="34" charset="0"/>
              </a:rPr>
              <a:t>how the students of today will shape the </a:t>
            </a:r>
            <a:r>
              <a:rPr lang="en-US" sz="1000" dirty="0">
                <a:latin typeface="Arial" pitchFamily="34" charset="0"/>
              </a:rPr>
              <a:t>industry’s </a:t>
            </a:r>
            <a:r>
              <a:rPr lang="en-US" sz="1000" dirty="0" smtClean="0">
                <a:latin typeface="Arial" pitchFamily="34" charset="0"/>
              </a:rPr>
              <a:t>future.</a:t>
            </a:r>
            <a:endParaRPr lang="en-US" sz="1000" dirty="0">
              <a:latin typeface="Arial" pitchFamily="34" charset="0"/>
            </a:endParaRPr>
          </a:p>
          <a:p>
            <a:pPr algn="l" rtl="0" eaLnBrk="1" fontAlgn="base" hangingPunct="1">
              <a:spcBef>
                <a:spcPct val="30000"/>
              </a:spcBef>
              <a:spcAft>
                <a:spcPct val="0"/>
              </a:spcAft>
            </a:pPr>
            <a:endParaRPr lang="en-US" sz="1000" dirty="0">
              <a:latin typeface="Arial" pitchFamily="34" charset="0"/>
            </a:endParaRPr>
          </a:p>
          <a:p>
            <a:pPr algn="l" rtl="0" eaLnBrk="1" fontAlgn="base" hangingPunct="1">
              <a:spcBef>
                <a:spcPct val="30000"/>
              </a:spcBef>
              <a:spcAft>
                <a:spcPct val="0"/>
              </a:spcAft>
            </a:pPr>
            <a:r>
              <a:rPr lang="en-US" sz="1000" dirty="0">
                <a:latin typeface="Arial" pitchFamily="34" charset="0"/>
              </a:rPr>
              <a:t>And that’s all great! I love talking about all of these things.</a:t>
            </a:r>
          </a:p>
          <a:p>
            <a:pPr algn="l" rtl="0" eaLnBrk="1" fontAlgn="base" hangingPunct="1">
              <a:spcBef>
                <a:spcPct val="30000"/>
              </a:spcBef>
              <a:spcAft>
                <a:spcPct val="0"/>
              </a:spcAft>
            </a:pPr>
            <a:endParaRPr lang="en-US" sz="1000" dirty="0">
              <a:latin typeface="Arial" pitchFamily="34" charset="0"/>
            </a:endParaRPr>
          </a:p>
          <a:p>
            <a:pPr algn="l" rtl="0" eaLnBrk="1" fontAlgn="base" hangingPunct="1">
              <a:spcBef>
                <a:spcPct val="30000"/>
              </a:spcBef>
              <a:spcAft>
                <a:spcPct val="0"/>
              </a:spcAft>
            </a:pPr>
            <a:r>
              <a:rPr lang="en-US" sz="1000" dirty="0">
                <a:latin typeface="Arial" pitchFamily="34" charset="0"/>
              </a:rPr>
              <a:t>But recently I’ve been wondering: Why don’t we talk much about design? After all, game programmers frequently talk about programming. Game artists frequently talk about art. Shouldn’t game designers be talking about design? </a:t>
            </a:r>
          </a:p>
          <a:p>
            <a:pPr algn="l" rtl="0" eaLnBrk="1" fontAlgn="base" hangingPunct="1">
              <a:spcBef>
                <a:spcPct val="30000"/>
              </a:spcBef>
              <a:spcAft>
                <a:spcPct val="0"/>
              </a:spcAft>
            </a:pPr>
            <a:endParaRPr lang="en-US" sz="1000" dirty="0">
              <a:latin typeface="Arial" pitchFamily="34" charset="0"/>
            </a:endParaRPr>
          </a:p>
          <a:p>
            <a:pPr algn="l" rtl="0" eaLnBrk="1" fontAlgn="base" hangingPunct="1">
              <a:spcBef>
                <a:spcPct val="30000"/>
              </a:spcBef>
              <a:spcAft>
                <a:spcPct val="0"/>
              </a:spcAft>
            </a:pPr>
            <a:r>
              <a:rPr lang="en-US" sz="1000" dirty="0">
                <a:latin typeface="Arial" pitchFamily="34" charset="0"/>
              </a:rPr>
              <a:t>So </a:t>
            </a:r>
            <a:r>
              <a:rPr lang="en-US" sz="1000" dirty="0" smtClean="0">
                <a:latin typeface="Arial" pitchFamily="34" charset="0"/>
              </a:rPr>
              <a:t>for the next 50 minutes I would like to talk </a:t>
            </a:r>
            <a:r>
              <a:rPr lang="en-US" sz="1000" dirty="0">
                <a:latin typeface="Arial" pitchFamily="34" charset="0"/>
              </a:rPr>
              <a:t>about design. But first…let me talk about games.</a:t>
            </a:r>
          </a:p>
          <a:p>
            <a:pPr algn="l" rtl="0" eaLnBrk="1" fontAlgn="base" hangingPunct="1">
              <a:spcBef>
                <a:spcPct val="30000"/>
              </a:spcBef>
              <a:spcAft>
                <a:spcPct val="0"/>
              </a:spcAft>
            </a:pPr>
            <a:endParaRPr lang="en-US" sz="1000" dirty="0">
              <a:latin typeface="Arial" pitchFamily="34" charset="0"/>
            </a:endParaRPr>
          </a:p>
          <a:p>
            <a:pPr algn="l" rtl="0" eaLnBrk="1" fontAlgn="base" hangingPunct="1">
              <a:spcBef>
                <a:spcPct val="30000"/>
              </a:spcBef>
              <a:spcAft>
                <a:spcPct val="0"/>
              </a:spcAft>
            </a:pPr>
            <a:endParaRPr lang="en-US" sz="1000" dirty="0">
              <a:latin typeface="Arial" pitchFamily="34" charset="0"/>
            </a:endParaRPr>
          </a:p>
        </p:txBody>
      </p:sp>
    </p:spTree>
    <p:extLst>
      <p:ext uri="{BB962C8B-B14F-4D97-AF65-F5344CB8AC3E}">
        <p14:creationId xmlns:p14="http://schemas.microsoft.com/office/powerpoint/2010/main" val="2415626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b="1" i="1" dirty="0" smtClean="0"/>
              <a:t>Han Wegner </a:t>
            </a:r>
          </a:p>
          <a:p>
            <a:endParaRPr lang="en-US" dirty="0" smtClean="0"/>
          </a:p>
          <a:p>
            <a:r>
              <a:rPr lang="en-US" dirty="0" smtClean="0"/>
              <a:t>He</a:t>
            </a:r>
            <a:r>
              <a:rPr lang="en-US" baseline="0" dirty="0" smtClean="0"/>
              <a:t> would then make a full-scale prototype using the desired materials before going into the manufacturing process. In the museum exhibit there are over 100 of these prototypes on display. Notice the way that the wood is bent to make the arm rests flow out from the back of the chair. How would you begin to design such a chair?</a:t>
            </a:r>
          </a:p>
          <a:p>
            <a:endParaRPr lang="en-US" baseline="0" dirty="0" smtClean="0"/>
          </a:p>
          <a:p>
            <a:r>
              <a:rPr lang="en-US" baseline="0" dirty="0" smtClean="0"/>
              <a:t>Our virtual worlds that we design are filled with furniture and other representations of physical objects. But we are free from the constraints of physics. Wegner didn’t have that luxury. His designs required him to understand forces, materials, gravity, and human anatomy. Since many of his chairs were meant to be mass-produced he also needed to consider the manufacturing process. How much raw material is required and how much does it cost? How long does it take to cut the pieces and assemble them together? It’s not enough to sketch a chair; it must also be built.</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20</a:t>
            </a:fld>
            <a:endParaRPr lang="en-US" dirty="0"/>
          </a:p>
        </p:txBody>
      </p:sp>
    </p:spTree>
    <p:extLst>
      <p:ext uri="{BB962C8B-B14F-4D97-AF65-F5344CB8AC3E}">
        <p14:creationId xmlns:p14="http://schemas.microsoft.com/office/powerpoint/2010/main" val="3298776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t>Han Wegner Design</a:t>
            </a:r>
            <a:r>
              <a:rPr lang="en-US" b="1" i="1" baseline="0" dirty="0" smtClean="0"/>
              <a:t> Model</a:t>
            </a:r>
            <a:endParaRPr lang="en-US" b="1" i="1" dirty="0" smtClean="0"/>
          </a:p>
          <a:p>
            <a:endParaRPr lang="en-US" dirty="0" smtClean="0"/>
          </a:p>
          <a:p>
            <a:r>
              <a:rPr lang="en-US" dirty="0" smtClean="0"/>
              <a:t>A simplified model of Wegner’s design process</a:t>
            </a:r>
            <a:r>
              <a:rPr lang="en-US" baseline="0" dirty="0" smtClean="0"/>
              <a:t> would look like this. A client (sometime Wegner, himself) would request a chair with some requirements. A design would be created that explained how to efficiently manufacture and mass-produce the chairs.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21</a:t>
            </a:fld>
            <a:endParaRPr lang="en-US" dirty="0"/>
          </a:p>
        </p:txBody>
      </p:sp>
    </p:spTree>
    <p:extLst>
      <p:ext uri="{BB962C8B-B14F-4D97-AF65-F5344CB8AC3E}">
        <p14:creationId xmlns:p14="http://schemas.microsoft.com/office/powerpoint/2010/main" val="3527141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i="1" dirty="0" smtClean="0"/>
              <a:t>Han Wegner Design</a:t>
            </a:r>
            <a:r>
              <a:rPr lang="en-US" b="1" i="1" baseline="0" dirty="0" smtClean="0"/>
              <a:t> Model</a:t>
            </a:r>
            <a:endParaRPr lang="en-US" b="1" i="1" dirty="0" smtClean="0"/>
          </a:p>
          <a:p>
            <a:endParaRPr lang="en-US" dirty="0" smtClean="0"/>
          </a:p>
          <a:p>
            <a:r>
              <a:rPr lang="en-US" dirty="0" smtClean="0"/>
              <a:t>The design would involve sketches, models, and prototypes.</a:t>
            </a:r>
            <a:r>
              <a:rPr lang="en-US" baseline="0" dirty="0" smtClean="0"/>
              <a:t> Think of each element as a different view of the same plan. </a:t>
            </a:r>
          </a:p>
          <a:p>
            <a:endParaRPr lang="en-US" baseline="0" dirty="0" smtClean="0"/>
          </a:p>
          <a:p>
            <a:r>
              <a:rPr lang="en-US" baseline="0" dirty="0" smtClean="0"/>
              <a:t>The process is linear, with each step informing the next. There is no need to model if the sketch isn’t promising. There is no reason to build a full-sized prototype if the model isn’t promising.</a:t>
            </a:r>
          </a:p>
          <a:p>
            <a:endParaRPr lang="en-US" baseline="0" dirty="0" smtClean="0"/>
          </a:p>
          <a:p>
            <a:r>
              <a:rPr lang="en-US" baseline="0" dirty="0" smtClean="0"/>
              <a:t>This is a very formal and disciplined approach to design. It works great for chairs and other physical objects. When dealing with real-world materials the costs rise steeply with each phase of production. You don’t want to manufacture hundreds of chairs and then find out you made a mistake.</a:t>
            </a:r>
          </a:p>
          <a:p>
            <a:endParaRPr lang="en-US" baseline="0" dirty="0" smtClean="0"/>
          </a:p>
          <a:p>
            <a:r>
              <a:rPr lang="en-US" baseline="0" dirty="0" smtClean="0"/>
              <a:t>The digital worlds that we create have the advantage that they can be copied and distributed for relatively nothing. Unlike Wegner, we aren’t restricted by the physical constraints of gravity, stresses, and material properties. This can be quite liberating, but it allows us to be sloppy with our designs. I’ve often seen designs rushed into production with little overview because time was running out. “The customers can test it.” “We can patch it later.”</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22</a:t>
            </a:fld>
            <a:endParaRPr lang="en-US" dirty="0"/>
          </a:p>
        </p:txBody>
      </p:sp>
    </p:spTree>
    <p:extLst>
      <p:ext uri="{BB962C8B-B14F-4D97-AF65-F5344CB8AC3E}">
        <p14:creationId xmlns:p14="http://schemas.microsoft.com/office/powerpoint/2010/main" val="441692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i="1" dirty="0" smtClean="0"/>
              <a:t>Charles and Ray Eames</a:t>
            </a:r>
          </a:p>
          <a:p>
            <a:r>
              <a:rPr lang="en-US" dirty="0" smtClean="0"/>
              <a:t>Here are Charles</a:t>
            </a:r>
            <a:r>
              <a:rPr lang="en-US" baseline="0" dirty="0" smtClean="0"/>
              <a:t> and Ray Eames, who were contemporaries of Wegner. (Here they are doing their own unique take on the Vitruvian Man.)</a:t>
            </a:r>
          </a:p>
          <a:p>
            <a:endParaRPr lang="en-US" baseline="0" dirty="0" smtClean="0"/>
          </a:p>
          <a:p>
            <a:r>
              <a:rPr lang="en-US" baseline="0" dirty="0" smtClean="0"/>
              <a:t>Charles started out as an architect in the 1930’s . He married Ray, a painter, in 1941 and the two of them worked together closely as designers in their studio in Los Angeles. </a:t>
            </a:r>
          </a:p>
          <a:p>
            <a:endParaRPr lang="en-US" dirty="0" smtClean="0"/>
          </a:p>
          <a:p>
            <a:r>
              <a:rPr lang="en-US" dirty="0" smtClean="0"/>
              <a:t>Charles and Ray Eames pioneered a deeply human approach to design</a:t>
            </a:r>
            <a:r>
              <a:rPr lang="en-US" baseline="0" dirty="0" smtClean="0"/>
              <a:t>. Instead of simply designing objects to make their client money, they wanted to understand the customer as a person. T</a:t>
            </a:r>
            <a:r>
              <a:rPr lang="en-US" dirty="0" smtClean="0"/>
              <a:t>his human-centered approach was evident in all of their work.</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23</a:t>
            </a:fld>
            <a:endParaRPr lang="en-US" dirty="0"/>
          </a:p>
        </p:txBody>
      </p:sp>
    </p:spTree>
    <p:extLst>
      <p:ext uri="{BB962C8B-B14F-4D97-AF65-F5344CB8AC3E}">
        <p14:creationId xmlns:p14="http://schemas.microsoft.com/office/powerpoint/2010/main" val="31594186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defTabSz="931774">
              <a:defRPr/>
            </a:pPr>
            <a:r>
              <a:rPr lang="en-US" b="1" i="1" dirty="0" smtClean="0"/>
              <a:t>Charles and Ray Eames</a:t>
            </a:r>
          </a:p>
          <a:p>
            <a:r>
              <a:rPr lang="en-US" dirty="0" smtClean="0"/>
              <a:t>1950s – Furniture design</a:t>
            </a:r>
          </a:p>
          <a:p>
            <a:endParaRPr lang="en-US" dirty="0" smtClean="0"/>
          </a:p>
          <a:p>
            <a:r>
              <a:rPr lang="en-US" dirty="0" smtClean="0"/>
              <a:t>Their studio, the “Design Office”, started out making chairs.</a:t>
            </a:r>
            <a:r>
              <a:rPr lang="en-US" baseline="0" dirty="0" smtClean="0"/>
              <a:t> </a:t>
            </a:r>
            <a:r>
              <a:rPr lang="en-US" dirty="0" smtClean="0"/>
              <a:t>Here are a</a:t>
            </a:r>
            <a:r>
              <a:rPr lang="en-US" baseline="0" dirty="0" smtClean="0"/>
              <a:t> few of the many chairs that the Eames designed and produced. They experimented with numerous materials: molded plywood, fiberglass, wire mesh, cast aluminum. They weren’t attempting to make art pieces or high-end furniture, but were trying to make affordable quality furniture for the average consumer. They designed stadium seats, airport seats, school desks.</a:t>
            </a:r>
          </a:p>
          <a:p>
            <a:endParaRPr lang="en-US" baseline="0" dirty="0" smtClean="0"/>
          </a:p>
          <a:p>
            <a:pPr defTabSz="931774">
              <a:defRPr/>
            </a:pPr>
            <a:r>
              <a:rPr lang="en-US" baseline="0" dirty="0" smtClean="0"/>
              <a:t>Unlike Wegner, they didn’t devote their lives to chairs and furniture. They continued to grow as designers and their design careers were both wide and deep. They were enamored with the design of all things, including buildings, interiors, furniture, rugs, toys, stage and movie sets, urban planning, industrial products, exhibitions, photography, films and graphics.</a:t>
            </a:r>
          </a:p>
          <a:p>
            <a:pPr defTabSz="931774">
              <a:defRPr/>
            </a:pPr>
            <a:endParaRPr lang="en-US" baseline="0" dirty="0" smtClean="0"/>
          </a:p>
          <a:p>
            <a:pPr defTabSz="931774">
              <a:defRPr/>
            </a:pPr>
            <a:r>
              <a:rPr lang="en-US" baseline="0" dirty="0" smtClean="0"/>
              <a:t>The Eames are my role models for “Designers” that clearly focused their energy to understanding the top-most level of the design hierarchy.</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24</a:t>
            </a:fld>
            <a:endParaRPr lang="en-US" dirty="0"/>
          </a:p>
        </p:txBody>
      </p:sp>
    </p:spTree>
    <p:extLst>
      <p:ext uri="{BB962C8B-B14F-4D97-AF65-F5344CB8AC3E}">
        <p14:creationId xmlns:p14="http://schemas.microsoft.com/office/powerpoint/2010/main" val="3150711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b="1" i="1" dirty="0" smtClean="0"/>
              <a:t>Charles and Ray Eames</a:t>
            </a:r>
          </a:p>
          <a:p>
            <a:r>
              <a:rPr lang="en-US" dirty="0" smtClean="0"/>
              <a:t>Even if</a:t>
            </a:r>
            <a:r>
              <a:rPr lang="en-US" baseline="0" dirty="0" smtClean="0"/>
              <a:t> you have never heard of the Eames then you might know their other work. For instance, they did the original “P</a:t>
            </a:r>
            <a:r>
              <a:rPr lang="en-US" dirty="0" smtClean="0"/>
              <a:t>owers of 10” film. (This</a:t>
            </a:r>
            <a:r>
              <a:rPr lang="en-US" baseline="0" dirty="0" smtClean="0"/>
              <a:t> was one of Will Wright’s inspirations for Spore.)</a:t>
            </a:r>
            <a:endParaRPr lang="en-US" dirty="0" smtClean="0"/>
          </a:p>
          <a:p>
            <a:endParaRPr lang="en-US" dirty="0" smtClean="0"/>
          </a:p>
          <a:p>
            <a:r>
              <a:rPr lang="en-US" dirty="0" smtClean="0"/>
              <a:t>[1968 “Prototype”, 1977 “Final”]</a:t>
            </a:r>
          </a:p>
          <a:p>
            <a:r>
              <a:rPr lang="en-US" dirty="0" smtClean="0"/>
              <a:t>Reference:</a:t>
            </a:r>
            <a:r>
              <a:rPr lang="en-US" baseline="0" dirty="0" smtClean="0"/>
              <a:t> https://www.youtube.com/watch?v=0fKBhvDjuy0</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25</a:t>
            </a:fld>
            <a:endParaRPr lang="en-US" dirty="0"/>
          </a:p>
        </p:txBody>
      </p:sp>
    </p:spTree>
    <p:extLst>
      <p:ext uri="{BB962C8B-B14F-4D97-AF65-F5344CB8AC3E}">
        <p14:creationId xmlns:p14="http://schemas.microsoft.com/office/powerpoint/2010/main" val="609527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b="1" i="1" dirty="0" smtClean="0"/>
              <a:t>Charles and Ray Eames</a:t>
            </a:r>
          </a:p>
          <a:p>
            <a:r>
              <a:rPr lang="en-US" dirty="0" smtClean="0"/>
              <a:t>The Eames house. (1949)</a:t>
            </a:r>
          </a:p>
          <a:p>
            <a:endParaRPr lang="en-US" dirty="0" smtClean="0"/>
          </a:p>
          <a:p>
            <a:r>
              <a:rPr lang="en-US" baseline="0" dirty="0" smtClean="0"/>
              <a:t>Here is the Eames house that they designed together. It is located in the Pacific Palisades in Los Angeles. It’s a simple rectangular form, but notice the care taken with the placement, texture and color of every object. The interior design was Ray’s doing; she was meticulous with her designs, whether she was painting or putting a collection of objects on a shelf.</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26</a:t>
            </a:fld>
            <a:endParaRPr lang="en-US" dirty="0"/>
          </a:p>
        </p:txBody>
      </p:sp>
    </p:spTree>
    <p:extLst>
      <p:ext uri="{BB962C8B-B14F-4D97-AF65-F5344CB8AC3E}">
        <p14:creationId xmlns:p14="http://schemas.microsoft.com/office/powerpoint/2010/main" val="159136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31774">
              <a:defRPr/>
            </a:pPr>
            <a:r>
              <a:rPr lang="en-US" b="1" i="1" dirty="0" smtClean="0"/>
              <a:t>Charles and Ray Eames</a:t>
            </a:r>
          </a:p>
          <a:p>
            <a:r>
              <a:rPr lang="en-US" dirty="0" smtClean="0"/>
              <a:t>Ray worked</a:t>
            </a:r>
            <a:r>
              <a:rPr lang="en-US" baseline="0" dirty="0" smtClean="0"/>
              <a:t> with </a:t>
            </a:r>
            <a:r>
              <a:rPr lang="en-US" baseline="0" dirty="0" err="1" smtClean="0"/>
              <a:t>Eero</a:t>
            </a:r>
            <a:r>
              <a:rPr lang="en-US" baseline="0" dirty="0" smtClean="0"/>
              <a:t> Saarinen (an architect and close friend of Charles’, who, among other things, designed the St. Louis Gateway Arch) on the design of the IBM plaza for the 1964 World’s Fair in NY.</a:t>
            </a:r>
          </a:p>
          <a:p>
            <a:endParaRPr lang="en-US" baseline="0" dirty="0" smtClean="0"/>
          </a:p>
          <a:p>
            <a:r>
              <a:rPr lang="en-US" baseline="0" dirty="0" smtClean="0"/>
              <a:t>IBM wanted to educate fairgoers about the wonders of computers. Charles, who loved technology, was more than happy to design the exhibit. Both he and Ray were fascinated by the power of multimedia to communicate ideas. His sales pitch to them was that he wasn’t a computer expert, so was therefore qualified because he understood the audience IBM was trying to reach. (A technique called “selling ignorance”.) IBM essentially gave him a blank check and let him do what he wanted. </a:t>
            </a:r>
            <a:endParaRPr lang="en-US" dirty="0" smtClean="0"/>
          </a:p>
          <a:p>
            <a:endParaRPr lang="en-US" dirty="0" smtClean="0"/>
          </a:p>
          <a:p>
            <a:r>
              <a:rPr lang="en-US" dirty="0"/>
              <a:t>IBM didn’t hire the Eames Office for its expertise, which would necessarily be limited; quite the opposite. They hired the </a:t>
            </a:r>
            <a:r>
              <a:rPr lang="en-US" dirty="0" err="1"/>
              <a:t>Eameses</a:t>
            </a:r>
            <a:r>
              <a:rPr lang="en-US" dirty="0"/>
              <a:t> for their process of discovery, of admitting that they knew little, and taking that "beginner’s mind" approach to finding design solutions.</a:t>
            </a: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27</a:t>
            </a:fld>
            <a:endParaRPr lang="en-US" dirty="0"/>
          </a:p>
        </p:txBody>
      </p:sp>
    </p:spTree>
    <p:extLst>
      <p:ext uri="{BB962C8B-B14F-4D97-AF65-F5344CB8AC3E}">
        <p14:creationId xmlns:p14="http://schemas.microsoft.com/office/powerpoint/2010/main" val="2307488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b="1" i="1" dirty="0" smtClean="0"/>
              <a:t>Charles and Ray Eames</a:t>
            </a:r>
          </a:p>
          <a:p>
            <a:r>
              <a:rPr lang="en-US" dirty="0"/>
              <a:t>Inside the IBM dome, the </a:t>
            </a:r>
            <a:r>
              <a:rPr lang="en-US" dirty="0" smtClean="0"/>
              <a:t>15 minute multimedia </a:t>
            </a:r>
            <a:r>
              <a:rPr lang="en-US" dirty="0"/>
              <a:t>presentation </a:t>
            </a:r>
            <a:r>
              <a:rPr lang="en-US" i="1" dirty="0"/>
              <a:t>Think</a:t>
            </a:r>
            <a:r>
              <a:rPr lang="en-US" dirty="0"/>
              <a:t> was shown on fourteen large and eight small screens, illuminating the workings of computer logic.</a:t>
            </a:r>
          </a:p>
          <a:p>
            <a:endParaRPr lang="en-US" dirty="0"/>
          </a:p>
          <a:p>
            <a:r>
              <a:rPr lang="en-US" dirty="0"/>
              <a:t>It consisted of synchronized slides, film, and a live narrator who was elevated up in front of the screens. A still picture doesn’t do it justice, so let me give you a glimpse of it:</a:t>
            </a:r>
          </a:p>
          <a:p>
            <a:r>
              <a:rPr lang="en-US" dirty="0" smtClean="0"/>
              <a:t>[Reference:</a:t>
            </a:r>
            <a:r>
              <a:rPr lang="en-US" baseline="0" dirty="0" smtClean="0"/>
              <a:t> </a:t>
            </a:r>
            <a:r>
              <a:rPr lang="en-US" dirty="0" smtClean="0"/>
              <a:t>https</a:t>
            </a:r>
            <a:r>
              <a:rPr lang="en-US" dirty="0"/>
              <a:t>://www.youtube.com/watch?v=2UZYG33D2B4 from 3:00 to 4:30.]</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28</a:t>
            </a:fld>
            <a:endParaRPr lang="en-US" dirty="0"/>
          </a:p>
        </p:txBody>
      </p:sp>
    </p:spTree>
    <p:extLst>
      <p:ext uri="{BB962C8B-B14F-4D97-AF65-F5344CB8AC3E}">
        <p14:creationId xmlns:p14="http://schemas.microsoft.com/office/powerpoint/2010/main" val="15162518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Eames</a:t>
            </a:r>
            <a:r>
              <a:rPr lang="en-US" b="1" i="1" baseline="0" dirty="0" smtClean="0"/>
              <a:t> design model</a:t>
            </a:r>
            <a:endParaRPr lang="en-US" b="0" i="0" baseline="0" dirty="0" smtClean="0"/>
          </a:p>
          <a:p>
            <a:r>
              <a:rPr lang="en-US" b="0" i="0" baseline="0" dirty="0" smtClean="0"/>
              <a:t>Here is Charles’ “design process” diagram. I’ll go over it in a moment, but first I wanted to point out how Charles is applying design techniques to his own studio. He is turning his designer’s eye inward and applying it to himself. This is an important idea, and I’ll come back to it again at the end of this presentation.</a:t>
            </a:r>
          </a:p>
          <a:p>
            <a:endParaRPr lang="en-US" b="0" i="0" baseline="0" dirty="0" smtClean="0"/>
          </a:p>
          <a:p>
            <a:r>
              <a:rPr lang="en-US" b="0" i="0" baseline="0" dirty="0" smtClean="0"/>
              <a:t>Area 1 represents the interests of the Eames studio.</a:t>
            </a:r>
          </a:p>
          <a:p>
            <a:r>
              <a:rPr lang="en-US" b="0" i="0" baseline="0" dirty="0" smtClean="0"/>
              <a:t>Area 2 represents the interests of the client.</a:t>
            </a:r>
          </a:p>
          <a:p>
            <a:r>
              <a:rPr lang="en-US" b="0" i="0" baseline="0" dirty="0" smtClean="0"/>
              <a:t>Area 3 represents the concerns of society as a whole.</a:t>
            </a:r>
          </a:p>
          <a:p>
            <a:r>
              <a:rPr lang="en-US" b="0" i="0" baseline="0" dirty="0" smtClean="0"/>
              <a:t>Area 4 is the overlap: where “the designer can work with conviction and enthusiasm”.</a:t>
            </a:r>
          </a:p>
          <a:p>
            <a:r>
              <a:rPr lang="en-US" b="0" i="0" baseline="0" dirty="0" smtClean="0"/>
              <a:t>The areas are not static, they grow and develop as each one influences the other.</a:t>
            </a:r>
          </a:p>
          <a:p>
            <a:endParaRPr lang="en-US" b="0" i="0" baseline="0" dirty="0" smtClean="0"/>
          </a:p>
          <a:p>
            <a:r>
              <a:rPr lang="en-US" b="0" i="0" baseline="0" dirty="0" smtClean="0"/>
              <a:t>Note the shift in the way that this diagrams makes designers think about projects. Design can be much more than an assembly line where an idea goes in and a plan comes out. People, and their relationships to each other and world they live in, are the key elements for a successful design. It’s not just about taking the client’s money and giving them what they ask for.</a:t>
            </a:r>
            <a:endParaRPr lang="en-US" b="1" i="1"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29</a:t>
            </a:fld>
            <a:endParaRPr lang="en-US" dirty="0"/>
          </a:p>
        </p:txBody>
      </p:sp>
    </p:spTree>
    <p:extLst>
      <p:ext uri="{BB962C8B-B14F-4D97-AF65-F5344CB8AC3E}">
        <p14:creationId xmlns:p14="http://schemas.microsoft.com/office/powerpoint/2010/main" val="400366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D2C7A5E5-FD16-4B55-9B1B-3F90BD12E18E}" type="slidenum">
              <a:rPr lang="en-US" smtClean="0"/>
              <a:pPr>
                <a:defRPr/>
              </a:pPr>
              <a:t>3</a:t>
            </a:fld>
            <a:endParaRPr lang="en-US" dirty="0" smtClean="0"/>
          </a:p>
        </p:txBody>
      </p:sp>
      <p:sp>
        <p:nvSpPr>
          <p:cNvPr id="70659" name="Rectangle 2"/>
          <p:cNvSpPr>
            <a:spLocks noGrp="1" noRot="1" noChangeAspect="1" noChangeArrowheads="1" noTextEdit="1"/>
          </p:cNvSpPr>
          <p:nvPr>
            <p:ph type="sldImg"/>
          </p:nvPr>
        </p:nvSpPr>
        <p:spPr>
          <a:xfrm>
            <a:off x="2312988" y="525463"/>
            <a:ext cx="4670425" cy="2628900"/>
          </a:xfrm>
          <a:ln/>
        </p:spPr>
      </p:sp>
      <p:sp>
        <p:nvSpPr>
          <p:cNvPr id="70660" name="Rectangle 3"/>
          <p:cNvSpPr>
            <a:spLocks noGrp="1" noChangeArrowheads="1"/>
          </p:cNvSpPr>
          <p:nvPr>
            <p:ph type="body" idx="1"/>
          </p:nvPr>
        </p:nvSpPr>
        <p:spPr>
          <a:noFill/>
          <a:ln/>
        </p:spPr>
        <p:txBody>
          <a:bodyPr/>
          <a:lstStyle/>
          <a:p>
            <a:pPr eaLnBrk="1" hangingPunct="1"/>
            <a:r>
              <a:rPr lang="en-US" sz="1000" b="1" i="1" dirty="0">
                <a:latin typeface="Arial" pitchFamily="34" charset="0"/>
              </a:rPr>
              <a:t>Jeb Havens</a:t>
            </a:r>
          </a:p>
          <a:p>
            <a:pPr algn="l" rtl="0" eaLnBrk="1" fontAlgn="base" hangingPunct="1">
              <a:spcBef>
                <a:spcPct val="30000"/>
              </a:spcBef>
              <a:spcAft>
                <a:spcPct val="0"/>
              </a:spcAft>
            </a:pPr>
            <a:r>
              <a:rPr lang="en-US" sz="1000" dirty="0">
                <a:latin typeface="Arial" pitchFamily="34" charset="0"/>
              </a:rPr>
              <a:t>Here are two games that appear to share nothing in common. Different budget, different audience, different platform. But they both have at least one thing in common: They were both designed by Jeb Havens. </a:t>
            </a:r>
          </a:p>
          <a:p>
            <a:pPr algn="l" rtl="0" eaLnBrk="1" fontAlgn="base" hangingPunct="1">
              <a:spcBef>
                <a:spcPct val="30000"/>
              </a:spcBef>
              <a:spcAft>
                <a:spcPct val="0"/>
              </a:spcAft>
            </a:pPr>
            <a:endParaRPr lang="en-US" sz="1000" dirty="0">
              <a:latin typeface="Arial" pitchFamily="34" charset="0"/>
            </a:endParaRPr>
          </a:p>
          <a:p>
            <a:pPr algn="l" rtl="0" eaLnBrk="1" fontAlgn="base" hangingPunct="1">
              <a:spcBef>
                <a:spcPct val="30000"/>
              </a:spcBef>
              <a:spcAft>
                <a:spcPct val="0"/>
              </a:spcAft>
            </a:pPr>
            <a:r>
              <a:rPr lang="en-US" sz="1000" dirty="0">
                <a:latin typeface="Arial" pitchFamily="34" charset="0"/>
              </a:rPr>
              <a:t>I had the pleasure to work with Jeb at Maxis for several years. When he came into the studio for his first interview I noticed that both of these games were on his resume. I asked him, from a designer’s perspective how are these two games the same? He immediately started talking about their reward scheduling, the frequency of content unlocking, and overall game arcs from the beginning to the end. At that moment I knew that we should hire him.</a:t>
            </a:r>
          </a:p>
          <a:p>
            <a:pPr algn="l" rtl="0" eaLnBrk="1" fontAlgn="base" hangingPunct="1">
              <a:spcBef>
                <a:spcPct val="30000"/>
              </a:spcBef>
              <a:spcAft>
                <a:spcPct val="0"/>
              </a:spcAft>
            </a:pPr>
            <a:endParaRPr lang="en-US" sz="1000" dirty="0">
              <a:latin typeface="Arial" pitchFamily="34" charset="0"/>
            </a:endParaRPr>
          </a:p>
        </p:txBody>
      </p:sp>
    </p:spTree>
    <p:extLst>
      <p:ext uri="{BB962C8B-B14F-4D97-AF65-F5344CB8AC3E}">
        <p14:creationId xmlns:p14="http://schemas.microsoft.com/office/powerpoint/2010/main" val="160409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As a creative unit Charles and Ray’s biggest contribution was conceptual: They showed that "design" could be an art of manipulating ideas, not just materials. They were master communicators, not fabricators. "We don’t make art; we solve problems" was a favorite maxim of Charles, which still sounds perfectly contemporary in the 21st century, 50 years after he said it. </a:t>
            </a:r>
          </a:p>
          <a:p>
            <a:endParaRPr lang="en-US" dirty="0"/>
          </a:p>
          <a:p>
            <a:r>
              <a:rPr lang="en-US" dirty="0"/>
              <a:t>Terms like "Design thinking" and research strategies, </a:t>
            </a:r>
            <a:r>
              <a:rPr lang="en-US" i="1" dirty="0"/>
              <a:t>de rigueur</a:t>
            </a:r>
            <a:r>
              <a:rPr lang="en-US" dirty="0"/>
              <a:t> now thanks to firms like IDEO, owe a debt to the Eames.</a:t>
            </a:r>
          </a:p>
          <a:p>
            <a:endParaRPr lang="en-US" dirty="0" smtClean="0"/>
          </a:p>
          <a:p>
            <a:r>
              <a:rPr lang="en-US" dirty="0" smtClean="0"/>
              <a:t>The Eames Office was at the cutting edge of defining the human-centered multidisciplinary design process. Their work presents a finely integrated model that is as relevant today as it was fifty years ago. </a:t>
            </a:r>
          </a:p>
          <a:p>
            <a:endParaRPr lang="en-US" dirty="0" smtClean="0"/>
          </a:p>
          <a:p>
            <a:r>
              <a:rPr lang="en-US" dirty="0" smtClean="0"/>
              <a:t>Reference: </a:t>
            </a:r>
            <a:r>
              <a:rPr lang="en-US" i="1" dirty="0" smtClean="0"/>
              <a:t>Communicating Technology</a:t>
            </a:r>
            <a:r>
              <a:rPr lang="en-US" dirty="0" smtClean="0"/>
              <a:t>, Michael JG </a:t>
            </a:r>
            <a:r>
              <a:rPr lang="en-US" dirty="0" err="1" smtClean="0"/>
              <a:t>Turri</a:t>
            </a:r>
            <a:r>
              <a:rPr lang="en-US" dirty="0" smtClean="0"/>
              <a:t>. (http://www.stonetronix.com/gdc-2015/Eames-Essay.pdf)</a:t>
            </a:r>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30</a:t>
            </a:fld>
            <a:endParaRPr lang="en-US" dirty="0"/>
          </a:p>
        </p:txBody>
      </p:sp>
    </p:spTree>
    <p:extLst>
      <p:ext uri="{BB962C8B-B14F-4D97-AF65-F5344CB8AC3E}">
        <p14:creationId xmlns:p14="http://schemas.microsoft.com/office/powerpoint/2010/main" val="25075137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eaLnBrk="1" hangingPunct="1"/>
            <a:r>
              <a:rPr lang="en-US" b="1" i="1" dirty="0">
                <a:latin typeface="Arial" pitchFamily="34" charset="0"/>
              </a:rPr>
              <a:t>Design Companies</a:t>
            </a:r>
          </a:p>
          <a:p>
            <a:pPr algn="l" rtl="0" eaLnBrk="1" fontAlgn="base" hangingPunct="1">
              <a:spcBef>
                <a:spcPct val="30000"/>
              </a:spcBef>
              <a:spcAft>
                <a:spcPct val="0"/>
              </a:spcAft>
            </a:pPr>
            <a:r>
              <a:rPr lang="en-US" sz="3300" dirty="0"/>
              <a:t>“</a:t>
            </a:r>
            <a:r>
              <a:rPr lang="en-US" sz="3300" i="1" dirty="0"/>
              <a:t>Design thinking is a human-centered approach to innovation that draws from the designer's toolkit to integrate the needs of people, the possibilities of technology, and the requirements for business success.</a:t>
            </a:r>
            <a:r>
              <a:rPr lang="en-US" sz="3300" dirty="0"/>
              <a:t>” —Tim Brown, president and </a:t>
            </a:r>
            <a:r>
              <a:rPr lang="en-US" sz="3300" dirty="0" smtClean="0"/>
              <a:t>CEO of IDEO (founded 1991)</a:t>
            </a:r>
            <a:endParaRPr lang="en-US" sz="3300" dirty="0"/>
          </a:p>
          <a:p>
            <a:pPr algn="l" rtl="0" eaLnBrk="1" fontAlgn="base" hangingPunct="1">
              <a:spcBef>
                <a:spcPct val="30000"/>
              </a:spcBef>
              <a:spcAft>
                <a:spcPct val="0"/>
              </a:spcAft>
            </a:pPr>
            <a:endParaRPr lang="en-US" dirty="0">
              <a:latin typeface="Arial" pitchFamily="34" charset="0"/>
            </a:endParaRPr>
          </a:p>
          <a:p>
            <a:pPr algn="l" rtl="0" eaLnBrk="1" fontAlgn="base" hangingPunct="1">
              <a:spcBef>
                <a:spcPct val="30000"/>
              </a:spcBef>
              <a:spcAft>
                <a:spcPct val="0"/>
              </a:spcAft>
            </a:pPr>
            <a:r>
              <a:rPr lang="en-US" dirty="0">
                <a:latin typeface="Arial" pitchFamily="34" charset="0"/>
              </a:rPr>
              <a:t>David Kelly, </a:t>
            </a:r>
            <a:r>
              <a:rPr lang="en-US" dirty="0" smtClean="0">
                <a:latin typeface="Arial" pitchFamily="34" charset="0"/>
              </a:rPr>
              <a:t>Founder</a:t>
            </a:r>
            <a:endParaRPr lang="en-US" dirty="0">
              <a:latin typeface="Arial" pitchFamily="34" charset="0"/>
            </a:endParaRPr>
          </a:p>
          <a:p>
            <a:pPr algn="l" rtl="0" eaLnBrk="1" fontAlgn="base" hangingPunct="1">
              <a:spcBef>
                <a:spcPct val="30000"/>
              </a:spcBef>
              <a:spcAft>
                <a:spcPct val="0"/>
              </a:spcAft>
            </a:pPr>
            <a:endParaRPr lang="en-US" dirty="0">
              <a:latin typeface="Arial" pitchFamily="34" charset="0"/>
            </a:endParaRPr>
          </a:p>
          <a:p>
            <a:pPr algn="l" rtl="0" eaLnBrk="1" fontAlgn="base" hangingPunct="1">
              <a:spcBef>
                <a:spcPct val="30000"/>
              </a:spcBef>
              <a:spcAft>
                <a:spcPct val="0"/>
              </a:spcAft>
            </a:pPr>
            <a:r>
              <a:rPr lang="en-US" dirty="0">
                <a:latin typeface="Arial" pitchFamily="34" charset="0"/>
              </a:rPr>
              <a:t>IDEO is the modern successor of the Eames Office. They originally started in Palo Alto and now have offices around the world. They are best known for their industrial designs, but they also do interaction design. They are a “pure” design house, in the sense that don’t do any manufacturing; that is the client’s responsibility.</a:t>
            </a:r>
          </a:p>
          <a:p>
            <a:pPr algn="l" rtl="0" eaLnBrk="1" fontAlgn="base" hangingPunct="1">
              <a:spcBef>
                <a:spcPct val="30000"/>
              </a:spcBef>
              <a:spcAft>
                <a:spcPct val="0"/>
              </a:spcAft>
            </a:pPr>
            <a:endParaRPr lang="en-US" dirty="0">
              <a:latin typeface="Arial" pitchFamily="34" charset="0"/>
            </a:endParaRPr>
          </a:p>
          <a:p>
            <a:pPr algn="l" rtl="0" eaLnBrk="1" fontAlgn="base" hangingPunct="1">
              <a:spcBef>
                <a:spcPct val="30000"/>
              </a:spcBef>
              <a:spcAft>
                <a:spcPct val="0"/>
              </a:spcAft>
            </a:pPr>
            <a:r>
              <a:rPr lang="en-US" dirty="0">
                <a:latin typeface="Arial" pitchFamily="34" charset="0"/>
              </a:rPr>
              <a:t>Here you see some of their workspaces they used for prototyping. Of particular interest to me was the “Toy Lab” which is like a candy store for a game designer. Shelves are filled with thousands of items like gears, lights, dice, cards and fabrics. </a:t>
            </a:r>
            <a:r>
              <a:rPr lang="en-US" dirty="0" smtClean="0">
                <a:latin typeface="Arial" pitchFamily="34" charset="0"/>
              </a:rPr>
              <a:t>(Interestingly</a:t>
            </a:r>
            <a:r>
              <a:rPr lang="en-US" dirty="0">
                <a:latin typeface="Arial" pitchFamily="34" charset="0"/>
              </a:rPr>
              <a:t>, they don’t call the people who work in the Toy Lab “designers”. Rather, they prefer to be called “inventors</a:t>
            </a:r>
            <a:r>
              <a:rPr lang="en-US" dirty="0" smtClean="0">
                <a:latin typeface="Arial" pitchFamily="34" charset="0"/>
              </a:rPr>
              <a:t>”.)</a:t>
            </a:r>
            <a:endParaRPr lang="en-US" dirty="0">
              <a:latin typeface="Arial" pitchFamily="34" charset="0"/>
            </a:endParaRPr>
          </a:p>
          <a:p>
            <a:pPr algn="l" rtl="0" eaLnBrk="1" fontAlgn="base" hangingPunct="1">
              <a:spcBef>
                <a:spcPct val="30000"/>
              </a:spcBef>
              <a:spcAft>
                <a:spcPct val="0"/>
              </a:spcAft>
            </a:pPr>
            <a:endParaRPr lang="en-US" dirty="0">
              <a:latin typeface="Arial" pitchFamily="34" charset="0"/>
            </a:endParaRPr>
          </a:p>
          <a:p>
            <a:pPr algn="l" rtl="0" eaLnBrk="1" fontAlgn="base" hangingPunct="1">
              <a:spcBef>
                <a:spcPct val="30000"/>
              </a:spcBef>
              <a:spcAft>
                <a:spcPct val="0"/>
              </a:spcAft>
            </a:pPr>
            <a:endParaRPr lang="en-US" dirty="0">
              <a:latin typeface="Arial" pitchFamily="34" charset="0"/>
            </a:endParaRPr>
          </a:p>
          <a:p>
            <a:pPr algn="l" rtl="0" eaLnBrk="1" fontAlgn="base" hangingPunct="1">
              <a:spcBef>
                <a:spcPct val="30000"/>
              </a:spcBef>
              <a:spcAft>
                <a:spcPct val="0"/>
              </a:spcAft>
            </a:pPr>
            <a:endParaRPr lang="en-US" sz="3300" dirty="0"/>
          </a:p>
          <a:p>
            <a:pPr algn="l" rtl="0" eaLnBrk="1" fontAlgn="base" hangingPunct="1">
              <a:spcBef>
                <a:spcPct val="30000"/>
              </a:spcBef>
              <a:spcAft>
                <a:spcPct val="0"/>
              </a:spcAft>
            </a:pPr>
            <a:endParaRPr lang="en-US"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31</a:t>
            </a:fld>
            <a:endParaRPr lang="en-US" dirty="0"/>
          </a:p>
        </p:txBody>
      </p:sp>
    </p:spTree>
    <p:extLst>
      <p:ext uri="{BB962C8B-B14F-4D97-AF65-F5344CB8AC3E}">
        <p14:creationId xmlns:p14="http://schemas.microsoft.com/office/powerpoint/2010/main" val="42618535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IDEO designed products</a:t>
            </a:r>
            <a:endParaRPr lang="en-US" b="0" i="0" dirty="0" smtClean="0"/>
          </a:p>
          <a:p>
            <a:r>
              <a:rPr lang="en-US" b="0" i="0" dirty="0" smtClean="0"/>
              <a:t>Even</a:t>
            </a:r>
            <a:r>
              <a:rPr lang="en-US" b="0" i="0" baseline="0" dirty="0" smtClean="0"/>
              <a:t> if you are not familiar with IDEO you might be aware of some of the products they designed.</a:t>
            </a:r>
          </a:p>
          <a:p>
            <a:r>
              <a:rPr lang="en-US" b="0" i="0" baseline="0" dirty="0" smtClean="0"/>
              <a:t>Original Apple mouse; toothpaste tubes that get all the toothpaste out; upgraded grocery carts and desks for students; immunization shots with no needles or syringes.</a:t>
            </a:r>
          </a:p>
          <a:p>
            <a:endParaRPr lang="en-US" b="0" i="0" baseline="0" dirty="0" smtClean="0"/>
          </a:p>
          <a:p>
            <a:endParaRPr lang="en-US" b="1" i="1"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32</a:t>
            </a:fld>
            <a:endParaRPr lang="en-US" dirty="0"/>
          </a:p>
        </p:txBody>
      </p:sp>
    </p:spTree>
    <p:extLst>
      <p:ext uri="{BB962C8B-B14F-4D97-AF65-F5344CB8AC3E}">
        <p14:creationId xmlns:p14="http://schemas.microsoft.com/office/powerpoint/2010/main" val="5439305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IDEO</a:t>
            </a:r>
            <a:r>
              <a:rPr lang="en-US" b="1" i="1" baseline="0" dirty="0" smtClean="0"/>
              <a:t> studio</a:t>
            </a:r>
          </a:p>
          <a:p>
            <a:r>
              <a:rPr lang="en-US" dirty="0" smtClean="0"/>
              <a:t>These are photos show the “design culture” at IDEO. Every room is filled with Post-It</a:t>
            </a:r>
            <a:r>
              <a:rPr lang="en-US" baseline="0" dirty="0" smtClean="0"/>
              <a:t> Notes. The environment is highly collaborative and everything moves fast. </a:t>
            </a:r>
            <a:endParaRPr lang="en-US" dirty="0" smtClean="0"/>
          </a:p>
          <a:p>
            <a:endParaRPr lang="en-US" dirty="0" smtClean="0"/>
          </a:p>
          <a:p>
            <a:r>
              <a:rPr lang="en-US" dirty="0" smtClean="0"/>
              <a:t>Teams</a:t>
            </a:r>
            <a:r>
              <a:rPr lang="en-US" baseline="0" dirty="0" smtClean="0"/>
              <a:t> are at the heart of each project. The “lone genius” can hamper innovation and creativity. Teams should:</a:t>
            </a:r>
          </a:p>
          <a:p>
            <a:pPr marL="291179" indent="-291179">
              <a:buFont typeface="Arial" panose="020B0604020202020204" pitchFamily="34" charset="0"/>
              <a:buChar char="•"/>
            </a:pPr>
            <a:r>
              <a:rPr lang="en-US" dirty="0" smtClean="0"/>
              <a:t>Come from widely divergent disciplines</a:t>
            </a:r>
          </a:p>
          <a:p>
            <a:pPr marL="291179" indent="-291179">
              <a:buFont typeface="Arial" panose="020B0604020202020204" pitchFamily="34" charset="0"/>
              <a:buChar char="•"/>
            </a:pPr>
            <a:r>
              <a:rPr lang="en-US" dirty="0" smtClean="0"/>
              <a:t>Be empowered to go get whatever is needed</a:t>
            </a:r>
          </a:p>
          <a:p>
            <a:pPr marL="291179" indent="-291179">
              <a:buFont typeface="Arial" panose="020B0604020202020204" pitchFamily="34" charset="0"/>
              <a:buChar char="•"/>
            </a:pPr>
            <a:r>
              <a:rPr lang="en-US" dirty="0" smtClean="0"/>
              <a:t>Merge fun and project</a:t>
            </a:r>
          </a:p>
          <a:p>
            <a:pPr marL="291179" indent="-291179">
              <a:buFont typeface="Arial" panose="020B0604020202020204" pitchFamily="34" charset="0"/>
              <a:buChar char="•"/>
            </a:pPr>
            <a:r>
              <a:rPr lang="en-US" dirty="0" smtClean="0"/>
              <a:t>Be as small as three or large as a dozen</a:t>
            </a:r>
          </a:p>
          <a:p>
            <a:pPr marL="291179" indent="-291179">
              <a:buFont typeface="Arial" panose="020B0604020202020204" pitchFamily="34" charset="0"/>
              <a:buChar char="•"/>
            </a:pPr>
            <a:r>
              <a:rPr lang="en-US" dirty="0" smtClean="0"/>
              <a:t>Have clear, tangible goals (seemingly unreachable), serious deadlines</a:t>
            </a:r>
          </a:p>
          <a:p>
            <a:pPr marL="291179" indent="-291179">
              <a:buFont typeface="Arial" panose="020B0604020202020204" pitchFamily="34" charset="0"/>
              <a:buChar char="•"/>
            </a:pPr>
            <a:r>
              <a:rPr lang="en-US" dirty="0" smtClean="0"/>
              <a:t>Be passionate</a:t>
            </a:r>
          </a:p>
          <a:p>
            <a:endParaRPr lang="en-US" dirty="0" smtClean="0"/>
          </a:p>
          <a:p>
            <a:r>
              <a:rPr lang="en-US" dirty="0" smtClean="0"/>
              <a:t>Team members should be “crazy” characters. Consider these characters for team</a:t>
            </a:r>
          </a:p>
          <a:p>
            <a:r>
              <a:rPr lang="en-US" dirty="0" smtClean="0"/>
              <a:t>membership: visionary, troubleshooter, iconoclast, pulse taker, craftsman, technologist,</a:t>
            </a:r>
          </a:p>
          <a:p>
            <a:r>
              <a:rPr lang="en-US" dirty="0" smtClean="0"/>
              <a:t>entrepreneur, cross-dresser (formal training different from what they do).</a:t>
            </a:r>
          </a:p>
          <a:p>
            <a:endParaRPr lang="en-US" dirty="0" smtClean="0"/>
          </a:p>
          <a:p>
            <a:r>
              <a:rPr lang="en-US" dirty="0" smtClean="0"/>
              <a:t>[</a:t>
            </a:r>
            <a:r>
              <a:rPr lang="en-US" baseline="0" dirty="0" smtClean="0"/>
              <a:t>Reference: </a:t>
            </a:r>
            <a:r>
              <a:rPr lang="en-US" i="1" baseline="0" dirty="0" smtClean="0"/>
              <a:t>Creative Confidence</a:t>
            </a:r>
            <a:r>
              <a:rPr lang="en-US" i="0" baseline="0" dirty="0" smtClean="0"/>
              <a:t>, David Kelley]</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33</a:t>
            </a:fld>
            <a:endParaRPr lang="en-US" dirty="0"/>
          </a:p>
        </p:txBody>
      </p:sp>
    </p:spTree>
    <p:extLst>
      <p:ext uri="{BB962C8B-B14F-4D97-AF65-F5344CB8AC3E}">
        <p14:creationId xmlns:p14="http://schemas.microsoft.com/office/powerpoint/2010/main" val="4042353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gn="l" rtl="0" eaLnBrk="1" fontAlgn="base" hangingPunct="1">
              <a:spcBef>
                <a:spcPct val="30000"/>
              </a:spcBef>
              <a:spcAft>
                <a:spcPct val="0"/>
              </a:spcAft>
            </a:pPr>
            <a:r>
              <a:rPr lang="en-US" b="1" i="1" dirty="0">
                <a:latin typeface="Arial" pitchFamily="34" charset="0"/>
              </a:rPr>
              <a:t>IDEO brainstorming</a:t>
            </a:r>
          </a:p>
          <a:p>
            <a:pPr algn="l" rtl="0" eaLnBrk="1" fontAlgn="base" hangingPunct="1">
              <a:spcBef>
                <a:spcPct val="30000"/>
              </a:spcBef>
              <a:spcAft>
                <a:spcPct val="0"/>
              </a:spcAft>
            </a:pPr>
            <a:r>
              <a:rPr lang="en-US" dirty="0">
                <a:latin typeface="Arial" pitchFamily="34" charset="0"/>
              </a:rPr>
              <a:t>Brainstorming is art form at IDEO. They practice it continuously and have a set of rules to keep it productive and focused.</a:t>
            </a:r>
          </a:p>
          <a:p>
            <a:pPr algn="l" rtl="0" eaLnBrk="1" fontAlgn="base" hangingPunct="1">
              <a:spcBef>
                <a:spcPct val="30000"/>
              </a:spcBef>
              <a:spcAft>
                <a:spcPct val="0"/>
              </a:spcAft>
            </a:pPr>
            <a:endParaRPr lang="en-US" dirty="0">
              <a:latin typeface="Arial" pitchFamily="34" charset="0"/>
            </a:endParaRPr>
          </a:p>
          <a:p>
            <a:pPr marL="291179" indent="-291179" eaLnBrk="1" hangingPunct="1">
              <a:buFont typeface="Arial" panose="020B0604020202020204" pitchFamily="34" charset="0"/>
              <a:buChar char="•"/>
            </a:pPr>
            <a:r>
              <a:rPr lang="en-US" dirty="0">
                <a:latin typeface="Arial" pitchFamily="34" charset="0"/>
              </a:rPr>
              <a:t>Defer judgment - There are no bad ideas at this point. There will be plenty of time to judge ideas later.</a:t>
            </a:r>
          </a:p>
          <a:p>
            <a:pPr marL="291179" indent="-291179" eaLnBrk="1" hangingPunct="1">
              <a:buFont typeface="Arial" panose="020B0604020202020204" pitchFamily="34" charset="0"/>
              <a:buChar char="•"/>
            </a:pPr>
            <a:r>
              <a:rPr lang="en-US" dirty="0">
                <a:latin typeface="Arial" pitchFamily="34" charset="0"/>
              </a:rPr>
              <a:t>Encourage wild ideas - It’s the wild ideas that often create real innovation. It is always easy to bring ideas down to earth later!</a:t>
            </a:r>
          </a:p>
          <a:p>
            <a:pPr marL="291179" indent="-291179" eaLnBrk="1" hangingPunct="1">
              <a:buFont typeface="Arial" panose="020B0604020202020204" pitchFamily="34" charset="0"/>
              <a:buChar char="•"/>
            </a:pPr>
            <a:r>
              <a:rPr lang="en-US" dirty="0">
                <a:latin typeface="Arial" pitchFamily="34" charset="0"/>
              </a:rPr>
              <a:t>Build on the ideas of others - Think in terms of ‘and’ instead of ‘but.’ If you dislike someone’s idea, challenge yourself to build on it and make it better.</a:t>
            </a:r>
          </a:p>
          <a:p>
            <a:pPr marL="291179" indent="-291179" eaLnBrk="1" hangingPunct="1">
              <a:buFont typeface="Arial" panose="020B0604020202020204" pitchFamily="34" charset="0"/>
              <a:buChar char="•"/>
            </a:pPr>
            <a:r>
              <a:rPr lang="en-US" dirty="0">
                <a:latin typeface="Arial" pitchFamily="34" charset="0"/>
              </a:rPr>
              <a:t>Stay focused on topic - You will get better output if everyone is disciplined.</a:t>
            </a:r>
          </a:p>
          <a:p>
            <a:pPr marL="291179" indent="-291179" eaLnBrk="1" hangingPunct="1">
              <a:buFont typeface="Arial" panose="020B0604020202020204" pitchFamily="34" charset="0"/>
              <a:buChar char="•"/>
            </a:pPr>
            <a:r>
              <a:rPr lang="en-US" dirty="0">
                <a:latin typeface="Arial" pitchFamily="34" charset="0"/>
              </a:rPr>
              <a:t>Be visual - Try to engage the logical and the creative sides of the brain.</a:t>
            </a:r>
          </a:p>
          <a:p>
            <a:pPr marL="291179" indent="-291179" eaLnBrk="1" hangingPunct="1">
              <a:buFont typeface="Arial" panose="020B0604020202020204" pitchFamily="34" charset="0"/>
              <a:buChar char="•"/>
            </a:pPr>
            <a:r>
              <a:rPr lang="en-US" dirty="0">
                <a:latin typeface="Arial" pitchFamily="34" charset="0"/>
              </a:rPr>
              <a:t>One conversation at a time - Allow ideas to be heard and built upon.</a:t>
            </a:r>
          </a:p>
          <a:p>
            <a:pPr marL="291179" indent="-291179" eaLnBrk="1" hangingPunct="1">
              <a:buFont typeface="Arial" panose="020B0604020202020204" pitchFamily="34" charset="0"/>
              <a:buChar char="•"/>
            </a:pPr>
            <a:r>
              <a:rPr lang="en-US" dirty="0">
                <a:latin typeface="Arial" pitchFamily="34" charset="0"/>
              </a:rPr>
              <a:t>Go for quantity - Set a big goal for number of ideas and surpass it! Remember there is no need to make a lengthy case for your idea since no one is judging. Ideas should flow quickly.</a:t>
            </a:r>
          </a:p>
          <a:p>
            <a:endParaRPr lang="en-US" dirty="0" smtClean="0"/>
          </a:p>
          <a:p>
            <a:r>
              <a:rPr lang="en-US" dirty="0" smtClean="0"/>
              <a:t>Reference:</a:t>
            </a:r>
            <a:r>
              <a:rPr lang="en-US" baseline="0" dirty="0" smtClean="0"/>
              <a:t> </a:t>
            </a:r>
            <a:r>
              <a:rPr lang="en-US" dirty="0" smtClean="0"/>
              <a:t>https://openideo.com/blog/seven-tips-on-better-brainstorming</a:t>
            </a:r>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34</a:t>
            </a:fld>
            <a:endParaRPr lang="en-US" dirty="0"/>
          </a:p>
        </p:txBody>
      </p:sp>
    </p:spTree>
    <p:extLst>
      <p:ext uri="{BB962C8B-B14F-4D97-AF65-F5344CB8AC3E}">
        <p14:creationId xmlns:p14="http://schemas.microsoft.com/office/powerpoint/2010/main" val="2800632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IDEO design</a:t>
            </a:r>
            <a:r>
              <a:rPr lang="en-US" b="1" i="1" baseline="0" dirty="0" smtClean="0"/>
              <a:t> model</a:t>
            </a:r>
            <a:endParaRPr lang="en-US" b="0" i="0" baseline="0" dirty="0" smtClean="0"/>
          </a:p>
          <a:p>
            <a:endParaRPr lang="en-US" b="1" i="1" dirty="0" smtClean="0"/>
          </a:p>
          <a:p>
            <a:r>
              <a:rPr lang="en-US" b="0" i="0" dirty="0" smtClean="0"/>
              <a:t>1)</a:t>
            </a:r>
            <a:r>
              <a:rPr lang="en-US" b="0" i="0" baseline="0" dirty="0" smtClean="0"/>
              <a:t> Understand and observe:  Understand the market, the client, the technology, and</a:t>
            </a:r>
          </a:p>
          <a:p>
            <a:r>
              <a:rPr lang="en-US" b="0" i="0" baseline="0" dirty="0" smtClean="0"/>
              <a:t>the perceived constraints on the problem. Observe real people in real-life situations to</a:t>
            </a:r>
          </a:p>
          <a:p>
            <a:r>
              <a:rPr lang="en-US" b="0" i="0" baseline="0" dirty="0" smtClean="0"/>
              <a:t>find out what makes them tick, what confuse them, likes and dislikes and latent needs not</a:t>
            </a:r>
          </a:p>
          <a:p>
            <a:r>
              <a:rPr lang="en-US" b="0" i="0" baseline="0" dirty="0" smtClean="0"/>
              <a:t>addressed by current products or services. Go to the source not the “experts” inside an</a:t>
            </a:r>
          </a:p>
          <a:p>
            <a:r>
              <a:rPr lang="en-US" b="0" i="0" baseline="0" dirty="0" smtClean="0"/>
              <a:t>organization. Inspiration comes from observation. </a:t>
            </a:r>
          </a:p>
          <a:p>
            <a:endParaRPr lang="en-US" b="0" i="0" baseline="0" dirty="0" smtClean="0"/>
          </a:p>
          <a:p>
            <a:r>
              <a:rPr lang="en-US" b="0" i="0" baseline="0" dirty="0" smtClean="0"/>
              <a:t>2) Synthesize: All information from Step 1 is collected in the project room. This</a:t>
            </a:r>
          </a:p>
          <a:p>
            <a:r>
              <a:rPr lang="en-US" b="0" i="0" baseline="0" dirty="0" smtClean="0"/>
              <a:t>room becomes the key tool for translating the information into opportunities for design.</a:t>
            </a:r>
          </a:p>
          <a:p>
            <a:r>
              <a:rPr lang="en-US" b="0" i="0" baseline="0" dirty="0" smtClean="0"/>
              <a:t>Photographs, diagrams and drawings are all mounted on the wall to prompt discussion</a:t>
            </a:r>
          </a:p>
          <a:p>
            <a:r>
              <a:rPr lang="en-US" b="0" i="0" baseline="0" dirty="0" smtClean="0"/>
              <a:t>and illustrate key insights. The room becomes a tool for sorting and recording the ideas</a:t>
            </a:r>
          </a:p>
          <a:p>
            <a:r>
              <a:rPr lang="en-US" b="0" i="0" baseline="0" dirty="0" smtClean="0"/>
              <a:t>that develop.</a:t>
            </a:r>
          </a:p>
          <a:p>
            <a:endParaRPr lang="en-US" b="0" i="0" baseline="0" dirty="0" smtClean="0"/>
          </a:p>
          <a:p>
            <a:r>
              <a:rPr lang="en-US" b="0" i="0" baseline="0" dirty="0" smtClean="0"/>
              <a:t>3) Visualize: Be visual is a primary rule of IDEO brainstorming. Visualize new to the</a:t>
            </a:r>
          </a:p>
          <a:p>
            <a:r>
              <a:rPr lang="en-US" b="0" i="0" baseline="0" dirty="0" smtClean="0"/>
              <a:t>world concepts and the customers who will use them.</a:t>
            </a:r>
          </a:p>
          <a:p>
            <a:endParaRPr lang="en-US" b="0" i="0" baseline="0" dirty="0" smtClean="0"/>
          </a:p>
          <a:p>
            <a:r>
              <a:rPr lang="en-US" b="0" i="0" baseline="0" dirty="0" smtClean="0"/>
              <a:t>4) Prototype:  Prototypes shape your ideas. Prototyping is the shorthand of innovation.</a:t>
            </a:r>
          </a:p>
          <a:p>
            <a:r>
              <a:rPr lang="en-US" b="0" i="0" baseline="0" dirty="0" smtClean="0"/>
              <a:t>A series of quick iterations (fail early and fail often, but learn from those failures</a:t>
            </a:r>
          </a:p>
          <a:p>
            <a:r>
              <a:rPr lang="en-US" b="0" i="0" baseline="0" dirty="0" smtClean="0"/>
              <a:t>Don’t get attached to the first, what counts is moving the ball forward, achieving</a:t>
            </a:r>
          </a:p>
          <a:p>
            <a:r>
              <a:rPr lang="en-US" b="0" i="0" baseline="0" dirty="0" smtClean="0"/>
              <a:t>some part of the goal, not wasting time</a:t>
            </a:r>
          </a:p>
          <a:p>
            <a:endParaRPr lang="en-US" b="0" i="0" baseline="0" dirty="0" smtClean="0"/>
          </a:p>
          <a:p>
            <a:r>
              <a:rPr lang="en-US" b="0" i="0" baseline="0" dirty="0" smtClean="0"/>
              <a:t>Reference: </a:t>
            </a:r>
            <a:r>
              <a:rPr lang="en-US" b="0" i="1" baseline="0" dirty="0" smtClean="0"/>
              <a:t>The Art of Innovation</a:t>
            </a:r>
            <a:r>
              <a:rPr lang="en-US" b="0" i="0" baseline="0" dirty="0" smtClean="0"/>
              <a:t>, Tom Kelley.</a:t>
            </a:r>
          </a:p>
          <a:p>
            <a:endParaRPr lang="en-US" b="0" i="0" baseline="0" dirty="0" smtClean="0"/>
          </a:p>
          <a:p>
            <a:endParaRPr lang="en-US" b="0" i="0"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35</a:t>
            </a:fld>
            <a:endParaRPr lang="en-US" dirty="0"/>
          </a:p>
        </p:txBody>
      </p:sp>
    </p:spTree>
    <p:extLst>
      <p:ext uri="{BB962C8B-B14F-4D97-AF65-F5344CB8AC3E}">
        <p14:creationId xmlns:p14="http://schemas.microsoft.com/office/powerpoint/2010/main" val="40840076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D2C7A5E5-FD16-4B55-9B1B-3F90BD12E18E}" type="slidenum">
              <a:rPr lang="en-US" smtClean="0"/>
              <a:pPr>
                <a:defRPr/>
              </a:pPr>
              <a:t>36</a:t>
            </a:fld>
            <a:endParaRPr lang="en-US" dirty="0" smtClean="0"/>
          </a:p>
        </p:txBody>
      </p:sp>
      <p:sp>
        <p:nvSpPr>
          <p:cNvPr id="70659" name="Rectangle 2"/>
          <p:cNvSpPr>
            <a:spLocks noGrp="1" noRot="1" noChangeAspect="1" noChangeArrowheads="1" noTextEdit="1"/>
          </p:cNvSpPr>
          <p:nvPr>
            <p:ph type="sldImg"/>
          </p:nvPr>
        </p:nvSpPr>
        <p:spPr>
          <a:xfrm>
            <a:off x="2312988" y="525463"/>
            <a:ext cx="4670425" cy="2628900"/>
          </a:xfrm>
          <a:ln/>
        </p:spPr>
      </p:sp>
      <p:sp>
        <p:nvSpPr>
          <p:cNvPr id="70660" name="Rectangle 3"/>
          <p:cNvSpPr>
            <a:spLocks noGrp="1" noChangeArrowheads="1"/>
          </p:cNvSpPr>
          <p:nvPr>
            <p:ph type="body" idx="1"/>
          </p:nvPr>
        </p:nvSpPr>
        <p:spPr>
          <a:noFill/>
          <a:ln/>
        </p:spPr>
        <p:txBody>
          <a:bodyPr/>
          <a:lstStyle/>
          <a:p>
            <a:pPr eaLnBrk="1" hangingPunct="1"/>
            <a:r>
              <a:rPr lang="en-US" sz="1000" b="1" i="1" dirty="0" err="1" smtClean="0">
                <a:latin typeface="Arial" pitchFamily="34" charset="0"/>
              </a:rPr>
              <a:t>d.school</a:t>
            </a:r>
            <a:endParaRPr lang="en-US" sz="1000" b="1" i="1" dirty="0">
              <a:latin typeface="Arial" pitchFamily="34" charset="0"/>
            </a:endParaRPr>
          </a:p>
          <a:p>
            <a:pPr eaLnBrk="1" hangingPunct="1"/>
            <a:r>
              <a:rPr lang="en-US" sz="1000" dirty="0">
                <a:latin typeface="Arial" pitchFamily="34" charset="0"/>
              </a:rPr>
              <a:t>One of David Kelley’s frustrations was trying to find designers that would understand the IDEO way of “design thinking”. His experience was that most design schools were too focused on specializing their designers and teaching them rigid design patterns. He wanted more holistic designers. So he worked with Stanford to create the </a:t>
            </a:r>
            <a:r>
              <a:rPr lang="en-US" sz="1000" dirty="0" err="1" smtClean="0">
                <a:latin typeface="Arial" pitchFamily="34" charset="0"/>
              </a:rPr>
              <a:t>d.school</a:t>
            </a:r>
            <a:r>
              <a:rPr lang="en-US" sz="1000" baseline="0" dirty="0">
                <a:latin typeface="Arial" pitchFamily="34" charset="0"/>
              </a:rPr>
              <a:t> </a:t>
            </a:r>
            <a:r>
              <a:rPr lang="en-US" sz="1000" baseline="0" dirty="0" smtClean="0">
                <a:latin typeface="Arial" pitchFamily="34" charset="0"/>
              </a:rPr>
              <a:t>in 2004. (Formally, the </a:t>
            </a:r>
            <a:r>
              <a:rPr lang="en-US" sz="1000" baseline="0" dirty="0" err="1" smtClean="0">
                <a:latin typeface="Arial" pitchFamily="34" charset="0"/>
              </a:rPr>
              <a:t>Hasso</a:t>
            </a:r>
            <a:r>
              <a:rPr lang="en-US" sz="1000" baseline="0" dirty="0" smtClean="0">
                <a:latin typeface="Arial" pitchFamily="34" charset="0"/>
              </a:rPr>
              <a:t> </a:t>
            </a:r>
            <a:r>
              <a:rPr lang="en-US" sz="1000" baseline="0" dirty="0" err="1" smtClean="0">
                <a:latin typeface="Arial" pitchFamily="34" charset="0"/>
              </a:rPr>
              <a:t>Plattner</a:t>
            </a:r>
            <a:r>
              <a:rPr lang="en-US" sz="1000" baseline="0" dirty="0" smtClean="0">
                <a:latin typeface="Arial" pitchFamily="34" charset="0"/>
              </a:rPr>
              <a:t> Institute of Design.)</a:t>
            </a:r>
            <a:endParaRPr lang="en-US" sz="1000" dirty="0">
              <a:latin typeface="Arial" pitchFamily="34" charset="0"/>
            </a:endParaRPr>
          </a:p>
          <a:p>
            <a:pPr eaLnBrk="1" hangingPunct="1"/>
            <a:endParaRPr lang="en-US" sz="1000" dirty="0">
              <a:latin typeface="Arial" pitchFamily="34" charset="0"/>
            </a:endParaRPr>
          </a:p>
          <a:p>
            <a:pPr eaLnBrk="1" hangingPunct="1"/>
            <a:r>
              <a:rPr lang="en-US" sz="1000" dirty="0">
                <a:latin typeface="Arial" pitchFamily="34" charset="0"/>
              </a:rPr>
              <a:t>The </a:t>
            </a:r>
            <a:r>
              <a:rPr lang="en-US" sz="1000" dirty="0" err="1">
                <a:latin typeface="Arial" pitchFamily="34" charset="0"/>
              </a:rPr>
              <a:t>d.school</a:t>
            </a:r>
            <a:r>
              <a:rPr lang="en-US" sz="1000" dirty="0">
                <a:latin typeface="Arial" pitchFamily="34" charset="0"/>
              </a:rPr>
              <a:t> is interesting in many ways. Primarily, the school offers no design degree. Their philosophy is that every discipline needs designers. So the school is open to everyone: engineers, programmers, lawyers, doctors, and marketers. They are teamed together to work on real world problems, often with aggressive deadlines.</a:t>
            </a:r>
          </a:p>
          <a:p>
            <a:pPr eaLnBrk="1" hangingPunct="1"/>
            <a:endParaRPr lang="en-US" sz="1000" dirty="0">
              <a:latin typeface="Arial" pitchFamily="34" charset="0"/>
            </a:endParaRPr>
          </a:p>
          <a:p>
            <a:pPr eaLnBrk="1" hangingPunct="1"/>
            <a:endParaRPr lang="en-US" sz="1000" dirty="0">
              <a:latin typeface="Arial" pitchFamily="34" charset="0"/>
            </a:endParaRPr>
          </a:p>
        </p:txBody>
      </p:sp>
    </p:spTree>
    <p:extLst>
      <p:ext uri="{BB962C8B-B14F-4D97-AF65-F5344CB8AC3E}">
        <p14:creationId xmlns:p14="http://schemas.microsoft.com/office/powerpoint/2010/main" val="31802511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D2C7A5E5-FD16-4B55-9B1B-3F90BD12E18E}" type="slidenum">
              <a:rPr lang="en-US" smtClean="0"/>
              <a:pPr>
                <a:defRPr/>
              </a:pPr>
              <a:t>37</a:t>
            </a:fld>
            <a:endParaRPr lang="en-US" dirty="0" smtClean="0"/>
          </a:p>
        </p:txBody>
      </p:sp>
      <p:sp>
        <p:nvSpPr>
          <p:cNvPr id="70659" name="Rectangle 2"/>
          <p:cNvSpPr>
            <a:spLocks noGrp="1" noRot="1" noChangeAspect="1" noChangeArrowheads="1" noTextEdit="1"/>
          </p:cNvSpPr>
          <p:nvPr>
            <p:ph type="sldImg"/>
          </p:nvPr>
        </p:nvSpPr>
        <p:spPr>
          <a:xfrm>
            <a:off x="2312988" y="525463"/>
            <a:ext cx="4670425" cy="2628900"/>
          </a:xfrm>
          <a:ln/>
        </p:spPr>
      </p:sp>
      <p:sp>
        <p:nvSpPr>
          <p:cNvPr id="70660" name="Rectangle 3"/>
          <p:cNvSpPr>
            <a:spLocks noGrp="1" noChangeArrowheads="1"/>
          </p:cNvSpPr>
          <p:nvPr>
            <p:ph type="body" idx="1"/>
          </p:nvPr>
        </p:nvSpPr>
        <p:spPr>
          <a:noFill/>
          <a:ln/>
        </p:spPr>
        <p:txBody>
          <a:bodyPr/>
          <a:lstStyle/>
          <a:p>
            <a:pPr eaLnBrk="1" hangingPunct="1"/>
            <a:r>
              <a:rPr lang="en-US" sz="1000" b="1" i="1" dirty="0">
                <a:latin typeface="Arial" pitchFamily="34" charset="0"/>
              </a:rPr>
              <a:t>Rolls-Royce</a:t>
            </a:r>
          </a:p>
          <a:p>
            <a:pPr eaLnBrk="1" hangingPunct="1"/>
            <a:r>
              <a:rPr lang="en-US" sz="1000" dirty="0">
                <a:latin typeface="Arial" pitchFamily="34" charset="0"/>
              </a:rPr>
              <a:t>What can we learn from high end design? Consider, for example, the job of an interior designer at Rolls Royce. They have been making luxury cars since 1907. They have developed a meticulous design process that is completely focused around a very discriminating customer base</a:t>
            </a:r>
            <a:r>
              <a:rPr lang="en-US" sz="1000" dirty="0" smtClean="0">
                <a:latin typeface="Arial" pitchFamily="34" charset="0"/>
              </a:rPr>
              <a:t>. Obviously,</a:t>
            </a:r>
            <a:r>
              <a:rPr lang="en-US" sz="1000" baseline="0" dirty="0" smtClean="0">
                <a:latin typeface="Arial" pitchFamily="34" charset="0"/>
              </a:rPr>
              <a:t> they must be doing something right.</a:t>
            </a:r>
            <a:endParaRPr lang="en-US" sz="1000" dirty="0">
              <a:latin typeface="Arial" pitchFamily="34" charset="0"/>
            </a:endParaRPr>
          </a:p>
          <a:p>
            <a:pPr eaLnBrk="1" hangingPunct="1"/>
            <a:endParaRPr lang="en-US" sz="1000" dirty="0">
              <a:latin typeface="Arial" pitchFamily="34" charset="0"/>
            </a:endParaRPr>
          </a:p>
          <a:p>
            <a:pPr defTabSz="931774" eaLnBrk="1" hangingPunct="1">
              <a:defRPr/>
            </a:pPr>
            <a:r>
              <a:rPr lang="en-US" sz="1000" dirty="0"/>
              <a:t>“A Rolls-Royce is not bought, it is commissioned.” </a:t>
            </a:r>
          </a:p>
          <a:p>
            <a:pPr eaLnBrk="1" hangingPunct="1"/>
            <a:endParaRPr lang="en-US" sz="1000" dirty="0">
              <a:latin typeface="Arial" pitchFamily="34" charset="0"/>
            </a:endParaRPr>
          </a:p>
          <a:p>
            <a:pPr eaLnBrk="1" hangingPunct="1"/>
            <a:r>
              <a:rPr lang="en-US" sz="1000" dirty="0" smtClean="0">
                <a:latin typeface="Arial" pitchFamily="34" charset="0"/>
              </a:rPr>
              <a:t>[Brief overview of company </a:t>
            </a:r>
            <a:r>
              <a:rPr lang="en-US" sz="1000" dirty="0">
                <a:latin typeface="Arial" pitchFamily="34" charset="0"/>
              </a:rPr>
              <a:t>history</a:t>
            </a:r>
            <a:r>
              <a:rPr lang="en-US" sz="1000" dirty="0" smtClean="0">
                <a:latin typeface="Arial" pitchFamily="34" charset="0"/>
              </a:rPr>
              <a:t>.]</a:t>
            </a:r>
            <a:endParaRPr lang="en-US" sz="1000" dirty="0">
              <a:latin typeface="Arial" pitchFamily="34" charset="0"/>
            </a:endParaRPr>
          </a:p>
          <a:p>
            <a:pPr algn="l" rtl="0" eaLnBrk="1" fontAlgn="base" hangingPunct="1">
              <a:spcBef>
                <a:spcPct val="30000"/>
              </a:spcBef>
              <a:spcAft>
                <a:spcPct val="0"/>
              </a:spcAft>
            </a:pPr>
            <a:endParaRPr lang="en-US" sz="1000" dirty="0">
              <a:latin typeface="Arial" pitchFamily="34" charset="0"/>
            </a:endParaRPr>
          </a:p>
        </p:txBody>
      </p:sp>
    </p:spTree>
    <p:extLst>
      <p:ext uri="{BB962C8B-B14F-4D97-AF65-F5344CB8AC3E}">
        <p14:creationId xmlns:p14="http://schemas.microsoft.com/office/powerpoint/2010/main" val="14717610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t>Rolls-Royce hood ornament</a:t>
            </a:r>
            <a:endParaRPr lang="en-US" b="0" i="1" dirty="0" smtClean="0"/>
          </a:p>
          <a:p>
            <a:r>
              <a:rPr lang="en-US" b="0" i="0" dirty="0" smtClean="0"/>
              <a:t>This attention</a:t>
            </a:r>
            <a:r>
              <a:rPr lang="en-US" b="0" i="0" baseline="0" dirty="0" smtClean="0"/>
              <a:t> to artisan level detail and craftsmanship is exemplified by the hood ornament – The Spirit of Ecstasy. Each one is cast and polished by hand. To protect it, it retracts into the front grill when the car is locked.</a:t>
            </a:r>
            <a:endParaRPr lang="en-US" b="0" i="0" dirty="0" smtClean="0"/>
          </a:p>
          <a:p>
            <a:endParaRPr lang="en-US" b="1" i="0"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38</a:t>
            </a:fld>
            <a:endParaRPr lang="en-US" dirty="0"/>
          </a:p>
        </p:txBody>
      </p:sp>
    </p:spTree>
    <p:extLst>
      <p:ext uri="{BB962C8B-B14F-4D97-AF65-F5344CB8AC3E}">
        <p14:creationId xmlns:p14="http://schemas.microsoft.com/office/powerpoint/2010/main" val="6235945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"A fascination and respect for the traditions and abilities of the artisan, opens up authentic possibilities denied to those vehicles with engineering origins firmly rooted in methods of mass production.“</a:t>
            </a:r>
          </a:p>
          <a:p>
            <a:endParaRPr lang="en-US" dirty="0" smtClean="0"/>
          </a:p>
          <a:p>
            <a:pPr defTabSz="931774">
              <a:defRPr/>
            </a:pPr>
            <a:r>
              <a:rPr lang="en-US" dirty="0"/>
              <a:t>A Rolls-Royce takes 6 months to build, a Toyota takes 13 hours.</a:t>
            </a:r>
          </a:p>
          <a:p>
            <a:endParaRPr lang="en-US" dirty="0" smtClean="0"/>
          </a:p>
          <a:p>
            <a:r>
              <a:rPr lang="en-US" dirty="0" smtClean="0"/>
              <a:t>The “Bespoke” program</a:t>
            </a:r>
            <a:r>
              <a:rPr lang="en-US" baseline="0" dirty="0" smtClean="0"/>
              <a:t> at Rolls-Royce allows the customer to directly design the look of the car. </a:t>
            </a:r>
            <a:r>
              <a:rPr lang="en-US" dirty="0" smtClean="0"/>
              <a:t>Although</a:t>
            </a:r>
            <a:r>
              <a:rPr lang="en-US" baseline="0" dirty="0" smtClean="0"/>
              <a:t> the mechanical elements of the car are off-limits to the customer’s customization (you can’t change how the brakes work), all of the cars styling (paint, materials, accessories, etc.) can be hand-picked. Think of buying a Rolls-Royce as buying a million dollar suit, tailored to your exact specifications. Then an army of some of the world’s finest craftsmen and women hand-assemble it just for you.</a:t>
            </a:r>
          </a:p>
          <a:p>
            <a:endParaRPr lang="en-US" dirty="0" smtClean="0"/>
          </a:p>
          <a:p>
            <a:pPr defTabSz="931774">
              <a:defRPr/>
            </a:pPr>
            <a:r>
              <a:rPr lang="en-US" dirty="0"/>
              <a:t>“Just clapping on standard footrests is never an option. The customer’s inside leg was measured and shoe size noted so that special foot rests could be fabricated and perfectly positioned”.</a:t>
            </a:r>
          </a:p>
          <a:p>
            <a:r>
              <a:rPr lang="en-US" dirty="0" smtClean="0"/>
              <a:t>(Reference: http://rishadm.blogspot.com/2010_01_01_archive.html)</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39</a:t>
            </a:fld>
            <a:endParaRPr lang="en-US" dirty="0"/>
          </a:p>
        </p:txBody>
      </p:sp>
    </p:spTree>
    <p:extLst>
      <p:ext uri="{BB962C8B-B14F-4D97-AF65-F5344CB8AC3E}">
        <p14:creationId xmlns:p14="http://schemas.microsoft.com/office/powerpoint/2010/main" val="1170551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i="1" dirty="0">
                <a:latin typeface="Arial" pitchFamily="34" charset="0"/>
              </a:rPr>
              <a:t>Design Specialties</a:t>
            </a:r>
          </a:p>
          <a:p>
            <a:r>
              <a:rPr lang="en-US" dirty="0" smtClean="0"/>
              <a:t>That interview got me thinking about how game</a:t>
            </a:r>
            <a:r>
              <a:rPr lang="en-US" baseline="0" dirty="0" smtClean="0"/>
              <a:t> designers tend to specialize over time. We all call ourselves game designers, but if you take a deep look at your own skills and experiences you can see that you are most likely focused on a small subset of the game design field.</a:t>
            </a:r>
          </a:p>
          <a:p>
            <a:endParaRPr lang="en-US" baseline="0" dirty="0" smtClean="0"/>
          </a:p>
          <a:p>
            <a:r>
              <a:rPr lang="en-US" baseline="0" dirty="0" smtClean="0"/>
              <a:t>Some designers may thrive at an indie studio, but wouldn’t have the qualifications (or the desire) to work at a giant corporate studio. And vice-versa. (IGF, Infinity Ward)</a:t>
            </a:r>
          </a:p>
          <a:p>
            <a:r>
              <a:rPr lang="en-US" baseline="0" dirty="0" smtClean="0"/>
              <a:t>Others specialize in certain genres likes RPGs, MMOs, F2P, FPSs, or MOBAs. </a:t>
            </a:r>
          </a:p>
          <a:p>
            <a:r>
              <a:rPr lang="en-US" dirty="0" smtClean="0"/>
              <a:t>Or maybe you are an expert at designing for consoles, or mobile devices, or web sites, or slot</a:t>
            </a:r>
            <a:r>
              <a:rPr lang="en-US" baseline="0" dirty="0" smtClean="0"/>
              <a:t> machines for casinos, or board games.</a:t>
            </a:r>
          </a:p>
          <a:p>
            <a:endParaRPr lang="en-US" baseline="0" dirty="0" smtClean="0"/>
          </a:p>
          <a:p>
            <a:r>
              <a:rPr lang="en-US" baseline="0" dirty="0" smtClean="0"/>
              <a:t>After talking with Jeb I wanted to know if it was possible to find the commonality of all of these games.  Would it be possible to become a generalist game designer? The type of designer who would be comfortable working on any of these projects?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4</a:t>
            </a:fld>
            <a:endParaRPr lang="en-US" dirty="0"/>
          </a:p>
        </p:txBody>
      </p:sp>
    </p:spTree>
    <p:extLst>
      <p:ext uri="{BB962C8B-B14F-4D97-AF65-F5344CB8AC3E}">
        <p14:creationId xmlns:p14="http://schemas.microsoft.com/office/powerpoint/2010/main" val="5578929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Rolls-Royce design model</a:t>
            </a:r>
            <a:endParaRPr lang="en-US" b="0" i="0" dirty="0" smtClean="0"/>
          </a:p>
          <a:p>
            <a:endParaRPr lang="en-US" b="0" i="0" dirty="0" smtClean="0"/>
          </a:p>
          <a:p>
            <a:r>
              <a:rPr lang="en-US" b="0" i="0" dirty="0" smtClean="0"/>
              <a:t>A “Bespoke” customer is allowed to become the designer and is indirectly given access to</a:t>
            </a:r>
            <a:r>
              <a:rPr lang="en-US" b="0" i="0" baseline="0" dirty="0" smtClean="0"/>
              <a:t> a team of artisans. This design model is interesting in that the client, the designer and the customer are all the same person.</a:t>
            </a:r>
          </a:p>
          <a:p>
            <a:endParaRPr lang="en-US" b="0" i="0" baseline="0" dirty="0" smtClean="0"/>
          </a:p>
          <a:p>
            <a:r>
              <a:rPr lang="en-US" b="0" i="0" baseline="0" dirty="0" smtClean="0"/>
              <a:t>At first glance, this model seems foreign to game designers. It would be as if one of your players sat down with you and told you what he or she wanted in the game. Your team still controls the engine and content pipeline, but you have to cede control over the look and purpose of all the assets. When the game is finished it is a unique one-off creation that belongs exclusively to that player.</a:t>
            </a:r>
          </a:p>
          <a:p>
            <a:endParaRPr lang="en-US" b="0" i="0" baseline="0" dirty="0" smtClean="0"/>
          </a:p>
          <a:p>
            <a:r>
              <a:rPr lang="en-US" b="0" i="0" baseline="0" dirty="0" smtClean="0"/>
              <a:t>But if you think about it, this model is similar to how Minecraft works and may explain one reason for its success. Minecraft doesn’t allow you to manipulate the engine, but the content is under the player’s control, and the resulting world is unique and tailored for that player’s use.</a:t>
            </a:r>
          </a:p>
          <a:p>
            <a:endParaRPr lang="en-US" b="1" i="1"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40</a:t>
            </a:fld>
            <a:endParaRPr lang="en-US" dirty="0"/>
          </a:p>
        </p:txBody>
      </p:sp>
    </p:spTree>
    <p:extLst>
      <p:ext uri="{BB962C8B-B14F-4D97-AF65-F5344CB8AC3E}">
        <p14:creationId xmlns:p14="http://schemas.microsoft.com/office/powerpoint/2010/main" val="12207536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t>Rolls-Royce Holdings </a:t>
            </a:r>
            <a:r>
              <a:rPr lang="en-US" b="1" i="1" dirty="0"/>
              <a:t>plc</a:t>
            </a:r>
          </a:p>
          <a:p>
            <a:r>
              <a:rPr lang="en-US" dirty="0"/>
              <a:t>Designing the styling on your own car is relatively safe. The worst that can happen is that you would lower your car’s resale value. But what about the design processes of large-scale complex systems? You wouldn’t want the </a:t>
            </a:r>
            <a:r>
              <a:rPr lang="en-US" dirty="0" smtClean="0"/>
              <a:t>passengers of an airplane </a:t>
            </a:r>
            <a:r>
              <a:rPr lang="en-US" dirty="0"/>
              <a:t>to design </a:t>
            </a:r>
            <a:r>
              <a:rPr lang="en-US" dirty="0" smtClean="0"/>
              <a:t>the engines.</a:t>
            </a:r>
            <a:endParaRPr lang="en-US" dirty="0"/>
          </a:p>
          <a:p>
            <a:endParaRPr lang="en-US" dirty="0"/>
          </a:p>
          <a:p>
            <a:r>
              <a:rPr lang="en-US" dirty="0"/>
              <a:t>Rolls-Royce split into two companies 1973. One for cars (Rolls-Royce Motor Cars) and one for aircraft and marine engines (Rolls-Royce Holdings plc). Try to imagine what it would take to design an engine like this. It’s hard enough to design a chair. Where would you start?</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41</a:t>
            </a:fld>
            <a:endParaRPr lang="en-US" dirty="0"/>
          </a:p>
        </p:txBody>
      </p:sp>
    </p:spTree>
    <p:extLst>
      <p:ext uri="{BB962C8B-B14F-4D97-AF65-F5344CB8AC3E}">
        <p14:creationId xmlns:p14="http://schemas.microsoft.com/office/powerpoint/2010/main" val="41586318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b="1" i="1" dirty="0" smtClean="0"/>
              <a:t>Rolls-Royce plc model</a:t>
            </a:r>
            <a:endParaRPr lang="en-US" b="0" i="0" dirty="0" smtClean="0"/>
          </a:p>
          <a:p>
            <a:r>
              <a:rPr lang="en-US" dirty="0" smtClean="0"/>
              <a:t>Here’s the model they use!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42</a:t>
            </a:fld>
            <a:endParaRPr lang="en-US" dirty="0"/>
          </a:p>
        </p:txBody>
      </p:sp>
    </p:spTree>
    <p:extLst>
      <p:ext uri="{BB962C8B-B14F-4D97-AF65-F5344CB8AC3E}">
        <p14:creationId xmlns:p14="http://schemas.microsoft.com/office/powerpoint/2010/main" val="41362451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Rolls-Royce Holdings model</a:t>
            </a:r>
            <a:endParaRPr lang="en-US" b="0" i="0" dirty="0" smtClean="0"/>
          </a:p>
          <a:p>
            <a:r>
              <a:rPr lang="en-US" b="0" i="0" dirty="0" smtClean="0"/>
              <a:t>Here</a:t>
            </a:r>
            <a:r>
              <a:rPr lang="en-US" b="0" i="0" baseline="0" dirty="0" smtClean="0"/>
              <a:t> is my simplified flow chart. </a:t>
            </a:r>
            <a:r>
              <a:rPr lang="en-US" b="0" i="0" dirty="0" smtClean="0"/>
              <a:t>Not surprisingly,</a:t>
            </a:r>
            <a:r>
              <a:rPr lang="en-US" b="0" i="0" baseline="0" dirty="0" smtClean="0"/>
              <a:t> the design process is very strict and regimented. (It uses the “Design Research Methodology”.)</a:t>
            </a:r>
          </a:p>
          <a:p>
            <a:endParaRPr lang="en-US" b="0" i="0" baseline="0" dirty="0" smtClean="0"/>
          </a:p>
          <a:p>
            <a:r>
              <a:rPr lang="en-US" b="0" i="0" baseline="0" dirty="0" smtClean="0"/>
              <a:t>Reference: http://www.academia.edu/2067301/A_methodology_for_computational_design_tool_research</a:t>
            </a:r>
          </a:p>
          <a:p>
            <a:endParaRPr lang="en-US" b="1" i="1"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43</a:t>
            </a:fld>
            <a:endParaRPr lang="en-US" dirty="0"/>
          </a:p>
        </p:txBody>
      </p:sp>
    </p:spTree>
    <p:extLst>
      <p:ext uri="{BB962C8B-B14F-4D97-AF65-F5344CB8AC3E}">
        <p14:creationId xmlns:p14="http://schemas.microsoft.com/office/powerpoint/2010/main" val="23291252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i="1" dirty="0" err="1" smtClean="0"/>
              <a:t>DRed</a:t>
            </a:r>
            <a:r>
              <a:rPr lang="en-US" b="1" i="1" dirty="0" smtClean="0"/>
              <a:t> </a:t>
            </a:r>
            <a:r>
              <a:rPr lang="en-US" b="1" i="1" dirty="0" err="1" smtClean="0"/>
              <a:t>softward</a:t>
            </a:r>
            <a:r>
              <a:rPr lang="en-US" b="1" i="1" dirty="0" smtClean="0"/>
              <a:t> </a:t>
            </a:r>
            <a:r>
              <a:rPr lang="en-US" dirty="0" smtClean="0"/>
              <a:t>(Decision Rationale editor)</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i="0" baseline="0" dirty="0" smtClean="0"/>
              <a:t>Each step of the process must be thoroughly documented.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i="0" baseline="0" dirty="0" smtClean="0"/>
          </a:p>
          <a:p>
            <a:r>
              <a:rPr lang="en-US" dirty="0" smtClean="0"/>
              <a:t>This is a</a:t>
            </a:r>
            <a:r>
              <a:rPr lang="en-US" baseline="0" dirty="0" smtClean="0"/>
              <a:t> screenshot from the Decision Rationale editor (</a:t>
            </a:r>
            <a:r>
              <a:rPr lang="en-US" baseline="0" dirty="0" err="1" smtClean="0"/>
              <a:t>DRed</a:t>
            </a:r>
            <a:r>
              <a:rPr lang="en-US" baseline="0" dirty="0" smtClean="0"/>
              <a:t>). The program tracks design decisions over time and logs the thought process, along with all the experimental data collected during testing.</a:t>
            </a:r>
            <a:endParaRPr lang="en-US" dirty="0" smtClean="0"/>
          </a:p>
          <a:p>
            <a:endParaRPr lang="en-US" dirty="0" smtClean="0"/>
          </a:p>
          <a:p>
            <a:pPr defTabSz="931774">
              <a:defRPr/>
            </a:pPr>
            <a:r>
              <a:rPr lang="en-US" dirty="0"/>
              <a:t>Reference: https://www-edc.eng.cam.ac.uk/projects/designrationale/</a:t>
            </a:r>
          </a:p>
          <a:p>
            <a:endParaRPr lang="en-US" dirty="0"/>
          </a:p>
          <a:p>
            <a:r>
              <a:rPr lang="en-US" dirty="0"/>
              <a:t>Design rationale is an explanation of why an artefact is designed the way it is, and not designed in any of the many other ways typically considered and rejected.</a:t>
            </a:r>
          </a:p>
          <a:p>
            <a:r>
              <a:rPr lang="en-US" dirty="0"/>
              <a:t>The Decision Rationale editor (</a:t>
            </a:r>
            <a:r>
              <a:rPr lang="en-US" dirty="0" err="1"/>
              <a:t>DRed</a:t>
            </a:r>
            <a:r>
              <a:rPr lang="en-US" dirty="0"/>
              <a:t>) software tool has been continuously developed since 2002, with support from Rolls-Royce plc, together with the UK EPSRC and Technology Strategy Board. It is owned and controlled by Rolls-Royce plc. Example projects created using </a:t>
            </a:r>
            <a:r>
              <a:rPr lang="en-US" dirty="0" err="1"/>
              <a:t>DRed</a:t>
            </a:r>
            <a:r>
              <a:rPr lang="en-US" dirty="0"/>
              <a:t> v3, and a history of public presentations related to Dred: </a:t>
            </a:r>
            <a:r>
              <a:rPr lang="en-US" dirty="0" smtClean="0"/>
              <a:t>https</a:t>
            </a:r>
            <a:r>
              <a:rPr lang="en-US" dirty="0"/>
              <a:t>://sites.google.com/site/robbracewell/</a:t>
            </a:r>
          </a:p>
          <a:p>
            <a:endParaRPr lang="en-US" dirty="0"/>
          </a:p>
          <a:p>
            <a:r>
              <a:rPr lang="en-US" dirty="0" smtClean="0"/>
              <a:t>Imagine this level of tracking in your game</a:t>
            </a:r>
            <a:r>
              <a:rPr lang="en-US" baseline="0" dirty="0" smtClean="0"/>
              <a:t> designs!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44</a:t>
            </a:fld>
            <a:endParaRPr lang="en-US" dirty="0"/>
          </a:p>
        </p:txBody>
      </p:sp>
    </p:spTree>
    <p:extLst>
      <p:ext uri="{BB962C8B-B14F-4D97-AF65-F5344CB8AC3E}">
        <p14:creationId xmlns:p14="http://schemas.microsoft.com/office/powerpoint/2010/main" val="37341379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Rational model</a:t>
            </a:r>
            <a:endParaRPr lang="en-US" b="0" i="0" dirty="0" smtClean="0"/>
          </a:p>
          <a:p>
            <a:r>
              <a:rPr lang="en-US" b="0" i="0" dirty="0" smtClean="0"/>
              <a:t>If you start researching design models for large scale projects you will find many examples. </a:t>
            </a:r>
            <a:r>
              <a:rPr lang="en-US" b="0" i="0" baseline="0" dirty="0" smtClean="0"/>
              <a:t>The point here is not to teach you these models, but to simply show that in many design fields there are formal processes and designers have created models to describe them.</a:t>
            </a:r>
          </a:p>
          <a:p>
            <a:endParaRPr lang="en-US" b="0" i="0" baseline="0" dirty="0" smtClean="0"/>
          </a:p>
          <a:p>
            <a:r>
              <a:rPr lang="en-US" b="0" i="0" dirty="0" smtClean="0"/>
              <a:t>This</a:t>
            </a:r>
            <a:r>
              <a:rPr lang="en-US" b="0" i="0" baseline="0" dirty="0" smtClean="0"/>
              <a:t> is the Rational model which is used in a lot of software companies. It tends to work better for iterative design problems than new design problems where the goal may not be known at the outset.</a:t>
            </a:r>
          </a:p>
          <a:p>
            <a:endParaRPr lang="en-US" b="0" i="0" baseline="0" dirty="0" smtClean="0"/>
          </a:p>
          <a:p>
            <a:r>
              <a:rPr lang="en-US" dirty="0" smtClean="0"/>
              <a:t>The </a:t>
            </a:r>
            <a:r>
              <a:rPr lang="en-US" dirty="0"/>
              <a:t>rational model assumes a single design tree of decisions which must be traversed in a linear manner to find the best design hiding among the leaves. As a designer works through each successive decision, the final design comes into focus as various alternatives are eliminated on the way to the final goal. The designer can back-track if a particular line of design decisions dead-end in an unsatisfactory outcome. The rational model is manifested in the Waterfall software development process. However, for large and/or complex design projects, design decisions are frequently not limited to design alternatives, but spawn entirely new designs, adding new dimensions to the tree.</a:t>
            </a:r>
            <a:endParaRPr lang="en-US" b="0" i="0" baseline="0" dirty="0" smtClean="0"/>
          </a:p>
          <a:p>
            <a:endParaRPr lang="en-US" b="1" i="1" dirty="0" smtClean="0"/>
          </a:p>
          <a:p>
            <a:r>
              <a:rPr lang="en-US" dirty="0"/>
              <a:t>The primary flaw in the rational model is that it is not possible to know the design goal in advance. This assumption underpins much thinking in requirements methodologies. If the goal is not known at the outset, then it is not possible to use a single decision tree to arrive at a final design. Moreover, it is typically not feasible to articulate every single design alternative within a clean decision tree</a:t>
            </a:r>
            <a:r>
              <a:rPr lang="en-US" dirty="0" smtClean="0"/>
              <a:t>.</a:t>
            </a:r>
          </a:p>
          <a:p>
            <a:endParaRPr lang="en-US" b="1" i="1" dirty="0" smtClean="0"/>
          </a:p>
          <a:p>
            <a:pPr fontAlgn="base"/>
            <a:r>
              <a:rPr lang="en-US" sz="1600" dirty="0" smtClean="0"/>
              <a:t>The rational model of design is natural for engineers.</a:t>
            </a:r>
          </a:p>
          <a:p>
            <a:pPr fontAlgn="base"/>
            <a:r>
              <a:rPr lang="en-US" sz="1600" dirty="0" smtClean="0"/>
              <a:t>The rational model is misleading and does not reflect what real designers do or what the best designers emphasize is the core of a good design process</a:t>
            </a:r>
          </a:p>
          <a:p>
            <a:pPr fontAlgn="base"/>
            <a:r>
              <a:rPr lang="en-US" sz="1600" dirty="0" smtClean="0"/>
              <a:t>The bad model is important in terms of avoiding bloated products and schedule/budget/performance disasters</a:t>
            </a:r>
          </a:p>
          <a:p>
            <a:pPr fontAlgn="base"/>
            <a:r>
              <a:rPr lang="en-US" sz="1600" dirty="0" smtClean="0"/>
              <a:t>The rational model persists in spite of critiques and inadequacies.  Contracts and the model simplicity are major factors in its persistence.</a:t>
            </a:r>
          </a:p>
          <a:p>
            <a:endParaRPr lang="en-US" b="1" i="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i="0" baseline="0" dirty="0" smtClean="0"/>
              <a:t>Reference: </a:t>
            </a:r>
            <a:r>
              <a:rPr lang="en-US" b="0" i="1" baseline="0" dirty="0" smtClean="0"/>
              <a:t>The Design of Design</a:t>
            </a:r>
            <a:r>
              <a:rPr lang="en-US" b="0" i="0" baseline="0" dirty="0" smtClean="0"/>
              <a:t>,</a:t>
            </a:r>
            <a:r>
              <a:rPr lang="en-US" b="0" i="1" baseline="0" dirty="0" smtClean="0"/>
              <a:t> </a:t>
            </a:r>
            <a:r>
              <a:rPr lang="en-US" b="0" i="0" baseline="0" dirty="0" smtClean="0"/>
              <a:t>Frederick P. Brooks.</a:t>
            </a:r>
          </a:p>
          <a:p>
            <a:endParaRPr lang="en-US" b="1" i="1"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45</a:t>
            </a:fld>
            <a:endParaRPr lang="en-US" dirty="0"/>
          </a:p>
        </p:txBody>
      </p:sp>
    </p:spTree>
    <p:extLst>
      <p:ext uri="{BB962C8B-B14F-4D97-AF65-F5344CB8AC3E}">
        <p14:creationId xmlns:p14="http://schemas.microsoft.com/office/powerpoint/2010/main" val="21153929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D2C7A5E5-FD16-4B55-9B1B-3F90BD12E18E}" type="slidenum">
              <a:rPr lang="en-US" smtClean="0"/>
              <a:pPr>
                <a:defRPr/>
              </a:pPr>
              <a:t>46</a:t>
            </a:fld>
            <a:endParaRPr lang="en-US" dirty="0" smtClean="0"/>
          </a:p>
        </p:txBody>
      </p:sp>
      <p:sp>
        <p:nvSpPr>
          <p:cNvPr id="70659" name="Rectangle 2"/>
          <p:cNvSpPr>
            <a:spLocks noGrp="1" noRot="1" noChangeAspect="1" noChangeArrowheads="1" noTextEdit="1"/>
          </p:cNvSpPr>
          <p:nvPr>
            <p:ph type="sldImg"/>
          </p:nvPr>
        </p:nvSpPr>
        <p:spPr>
          <a:xfrm>
            <a:off x="2312988" y="525463"/>
            <a:ext cx="4670425" cy="2628900"/>
          </a:xfrm>
          <a:ln/>
        </p:spPr>
      </p:sp>
      <p:sp>
        <p:nvSpPr>
          <p:cNvPr id="70660" name="Rectangle 3"/>
          <p:cNvSpPr>
            <a:spLocks noGrp="1" noChangeArrowheads="1"/>
          </p:cNvSpPr>
          <p:nvPr>
            <p:ph type="body" idx="1"/>
          </p:nvPr>
        </p:nvSpPr>
        <p:spPr>
          <a:noFill/>
          <a:ln/>
        </p:spPr>
        <p:txBody>
          <a:bodyPr/>
          <a:lstStyle/>
          <a:p>
            <a:pPr eaLnBrk="1" hangingPunct="1"/>
            <a:r>
              <a:rPr lang="en-US" sz="1000" b="1" i="1" dirty="0">
                <a:latin typeface="Arial" pitchFamily="34" charset="0"/>
              </a:rPr>
              <a:t>Design Models</a:t>
            </a:r>
          </a:p>
          <a:p>
            <a:pPr eaLnBrk="1" hangingPunct="1"/>
            <a:r>
              <a:rPr lang="en-US" sz="1000" dirty="0">
                <a:latin typeface="Arial" pitchFamily="34" charset="0"/>
              </a:rPr>
              <a:t>The Waterfall </a:t>
            </a:r>
            <a:r>
              <a:rPr lang="en-US" sz="1000" dirty="0" smtClean="0">
                <a:latin typeface="Arial" pitchFamily="34" charset="0"/>
              </a:rPr>
              <a:t>model.</a:t>
            </a:r>
            <a:endParaRPr lang="en-US" sz="1000" baseline="0" dirty="0" smtClean="0">
              <a:latin typeface="Arial" pitchFamily="34" charset="0"/>
            </a:endParaRPr>
          </a:p>
          <a:p>
            <a:pPr eaLnBrk="1" hangingPunct="1"/>
            <a:endParaRPr lang="en-US" sz="1000" dirty="0">
              <a:latin typeface="Arial" pitchFamily="34" charset="0"/>
            </a:endParaRPr>
          </a:p>
          <a:p>
            <a:pPr defTabSz="931774" eaLnBrk="1" hangingPunct="1">
              <a:defRPr/>
            </a:pPr>
            <a:endParaRPr lang="en-US" sz="1000" dirty="0">
              <a:latin typeface="Arial" pitchFamily="34" charset="0"/>
            </a:endParaRPr>
          </a:p>
          <a:p>
            <a:pPr eaLnBrk="1" hangingPunct="1"/>
            <a:endParaRPr lang="en-US" sz="1000" dirty="0">
              <a:latin typeface="Arial" pitchFamily="34" charset="0"/>
            </a:endParaRPr>
          </a:p>
        </p:txBody>
      </p:sp>
    </p:spTree>
    <p:extLst>
      <p:ext uri="{BB962C8B-B14F-4D97-AF65-F5344CB8AC3E}">
        <p14:creationId xmlns:p14="http://schemas.microsoft.com/office/powerpoint/2010/main" val="27311770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i="1" dirty="0">
                <a:latin typeface="Arial" pitchFamily="34" charset="0"/>
              </a:rPr>
              <a:t>Design Models</a:t>
            </a:r>
          </a:p>
          <a:p>
            <a:pPr defTabSz="931774">
              <a:defRPr/>
            </a:pPr>
            <a:r>
              <a:rPr lang="en-US" dirty="0">
                <a:latin typeface="Arial" pitchFamily="34" charset="0"/>
              </a:rPr>
              <a:t>Boehm’s Spiral model</a:t>
            </a:r>
          </a:p>
          <a:p>
            <a:pPr defTabSz="931774">
              <a:defRPr/>
            </a:pPr>
            <a:r>
              <a:rPr lang="en-US" dirty="0"/>
              <a:t>The spiral model is the most promising of alternative models that have been proposed for the rational/waterfall models.</a:t>
            </a:r>
          </a:p>
          <a:p>
            <a:endParaRPr lang="en-US" dirty="0" smtClean="0"/>
          </a:p>
          <a:p>
            <a:pPr defTabSz="931774" eaLnBrk="1" hangingPunct="1">
              <a:defRPr/>
            </a:pPr>
            <a:r>
              <a:rPr lang="en-US" sz="1000" dirty="0">
                <a:latin typeface="Arial" pitchFamily="34" charset="0"/>
              </a:rPr>
              <a:t>Why do we make models like these? How does it apply to a game designer’s job? You are probably not making mission critical design decisions. But don’t get distracted by the details. The real value of a model is to communicate effectively. It helps organize a </a:t>
            </a:r>
            <a:r>
              <a:rPr lang="en-US" sz="1000" dirty="0" smtClean="0">
                <a:latin typeface="Arial" pitchFamily="34" charset="0"/>
              </a:rPr>
              <a:t>team and </a:t>
            </a:r>
            <a:r>
              <a:rPr lang="en-US" sz="1000" dirty="0">
                <a:latin typeface="Arial" pitchFamily="34" charset="0"/>
              </a:rPr>
              <a:t>is an invaluable aid for teaching.</a:t>
            </a:r>
          </a:p>
          <a:p>
            <a:endParaRPr lang="en-US" dirty="0" smtClean="0"/>
          </a:p>
          <a:p>
            <a:r>
              <a:rPr lang="en-US" dirty="0" smtClean="0"/>
              <a:t>With this in mind,</a:t>
            </a:r>
            <a:r>
              <a:rPr lang="en-US" baseline="0" dirty="0" smtClean="0"/>
              <a:t> I started thinking about design models for game studios I have worked at. Like the Eames’ diagram I showed earlier, I wanted to apply the design process to itself.</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47</a:t>
            </a:fld>
            <a:endParaRPr lang="en-US" dirty="0"/>
          </a:p>
        </p:txBody>
      </p:sp>
    </p:spTree>
    <p:extLst>
      <p:ext uri="{BB962C8B-B14F-4D97-AF65-F5344CB8AC3E}">
        <p14:creationId xmlns:p14="http://schemas.microsoft.com/office/powerpoint/2010/main" val="15328902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D2C7A5E5-FD16-4B55-9B1B-3F90BD12E18E}" type="slidenum">
              <a:rPr lang="en-US" smtClean="0"/>
              <a:pPr>
                <a:defRPr/>
              </a:pPr>
              <a:t>48</a:t>
            </a:fld>
            <a:endParaRPr lang="en-US" dirty="0" smtClean="0"/>
          </a:p>
        </p:txBody>
      </p:sp>
      <p:sp>
        <p:nvSpPr>
          <p:cNvPr id="70659" name="Rectangle 2"/>
          <p:cNvSpPr>
            <a:spLocks noGrp="1" noRot="1" noChangeAspect="1" noChangeArrowheads="1" noTextEdit="1"/>
          </p:cNvSpPr>
          <p:nvPr>
            <p:ph type="sldImg"/>
          </p:nvPr>
        </p:nvSpPr>
        <p:spPr>
          <a:xfrm>
            <a:off x="2312988" y="525463"/>
            <a:ext cx="4670425" cy="2628900"/>
          </a:xfrm>
          <a:ln/>
        </p:spPr>
      </p:sp>
      <p:sp>
        <p:nvSpPr>
          <p:cNvPr id="70660" name="Rectangle 3"/>
          <p:cNvSpPr>
            <a:spLocks noGrp="1" noChangeArrowheads="1"/>
          </p:cNvSpPr>
          <p:nvPr>
            <p:ph type="body" idx="1"/>
          </p:nvPr>
        </p:nvSpPr>
        <p:spPr>
          <a:noFill/>
          <a:ln/>
        </p:spPr>
        <p:txBody>
          <a:bodyPr/>
          <a:lstStyle/>
          <a:p>
            <a:pPr eaLnBrk="1" hangingPunct="1"/>
            <a:r>
              <a:rPr lang="en-US" sz="1000" b="1" i="1" dirty="0">
                <a:latin typeface="Arial" pitchFamily="34" charset="0"/>
              </a:rPr>
              <a:t>Blizzard North model</a:t>
            </a:r>
          </a:p>
          <a:p>
            <a:pPr eaLnBrk="1" hangingPunct="1"/>
            <a:endParaRPr lang="en-US" sz="1000" dirty="0">
              <a:latin typeface="Arial" pitchFamily="34" charset="0"/>
            </a:endParaRPr>
          </a:p>
          <a:p>
            <a:pPr eaLnBrk="1" hangingPunct="1"/>
            <a:r>
              <a:rPr lang="en-US" sz="1000" dirty="0">
                <a:latin typeface="Arial" pitchFamily="34" charset="0"/>
              </a:rPr>
              <a:t>When I started at Blizzard North I was a programmer and there were no designers. Or, more precisely, the studio believed that everyone they hired was a designer. Instead of having a centralized design department, the design tasks were shared across the entire studio.</a:t>
            </a:r>
          </a:p>
          <a:p>
            <a:pPr eaLnBrk="1" hangingPunct="1"/>
            <a:endParaRPr lang="en-US" sz="1000" dirty="0">
              <a:latin typeface="Arial" pitchFamily="34" charset="0"/>
            </a:endParaRPr>
          </a:p>
          <a:p>
            <a:pPr eaLnBrk="1" hangingPunct="1"/>
            <a:r>
              <a:rPr lang="en-US" sz="1000" dirty="0">
                <a:latin typeface="Arial" pitchFamily="34" charset="0"/>
              </a:rPr>
              <a:t>This model works for small studios and it can be empowering for the employees. But as team size grows it is easy to see how it can quickly turn to chaos. What if two people disagree? Even worse, what if those two people don’t even realize they disagree?</a:t>
            </a:r>
          </a:p>
          <a:p>
            <a:pPr eaLnBrk="1" hangingPunct="1"/>
            <a:endParaRPr lang="en-US" sz="1000" dirty="0">
              <a:latin typeface="Arial" pitchFamily="34" charset="0"/>
            </a:endParaRPr>
          </a:p>
          <a:p>
            <a:pPr eaLnBrk="1" hangingPunct="1"/>
            <a:endParaRPr lang="en-US" sz="1000" dirty="0">
              <a:latin typeface="Arial" pitchFamily="34" charset="0"/>
            </a:endParaRPr>
          </a:p>
        </p:txBody>
      </p:sp>
    </p:spTree>
    <p:extLst>
      <p:ext uri="{BB962C8B-B14F-4D97-AF65-F5344CB8AC3E}">
        <p14:creationId xmlns:p14="http://schemas.microsoft.com/office/powerpoint/2010/main" val="26167141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D2C7A5E5-FD16-4B55-9B1B-3F90BD12E18E}" type="slidenum">
              <a:rPr lang="en-US" smtClean="0"/>
              <a:pPr>
                <a:defRPr/>
              </a:pPr>
              <a:t>49</a:t>
            </a:fld>
            <a:endParaRPr lang="en-US" dirty="0" smtClean="0"/>
          </a:p>
        </p:txBody>
      </p:sp>
      <p:sp>
        <p:nvSpPr>
          <p:cNvPr id="70659" name="Rectangle 2"/>
          <p:cNvSpPr>
            <a:spLocks noGrp="1" noRot="1" noChangeAspect="1" noChangeArrowheads="1" noTextEdit="1"/>
          </p:cNvSpPr>
          <p:nvPr>
            <p:ph type="sldImg"/>
          </p:nvPr>
        </p:nvSpPr>
        <p:spPr>
          <a:xfrm>
            <a:off x="2312988" y="525463"/>
            <a:ext cx="4670425" cy="2628900"/>
          </a:xfrm>
          <a:ln/>
        </p:spPr>
      </p:sp>
      <p:sp>
        <p:nvSpPr>
          <p:cNvPr id="70660" name="Rectangle 3"/>
          <p:cNvSpPr>
            <a:spLocks noGrp="1" noChangeArrowheads="1"/>
          </p:cNvSpPr>
          <p:nvPr>
            <p:ph type="body" idx="1"/>
          </p:nvPr>
        </p:nvSpPr>
        <p:spPr>
          <a:noFill/>
          <a:ln/>
        </p:spPr>
        <p:txBody>
          <a:bodyPr/>
          <a:lstStyle/>
          <a:p>
            <a:pPr eaLnBrk="1" hangingPunct="1"/>
            <a:r>
              <a:rPr lang="en-US" sz="1000" b="1" i="1" dirty="0">
                <a:latin typeface="Arial" pitchFamily="34" charset="0"/>
              </a:rPr>
              <a:t>Blizzard North model</a:t>
            </a:r>
          </a:p>
          <a:p>
            <a:pPr eaLnBrk="1" hangingPunct="1"/>
            <a:endParaRPr lang="en-US" sz="1000" dirty="0">
              <a:latin typeface="Arial" pitchFamily="34" charset="0"/>
            </a:endParaRPr>
          </a:p>
          <a:p>
            <a:pPr eaLnBrk="1" hangingPunct="1"/>
            <a:r>
              <a:rPr lang="en-US" sz="1000" dirty="0" smtClean="0">
                <a:latin typeface="Arial" pitchFamily="34" charset="0"/>
              </a:rPr>
              <a:t>Over</a:t>
            </a:r>
            <a:r>
              <a:rPr lang="en-US" sz="1000" baseline="0" dirty="0" smtClean="0">
                <a:latin typeface="Arial" pitchFamily="34" charset="0"/>
              </a:rPr>
              <a:t> two years I gradually started doing more design and less programming. As the studio started to understand the value of the design process I became the first full-time game designer there.</a:t>
            </a:r>
          </a:p>
          <a:p>
            <a:pPr eaLnBrk="1" hangingPunct="1"/>
            <a:endParaRPr lang="en-US" sz="1000" baseline="0" dirty="0" smtClean="0">
              <a:latin typeface="Arial" pitchFamily="34" charset="0"/>
            </a:endParaRPr>
          </a:p>
          <a:p>
            <a:pPr eaLnBrk="1" hangingPunct="1"/>
            <a:r>
              <a:rPr lang="en-US" sz="1000" baseline="0" dirty="0" smtClean="0">
                <a:latin typeface="Arial" pitchFamily="34" charset="0"/>
              </a:rPr>
              <a:t>The company culture had already been fixed, so I never felt like design was a dominant part of the studio’s development process.</a:t>
            </a:r>
          </a:p>
          <a:p>
            <a:pPr eaLnBrk="1" hangingPunct="1"/>
            <a:endParaRPr lang="en-US" sz="1000" dirty="0">
              <a:latin typeface="Arial" pitchFamily="34" charset="0"/>
            </a:endParaRPr>
          </a:p>
          <a:p>
            <a:pPr eaLnBrk="1" hangingPunct="1"/>
            <a:endParaRPr lang="en-US" sz="1000" dirty="0">
              <a:latin typeface="Arial" pitchFamily="34" charset="0"/>
            </a:endParaRPr>
          </a:p>
        </p:txBody>
      </p:sp>
    </p:spTree>
    <p:extLst>
      <p:ext uri="{BB962C8B-B14F-4D97-AF65-F5344CB8AC3E}">
        <p14:creationId xmlns:p14="http://schemas.microsoft.com/office/powerpoint/2010/main" val="1807958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i="1" dirty="0">
                <a:latin typeface="Arial" pitchFamily="34" charset="0"/>
              </a:rPr>
              <a:t>Design Jam Game</a:t>
            </a:r>
          </a:p>
          <a:p>
            <a:pPr defTabSz="931774">
              <a:defRPr/>
            </a:pPr>
            <a:r>
              <a:rPr lang="en-US" dirty="0" smtClean="0"/>
              <a:t>To test your design skills, try this</a:t>
            </a:r>
            <a:r>
              <a:rPr lang="en-US" baseline="0" dirty="0" smtClean="0"/>
              <a:t> exercise that I give my students in my game design class. I call it a “Design Jam”. It’s has a Mad-Libs type set up where each designer (or design team) is dealt one random card from each deck. (These cards are available as PDFs on my website.)</a:t>
            </a:r>
          </a:p>
          <a:p>
            <a:endParaRPr lang="en-US" baseline="0" dirty="0" smtClean="0"/>
          </a:p>
          <a:p>
            <a:r>
              <a:rPr lang="en-US" baseline="0" dirty="0" smtClean="0"/>
              <a:t>The green card represents your Producer, the red card is your Creative Director, and the blue card is your Lead Engineer. (There are also purple cards that represent your target audience.) I give my students about 2 hours to come up with a pitch that will please all their “bosses”. Right when they are getting into it, after about 20 minutes, I walk around the room and replace one of their cards at random. (“Your Creative Director just quit and her replacement wants to do this instead.”) </a:t>
            </a:r>
          </a:p>
          <a:p>
            <a:endParaRPr lang="en-US" baseline="0" dirty="0" smtClean="0"/>
          </a:p>
          <a:p>
            <a:r>
              <a:rPr lang="en-US" baseline="0" dirty="0" smtClean="0"/>
              <a:t>This is a fun, eye-opening exercise. It is meant to show the students how game design is not about “imagining cool things”. Rather, it is about creating a set of plans under a system of numerous, and often changing, constraints. </a:t>
            </a:r>
          </a:p>
          <a:p>
            <a:endParaRPr lang="en-US" baseline="0" dirty="0" smtClean="0"/>
          </a:p>
          <a:p>
            <a:r>
              <a:rPr lang="en-US" baseline="0" dirty="0" smtClean="0"/>
              <a:t>In the real world, how flexible are you as a game designer? If the cards got changed would you be able to adapt, or are you so specialized that you would be forced to leave to go work at another studio?</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5</a:t>
            </a:fld>
            <a:endParaRPr lang="en-US" dirty="0"/>
          </a:p>
        </p:txBody>
      </p:sp>
    </p:spTree>
    <p:extLst>
      <p:ext uri="{BB962C8B-B14F-4D97-AF65-F5344CB8AC3E}">
        <p14:creationId xmlns:p14="http://schemas.microsoft.com/office/powerpoint/2010/main" val="21305720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D2C7A5E5-FD16-4B55-9B1B-3F90BD12E18E}" type="slidenum">
              <a:rPr lang="en-US" smtClean="0"/>
              <a:pPr>
                <a:defRPr/>
              </a:pPr>
              <a:t>50</a:t>
            </a:fld>
            <a:endParaRPr lang="en-US" dirty="0" smtClean="0"/>
          </a:p>
        </p:txBody>
      </p:sp>
      <p:sp>
        <p:nvSpPr>
          <p:cNvPr id="70659" name="Rectangle 2"/>
          <p:cNvSpPr>
            <a:spLocks noGrp="1" noRot="1" noChangeAspect="1" noChangeArrowheads="1" noTextEdit="1"/>
          </p:cNvSpPr>
          <p:nvPr>
            <p:ph type="sldImg"/>
          </p:nvPr>
        </p:nvSpPr>
        <p:spPr>
          <a:xfrm>
            <a:off x="2312988" y="525463"/>
            <a:ext cx="4670425" cy="2628900"/>
          </a:xfrm>
          <a:ln/>
        </p:spPr>
      </p:sp>
      <p:sp>
        <p:nvSpPr>
          <p:cNvPr id="70660" name="Rectangle 3"/>
          <p:cNvSpPr>
            <a:spLocks noGrp="1" noChangeArrowheads="1"/>
          </p:cNvSpPr>
          <p:nvPr>
            <p:ph type="body" idx="1"/>
          </p:nvPr>
        </p:nvSpPr>
        <p:spPr>
          <a:noFill/>
          <a:ln/>
        </p:spPr>
        <p:txBody>
          <a:bodyPr/>
          <a:lstStyle/>
          <a:p>
            <a:pPr eaLnBrk="1" hangingPunct="1"/>
            <a:r>
              <a:rPr lang="en-US" sz="1000" b="1" i="1" dirty="0">
                <a:latin typeface="Arial" pitchFamily="34" charset="0"/>
              </a:rPr>
              <a:t>Stone’s model</a:t>
            </a:r>
          </a:p>
          <a:p>
            <a:pPr eaLnBrk="1" hangingPunct="1"/>
            <a:r>
              <a:rPr lang="en-US" sz="1000" dirty="0" smtClean="0">
                <a:latin typeface="Arial" pitchFamily="34" charset="0"/>
              </a:rPr>
              <a:t>This</a:t>
            </a:r>
            <a:r>
              <a:rPr lang="en-US" sz="1000" baseline="0" dirty="0" smtClean="0">
                <a:latin typeface="Arial" pitchFamily="34" charset="0"/>
              </a:rPr>
              <a:t> made me wonder what my preferred method of design would be. </a:t>
            </a:r>
            <a:r>
              <a:rPr lang="en-US" sz="1000" dirty="0" smtClean="0">
                <a:latin typeface="Arial" pitchFamily="34" charset="0"/>
              </a:rPr>
              <a:t>Here’s </a:t>
            </a:r>
            <a:r>
              <a:rPr lang="en-US" sz="1000" dirty="0">
                <a:latin typeface="Arial" pitchFamily="34" charset="0"/>
              </a:rPr>
              <a:t>my current </a:t>
            </a:r>
            <a:r>
              <a:rPr lang="en-US" sz="1000" dirty="0" smtClean="0">
                <a:latin typeface="Arial" pitchFamily="34" charset="0"/>
              </a:rPr>
              <a:t>view of how I would like the design process to work.</a:t>
            </a:r>
          </a:p>
          <a:p>
            <a:pPr eaLnBrk="1" hangingPunct="1"/>
            <a:endParaRPr lang="en-US" sz="1000" dirty="0" smtClean="0">
              <a:latin typeface="Arial" pitchFamily="34" charset="0"/>
            </a:endParaRPr>
          </a:p>
          <a:p>
            <a:pPr eaLnBrk="1" hangingPunct="1"/>
            <a:r>
              <a:rPr lang="en-US" sz="1000" dirty="0" smtClean="0">
                <a:latin typeface="Arial" pitchFamily="34" charset="0"/>
              </a:rPr>
              <a:t>A polite request</a:t>
            </a:r>
            <a:r>
              <a:rPr lang="en-US" sz="1000" baseline="0" dirty="0" smtClean="0">
                <a:latin typeface="Arial" pitchFamily="34" charset="0"/>
              </a:rPr>
              <a:t> comes in. The entire studio discusses ideas that achieve the goal. </a:t>
            </a:r>
            <a:r>
              <a:rPr lang="en-US" sz="1000" dirty="0" smtClean="0">
                <a:latin typeface="Arial" pitchFamily="34" charset="0"/>
              </a:rPr>
              <a:t>Design </a:t>
            </a:r>
            <a:r>
              <a:rPr lang="en-US" sz="1000" dirty="0">
                <a:latin typeface="Arial" pitchFamily="34" charset="0"/>
              </a:rPr>
              <a:t>collects all those ideas and turns them into a plan. This plan describes a prototype that will be created to prove out existing ideas and help generate others. The plan is flexible and can change as more information becomes available.</a:t>
            </a:r>
          </a:p>
          <a:p>
            <a:pPr eaLnBrk="1" hangingPunct="1"/>
            <a:endParaRPr lang="en-US" sz="1000" dirty="0">
              <a:latin typeface="Arial" pitchFamily="34" charset="0"/>
            </a:endParaRPr>
          </a:p>
          <a:p>
            <a:pPr eaLnBrk="1" hangingPunct="1"/>
            <a:r>
              <a:rPr lang="en-US" sz="1000" dirty="0">
                <a:latin typeface="Arial" pitchFamily="34" charset="0"/>
              </a:rPr>
              <a:t>Notice that the designers are not responsible </a:t>
            </a:r>
            <a:r>
              <a:rPr lang="en-US" sz="1000" dirty="0" smtClean="0">
                <a:latin typeface="Arial" pitchFamily="34" charset="0"/>
              </a:rPr>
              <a:t>for generating </a:t>
            </a:r>
            <a:r>
              <a:rPr lang="en-US" sz="1000" dirty="0">
                <a:latin typeface="Arial" pitchFamily="34" charset="0"/>
              </a:rPr>
              <a:t>the ideas (although they can </a:t>
            </a:r>
            <a:r>
              <a:rPr lang="en-US" sz="1000" dirty="0" smtClean="0">
                <a:latin typeface="Arial" pitchFamily="34" charset="0"/>
              </a:rPr>
              <a:t>contribute, </a:t>
            </a:r>
            <a:r>
              <a:rPr lang="en-US" sz="1000" dirty="0">
                <a:latin typeface="Arial" pitchFamily="34" charset="0"/>
              </a:rPr>
              <a:t>along with the rest of the team). Their primary job is converting </a:t>
            </a:r>
            <a:r>
              <a:rPr lang="en-US" sz="1000" dirty="0" smtClean="0">
                <a:latin typeface="Arial" pitchFamily="34" charset="0"/>
              </a:rPr>
              <a:t>those ideas </a:t>
            </a:r>
            <a:r>
              <a:rPr lang="en-US" sz="1000" dirty="0">
                <a:latin typeface="Arial" pitchFamily="34" charset="0"/>
              </a:rPr>
              <a:t>into </a:t>
            </a:r>
            <a:r>
              <a:rPr lang="en-US" sz="1000" dirty="0" smtClean="0">
                <a:latin typeface="Arial" pitchFamily="34" charset="0"/>
              </a:rPr>
              <a:t>clear, documented </a:t>
            </a:r>
            <a:r>
              <a:rPr lang="en-US" sz="1000" dirty="0">
                <a:latin typeface="Arial" pitchFamily="34" charset="0"/>
              </a:rPr>
              <a:t>plans.</a:t>
            </a:r>
          </a:p>
          <a:p>
            <a:pPr eaLnBrk="1" hangingPunct="1"/>
            <a:endParaRPr lang="en-US" sz="1000" dirty="0">
              <a:latin typeface="Arial" pitchFamily="34" charset="0"/>
            </a:endParaRPr>
          </a:p>
          <a:p>
            <a:pPr eaLnBrk="1" hangingPunct="1"/>
            <a:r>
              <a:rPr lang="en-US" sz="1000" dirty="0">
                <a:latin typeface="Arial" pitchFamily="34" charset="0"/>
              </a:rPr>
              <a:t>Of course, there is the </a:t>
            </a:r>
            <a:r>
              <a:rPr lang="en-US" sz="1000" dirty="0" smtClean="0">
                <a:latin typeface="Arial" pitchFamily="34" charset="0"/>
              </a:rPr>
              <a:t>“dream”…and </a:t>
            </a:r>
            <a:r>
              <a:rPr lang="en-US" sz="1000" dirty="0">
                <a:latin typeface="Arial" pitchFamily="34" charset="0"/>
              </a:rPr>
              <a:t>then there’s the reality.</a:t>
            </a:r>
          </a:p>
        </p:txBody>
      </p:sp>
    </p:spTree>
    <p:extLst>
      <p:ext uri="{BB962C8B-B14F-4D97-AF65-F5344CB8AC3E}">
        <p14:creationId xmlns:p14="http://schemas.microsoft.com/office/powerpoint/2010/main" val="4176939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D2C7A5E5-FD16-4B55-9B1B-3F90BD12E18E}" type="slidenum">
              <a:rPr lang="en-US" smtClean="0"/>
              <a:pPr>
                <a:defRPr/>
              </a:pPr>
              <a:t>51</a:t>
            </a:fld>
            <a:endParaRPr lang="en-US" dirty="0" smtClean="0"/>
          </a:p>
        </p:txBody>
      </p:sp>
      <p:sp>
        <p:nvSpPr>
          <p:cNvPr id="70659" name="Rectangle 2"/>
          <p:cNvSpPr>
            <a:spLocks noGrp="1" noRot="1" noChangeAspect="1" noChangeArrowheads="1" noTextEdit="1"/>
          </p:cNvSpPr>
          <p:nvPr>
            <p:ph type="sldImg"/>
          </p:nvPr>
        </p:nvSpPr>
        <p:spPr>
          <a:xfrm>
            <a:off x="2312988" y="525463"/>
            <a:ext cx="4670425" cy="2628900"/>
          </a:xfrm>
          <a:ln/>
        </p:spPr>
      </p:sp>
      <p:sp>
        <p:nvSpPr>
          <p:cNvPr id="70660" name="Rectangle 3"/>
          <p:cNvSpPr>
            <a:spLocks noGrp="1" noChangeArrowheads="1"/>
          </p:cNvSpPr>
          <p:nvPr>
            <p:ph type="body" idx="1"/>
          </p:nvPr>
        </p:nvSpPr>
        <p:spPr>
          <a:noFill/>
          <a:ln/>
        </p:spPr>
        <p:txBody>
          <a:bodyPr/>
          <a:lstStyle/>
          <a:p>
            <a:pPr eaLnBrk="1" hangingPunct="1"/>
            <a:r>
              <a:rPr lang="en-US" sz="1000" b="1" i="1" dirty="0" smtClean="0">
                <a:latin typeface="Arial" pitchFamily="34" charset="0"/>
              </a:rPr>
              <a:t>EA model</a:t>
            </a:r>
            <a:endParaRPr lang="en-US" sz="1000" b="1" i="1" dirty="0">
              <a:latin typeface="Arial" pitchFamily="34" charset="0"/>
            </a:endParaRPr>
          </a:p>
          <a:p>
            <a:pPr eaLnBrk="1" hangingPunct="1"/>
            <a:r>
              <a:rPr lang="en-US" sz="1000" dirty="0">
                <a:latin typeface="Arial" pitchFamily="34" charset="0"/>
              </a:rPr>
              <a:t>My ideal model works well for a mid-size team, but doesn’t quite hold up to the realities of working in a large corporate studio. </a:t>
            </a:r>
          </a:p>
          <a:p>
            <a:pPr marL="174708" indent="-174708" eaLnBrk="1" hangingPunct="1">
              <a:buFontTx/>
              <a:buChar char="-"/>
            </a:pPr>
            <a:r>
              <a:rPr lang="en-US" sz="1000" dirty="0">
                <a:latin typeface="Arial" pitchFamily="34" charset="0"/>
              </a:rPr>
              <a:t>Prototypes quickly morph into production code</a:t>
            </a:r>
          </a:p>
          <a:p>
            <a:pPr marL="174708" indent="-174708" eaLnBrk="1" hangingPunct="1">
              <a:buFontTx/>
              <a:buChar char="-"/>
            </a:pPr>
            <a:r>
              <a:rPr lang="en-US" sz="1000" dirty="0">
                <a:latin typeface="Arial" pitchFamily="34" charset="0"/>
              </a:rPr>
              <a:t>Ideas (frequently from executives or producers) are communicated directly to implementers, bypassing a check by design.</a:t>
            </a:r>
          </a:p>
          <a:p>
            <a:pPr marL="174708" indent="-174708" eaLnBrk="1" hangingPunct="1">
              <a:buFontTx/>
              <a:buChar char="-"/>
            </a:pPr>
            <a:r>
              <a:rPr lang="en-US" sz="1000" dirty="0">
                <a:latin typeface="Arial" pitchFamily="34" charset="0"/>
              </a:rPr>
              <a:t>The corporation has its own agenda, which can trump the team’s vision. </a:t>
            </a:r>
          </a:p>
          <a:p>
            <a:pPr marL="174708" indent="-174708" eaLnBrk="1" hangingPunct="1">
              <a:buFontTx/>
              <a:buChar char="-"/>
            </a:pPr>
            <a:r>
              <a:rPr lang="en-US" sz="1000" dirty="0">
                <a:latin typeface="Arial" pitchFamily="34" charset="0"/>
              </a:rPr>
              <a:t>When working in an online situation the customers will also be making demands, which may need to be met immediately (i.e., a serious bug is discovered).</a:t>
            </a:r>
          </a:p>
          <a:p>
            <a:pPr marL="174708" indent="-174708" eaLnBrk="1" hangingPunct="1">
              <a:buFontTx/>
              <a:buChar char="-"/>
            </a:pPr>
            <a:endParaRPr lang="en-US" sz="1000" dirty="0">
              <a:latin typeface="Arial" pitchFamily="34" charset="0"/>
            </a:endParaRPr>
          </a:p>
          <a:p>
            <a:pPr eaLnBrk="1" hangingPunct="1"/>
            <a:r>
              <a:rPr lang="en-US" sz="1000" dirty="0" smtClean="0">
                <a:latin typeface="Arial" pitchFamily="34" charset="0"/>
              </a:rPr>
              <a:t>The important part about all of these diagrams is not that you should be doing</a:t>
            </a:r>
            <a:r>
              <a:rPr lang="en-US" sz="1000" baseline="0" dirty="0" smtClean="0">
                <a:latin typeface="Arial" pitchFamily="34" charset="0"/>
              </a:rPr>
              <a:t> things the way that I’m describing here. Every studio is different, with different clients, design methods, and customers. </a:t>
            </a:r>
            <a:endParaRPr lang="en-US" sz="1000" dirty="0">
              <a:latin typeface="Arial" pitchFamily="34" charset="0"/>
            </a:endParaRPr>
          </a:p>
          <a:p>
            <a:pPr eaLnBrk="1" hangingPunct="1"/>
            <a:endParaRPr lang="en-US" sz="1000" dirty="0">
              <a:latin typeface="Arial" pitchFamily="34" charset="0"/>
            </a:endParaRPr>
          </a:p>
        </p:txBody>
      </p:sp>
    </p:spTree>
    <p:extLst>
      <p:ext uri="{BB962C8B-B14F-4D97-AF65-F5344CB8AC3E}">
        <p14:creationId xmlns:p14="http://schemas.microsoft.com/office/powerpoint/2010/main" val="25689408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Your design</a:t>
            </a:r>
            <a:r>
              <a:rPr lang="en-US" b="1" i="1" baseline="0" dirty="0" smtClean="0"/>
              <a:t> model</a:t>
            </a:r>
            <a:endParaRPr lang="en-US" b="0" i="0" baseline="0" dirty="0" smtClean="0"/>
          </a:p>
          <a:p>
            <a:r>
              <a:rPr lang="en-US" sz="1600" dirty="0" smtClean="0">
                <a:latin typeface="Arial" pitchFamily="34" charset="0"/>
              </a:rPr>
              <a:t>As</a:t>
            </a:r>
            <a:r>
              <a:rPr lang="en-US" sz="1600" baseline="0" dirty="0" smtClean="0">
                <a:latin typeface="Arial" pitchFamily="34" charset="0"/>
              </a:rPr>
              <a:t> a designer you should consider </a:t>
            </a:r>
            <a:r>
              <a:rPr lang="en-US" sz="1600" dirty="0" smtClean="0">
                <a:latin typeface="Arial" pitchFamily="34" charset="0"/>
              </a:rPr>
              <a:t>turning your design eye onto yourself and the studio around you.</a:t>
            </a:r>
          </a:p>
          <a:p>
            <a:endParaRPr lang="en-US" sz="1600" b="0" i="0" baseline="0" dirty="0" smtClean="0">
              <a:latin typeface="Arial" pitchFamily="34" charset="0"/>
            </a:endParaRPr>
          </a:p>
          <a:p>
            <a:r>
              <a:rPr lang="en-US" b="0" i="0" baseline="0" dirty="0" smtClean="0"/>
              <a:t>So I’m going to give you some homework. Diagram out your studio’s design model. This is not the same as an org chart! It’s not about who reports to who, but about the way ideas flow through your studio and become plans, and those plans become shipping code. Think about the parts and the relationships between them. What is your personal role in the process? How does it compare to your ideal design flow? </a:t>
            </a:r>
          </a:p>
          <a:p>
            <a:endParaRPr lang="en-US" b="0" i="0" baseline="0" dirty="0" smtClean="0"/>
          </a:p>
          <a:p>
            <a:r>
              <a:rPr lang="en-US" b="0" i="0" baseline="0" dirty="0" smtClean="0"/>
              <a:t>Feel free to share your diagrams with me. I would love to do a talk at a future GDC about them. (Don’t worry. I’ll keep your name and studio confidential if you wish!)</a:t>
            </a:r>
          </a:p>
          <a:p>
            <a:endParaRPr lang="en-US" b="0" i="0" baseline="0" dirty="0" smtClean="0"/>
          </a:p>
          <a:p>
            <a:endParaRPr lang="en-US" b="0" i="0" baseline="0" dirty="0" smtClean="0"/>
          </a:p>
          <a:p>
            <a:endParaRPr lang="en-US" b="1" i="1"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52</a:t>
            </a:fld>
            <a:endParaRPr lang="en-US" dirty="0"/>
          </a:p>
        </p:txBody>
      </p:sp>
    </p:spTree>
    <p:extLst>
      <p:ext uri="{BB962C8B-B14F-4D97-AF65-F5344CB8AC3E}">
        <p14:creationId xmlns:p14="http://schemas.microsoft.com/office/powerpoint/2010/main" val="15666582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Reference</a:t>
            </a:r>
          </a:p>
          <a:p>
            <a:endParaRPr lang="en-US" dirty="0" smtClean="0"/>
          </a:p>
          <a:p>
            <a:pPr marL="291179" indent="-291179">
              <a:buFontTx/>
              <a:buChar char="-"/>
            </a:pPr>
            <a:r>
              <a:rPr lang="en-US" baseline="0" dirty="0" smtClean="0"/>
              <a:t>David Kelley’s </a:t>
            </a:r>
            <a:r>
              <a:rPr lang="en-US" i="1" baseline="0" dirty="0" smtClean="0"/>
              <a:t>Creative Confidence</a:t>
            </a:r>
            <a:endParaRPr lang="en-US" i="0" baseline="0" dirty="0" smtClean="0"/>
          </a:p>
          <a:p>
            <a:pPr marL="291179" indent="-291179">
              <a:buFontTx/>
              <a:buChar char="-"/>
            </a:pPr>
            <a:r>
              <a:rPr lang="en-US" dirty="0" smtClean="0"/>
              <a:t>Frederick</a:t>
            </a:r>
            <a:r>
              <a:rPr lang="en-US" baseline="0" dirty="0" smtClean="0"/>
              <a:t> Brooks’ The </a:t>
            </a:r>
            <a:r>
              <a:rPr lang="en-US" i="1" baseline="0" dirty="0" smtClean="0"/>
              <a:t>Design of Design</a:t>
            </a:r>
          </a:p>
          <a:p>
            <a:pPr marL="291179" indent="-291179">
              <a:buFontTx/>
              <a:buChar char="-"/>
            </a:pPr>
            <a:r>
              <a:rPr lang="en-US" i="0" baseline="0" dirty="0" smtClean="0"/>
              <a:t>William </a:t>
            </a:r>
            <a:r>
              <a:rPr lang="en-US" i="0" baseline="0" dirty="0" err="1" smtClean="0"/>
              <a:t>Lidwell’s</a:t>
            </a:r>
            <a:r>
              <a:rPr lang="en-US" i="0" baseline="0" dirty="0" smtClean="0"/>
              <a:t> </a:t>
            </a:r>
            <a:r>
              <a:rPr lang="en-US" i="1" baseline="0" dirty="0" smtClean="0"/>
              <a:t>Universal Principles of Design</a:t>
            </a:r>
          </a:p>
          <a:p>
            <a:pPr marL="291179" indent="-291179">
              <a:buFontTx/>
              <a:buChar char="-"/>
            </a:pPr>
            <a:r>
              <a:rPr lang="en-US" i="0" baseline="0" dirty="0" smtClean="0"/>
              <a:t>Dominique Forest (ed.), </a:t>
            </a:r>
            <a:r>
              <a:rPr lang="en-US" i="1" baseline="0" dirty="0" smtClean="0"/>
              <a:t>The Art of Things</a:t>
            </a:r>
            <a:endParaRPr lang="en-US" i="0" baseline="0" dirty="0" smtClean="0"/>
          </a:p>
          <a:p>
            <a:pPr marL="291179" indent="-291179">
              <a:buFontTx/>
              <a:buChar char="-"/>
            </a:pPr>
            <a:r>
              <a:rPr lang="en-US" i="0" baseline="0" dirty="0" smtClean="0"/>
              <a:t>Edward </a:t>
            </a:r>
            <a:r>
              <a:rPr lang="en-US" i="0" baseline="0" dirty="0" err="1" smtClean="0"/>
              <a:t>Tufte’s</a:t>
            </a:r>
            <a:r>
              <a:rPr lang="en-US" i="0" baseline="0" dirty="0" smtClean="0"/>
              <a:t> books</a:t>
            </a:r>
          </a:p>
          <a:p>
            <a:pPr marL="291179" indent="-291179">
              <a:buFontTx/>
              <a:buChar char="-"/>
            </a:pPr>
            <a:endParaRPr lang="en-US" i="0"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53</a:t>
            </a:fld>
            <a:endParaRPr lang="en-US" dirty="0"/>
          </a:p>
        </p:txBody>
      </p:sp>
    </p:spTree>
    <p:extLst>
      <p:ext uri="{BB962C8B-B14F-4D97-AF65-F5344CB8AC3E}">
        <p14:creationId xmlns:p14="http://schemas.microsoft.com/office/powerpoint/2010/main" val="9309714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i="0" baseline="0" dirty="0" smtClean="0"/>
              <a:t>Thank You</a:t>
            </a:r>
          </a:p>
          <a:p>
            <a:pPr defTabSz="931774">
              <a:defRPr/>
            </a:pPr>
            <a:endParaRPr lang="en-US" b="0" i="0" baseline="0" dirty="0" smtClean="0"/>
          </a:p>
          <a:p>
            <a:pPr defTabSz="931774">
              <a:defRPr/>
            </a:pPr>
            <a:r>
              <a:rPr lang="en-US" b="0" i="0" baseline="0" dirty="0" smtClean="0"/>
              <a:t>May all of your designs be strong, useful, </a:t>
            </a:r>
            <a:r>
              <a:rPr lang="en-US" b="0" i="0" baseline="0" smtClean="0"/>
              <a:t>and beautiful!</a:t>
            </a:r>
            <a:endParaRPr lang="en-US" b="0" i="0" baseline="0" dirty="0" smtClean="0"/>
          </a:p>
          <a:p>
            <a:endParaRPr lang="en-US" dirty="0" smtClean="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54</a:t>
            </a:fld>
            <a:endParaRPr lang="en-US" dirty="0"/>
          </a:p>
        </p:txBody>
      </p:sp>
    </p:spTree>
    <p:extLst>
      <p:ext uri="{BB962C8B-B14F-4D97-AF65-F5344CB8AC3E}">
        <p14:creationId xmlns:p14="http://schemas.microsoft.com/office/powerpoint/2010/main" val="43439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latin typeface="Arial" pitchFamily="34" charset="0"/>
              </a:rPr>
              <a:t>Design Specialties</a:t>
            </a:r>
          </a:p>
          <a:p>
            <a:r>
              <a:rPr lang="en-US" dirty="0" smtClean="0"/>
              <a:t>Over</a:t>
            </a:r>
            <a:r>
              <a:rPr lang="en-US" baseline="0" dirty="0" smtClean="0"/>
              <a:t> the past several years I have been trying to learn as much as I can about game design at that higher level. I try to approach each project I work on from that overarching game design perspective. Of course, there isn’t enough time in one person’s life to work on every type of game. But that’s not the point; the objective is to grow your knowledge. This attitude has lead me to years of studying games, teaching about games and, of course, playing games. And not just video games, but all games, from football to darts to blackjack to Scrabble.</a:t>
            </a:r>
          </a:p>
          <a:p>
            <a:endParaRPr lang="en-US" baseline="0" dirty="0" smtClean="0"/>
          </a:p>
          <a:p>
            <a:r>
              <a:rPr lang="en-US" baseline="0" dirty="0" smtClean="0"/>
              <a:t>But recently I started wondering…</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6</a:t>
            </a:fld>
            <a:endParaRPr lang="en-US" dirty="0"/>
          </a:p>
        </p:txBody>
      </p:sp>
    </p:spTree>
    <p:extLst>
      <p:ext uri="{BB962C8B-B14F-4D97-AF65-F5344CB8AC3E}">
        <p14:creationId xmlns:p14="http://schemas.microsoft.com/office/powerpoint/2010/main" val="2244125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i="1" dirty="0">
                <a:latin typeface="Arial" pitchFamily="34" charset="0"/>
              </a:rPr>
              <a:t>Designer</a:t>
            </a:r>
          </a:p>
          <a:p>
            <a:r>
              <a:rPr lang="en-US" dirty="0" smtClean="0"/>
              <a:t>…about what’s up above that? Would it be</a:t>
            </a:r>
            <a:r>
              <a:rPr lang="en-US" baseline="0" dirty="0" smtClean="0"/>
              <a:t> possible to the elevate my perspective further? Instead of focusing exclusively on the fundamentals of game design, what if I studied the fundamentals that are common to all fields of design?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7</a:t>
            </a:fld>
            <a:endParaRPr lang="en-US" dirty="0"/>
          </a:p>
        </p:txBody>
      </p:sp>
    </p:spTree>
    <p:extLst>
      <p:ext uri="{BB962C8B-B14F-4D97-AF65-F5344CB8AC3E}">
        <p14:creationId xmlns:p14="http://schemas.microsoft.com/office/powerpoint/2010/main" val="2918996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Arial" pitchFamily="34" charset="0"/>
              </a:rPr>
              <a:t>Designer</a:t>
            </a:r>
          </a:p>
          <a:p>
            <a:r>
              <a:rPr lang="en-US" dirty="0" smtClean="0"/>
              <a:t>The field of design is huge and covers nearly everything</a:t>
            </a:r>
            <a:r>
              <a:rPr lang="en-US" baseline="0" dirty="0" smtClean="0"/>
              <a:t> you touch and see. </a:t>
            </a:r>
          </a:p>
          <a:p>
            <a:pPr marL="291179" indent="-291179">
              <a:buFontTx/>
              <a:buChar char="-"/>
            </a:pPr>
            <a:r>
              <a:rPr lang="en-US" baseline="0" dirty="0" smtClean="0"/>
              <a:t>Industrial designers, like Jonathan </a:t>
            </a:r>
            <a:r>
              <a:rPr lang="en-US" baseline="0" dirty="0" err="1" smtClean="0"/>
              <a:t>Ive</a:t>
            </a:r>
            <a:r>
              <a:rPr lang="en-US" baseline="0" dirty="0" smtClean="0"/>
              <a:t> from Apple, can become famous for the products they create. But there are thousands of unsung industrial designers working on the systems and the infrastructure to create, package and distribute every product you buy. </a:t>
            </a:r>
          </a:p>
          <a:p>
            <a:pPr marL="291179" indent="-291179">
              <a:buFontTx/>
              <a:buChar char="-"/>
            </a:pPr>
            <a:r>
              <a:rPr lang="en-US" baseline="0" dirty="0" smtClean="0"/>
              <a:t>Automotive design, with specialist designers for every aspect of a car. For instance, audio designers determine the sound that your horn makes and tune the noise coming from the exhaust system.</a:t>
            </a:r>
          </a:p>
          <a:p>
            <a:pPr marL="291179" indent="-291179">
              <a:buFontTx/>
              <a:buChar char="-"/>
            </a:pPr>
            <a:r>
              <a:rPr lang="en-US" baseline="0" dirty="0" smtClean="0"/>
              <a:t>Interaction design is familiar to most of you. Many game designers I know are also responsible for this, especially in smaller studios. Every electronic device and web page has an interaction designer  (or team) behind it, but so does your microwave oven and your TV remote.</a:t>
            </a:r>
          </a:p>
          <a:p>
            <a:pPr marL="291179" indent="-291179">
              <a:buFontTx/>
              <a:buChar char="-"/>
            </a:pPr>
            <a:r>
              <a:rPr lang="en-US" baseline="0" dirty="0" smtClean="0"/>
              <a:t>We typically associate fashion design with celebrity fashion designers like Calvin Klein and their seasonal high-fashion shows. But more common are the designers who create bolts of cloth in variety of patterns, colors and thread types. And designers who oversee the manufacturing process of mass-market consumer clothes and accessories.</a:t>
            </a:r>
          </a:p>
          <a:p>
            <a:pPr marL="291179" indent="-291179">
              <a:buFontTx/>
              <a:buChar char="-"/>
            </a:pPr>
            <a:r>
              <a:rPr lang="en-US" baseline="0" dirty="0" smtClean="0"/>
              <a:t>Architecture is probably the oldest field of design, with hundreds of sub-specialties, including homes, stores, and factories.</a:t>
            </a:r>
          </a:p>
          <a:p>
            <a:pPr marL="291179" indent="-291179">
              <a:buFontTx/>
              <a:buChar char="-"/>
            </a:pPr>
            <a:r>
              <a:rPr lang="en-US" baseline="0" dirty="0" smtClean="0"/>
              <a:t>Advertising designers who create logos for brands and orchestrate television, radio, web and print campaigns.</a:t>
            </a:r>
          </a:p>
          <a:p>
            <a:pPr marL="291179" indent="-291179">
              <a:buFontTx/>
              <a:buChar char="-"/>
            </a:pPr>
            <a:r>
              <a:rPr lang="en-US" baseline="0" dirty="0" smtClean="0"/>
              <a:t>Landscape designers who determine where the playground goes in the neighborhood park, or what type of trees to plant for the best shade in the summer.</a:t>
            </a:r>
          </a:p>
          <a:p>
            <a:pPr marL="291179" indent="-291179">
              <a:buFontTx/>
              <a:buChar char="-"/>
            </a:pPr>
            <a:endParaRPr lang="en-US" baseline="0" dirty="0" smtClean="0"/>
          </a:p>
          <a:p>
            <a:r>
              <a:rPr lang="en-US" dirty="0" smtClean="0"/>
              <a:t>And this slide barely scratches</a:t>
            </a:r>
            <a:r>
              <a:rPr lang="en-US" baseline="0" dirty="0" smtClean="0"/>
              <a:t> the surface of the field of design. Look around you. The chair you are sitting on, the shoes on your feet, this microphone I’m using and the speakers that amplify my voice. It only takes a moment of observation to be overwhelmed by the diversity and complexity of the work of other designers.</a:t>
            </a:r>
          </a:p>
          <a:p>
            <a:endParaRPr lang="en-US" baseline="0" dirty="0" smtClean="0"/>
          </a:p>
          <a:p>
            <a:r>
              <a:rPr lang="en-US" baseline="0" dirty="0" smtClean="0"/>
              <a:t>Is there something that ties all designers together? And, if we find it, will it make us better game designers?</a:t>
            </a:r>
          </a:p>
          <a:p>
            <a:r>
              <a:rPr lang="en-US" baseline="0" dirty="0" smtClean="0"/>
              <a:t> </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8</a:t>
            </a:fld>
            <a:endParaRPr lang="en-US" dirty="0"/>
          </a:p>
        </p:txBody>
      </p:sp>
    </p:spTree>
    <p:extLst>
      <p:ext uri="{BB962C8B-B14F-4D97-AF65-F5344CB8AC3E}">
        <p14:creationId xmlns:p14="http://schemas.microsoft.com/office/powerpoint/2010/main" val="239650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i="1" dirty="0" smtClean="0">
                <a:latin typeface="Arial" pitchFamily="34" charset="0"/>
              </a:rPr>
              <a:t>Naive Design</a:t>
            </a:r>
          </a:p>
          <a:p>
            <a:r>
              <a:rPr lang="en-US" dirty="0" smtClean="0"/>
              <a:t>So what is design? To people</a:t>
            </a:r>
            <a:r>
              <a:rPr lang="en-US" baseline="0" dirty="0" smtClean="0"/>
              <a:t> outside of the industry it seems like this:</a:t>
            </a:r>
          </a:p>
          <a:p>
            <a:r>
              <a:rPr lang="en-US" baseline="0" dirty="0" smtClean="0"/>
              <a:t>A designer has a “cool idea” and tells other people to make it come true. This model could apply to a very small studio, perhaps one where the designer was also the multimillionaire owner. But typically, it looks more like this…</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9</a:t>
            </a:fld>
            <a:endParaRPr lang="en-US" dirty="0"/>
          </a:p>
        </p:txBody>
      </p:sp>
    </p:spTree>
    <p:extLst>
      <p:ext uri="{BB962C8B-B14F-4D97-AF65-F5344CB8AC3E}">
        <p14:creationId xmlns:p14="http://schemas.microsoft.com/office/powerpoint/2010/main" val="77058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6823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111450"/>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3" Type="http://schemas.openxmlformats.org/officeDocument/2006/relationships/image" Target="../media/image2.png"/><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png"/><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jp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jpe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jpe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83.jpeg"/><Relationship Id="rId4" Type="http://schemas.openxmlformats.org/officeDocument/2006/relationships/image" Target="../media/image82.jpeg"/></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sp>
        <p:nvSpPr>
          <p:cNvPr id="2" name="TextBox 1"/>
          <p:cNvSpPr txBox="1"/>
          <p:nvPr/>
        </p:nvSpPr>
        <p:spPr>
          <a:xfrm>
            <a:off x="2236396" y="275573"/>
            <a:ext cx="7716033" cy="369332"/>
          </a:xfrm>
          <a:prstGeom prst="rect">
            <a:avLst/>
          </a:prstGeom>
          <a:noFill/>
        </p:spPr>
        <p:txBody>
          <a:bodyPr wrap="square" rtlCol="0">
            <a:spAutoFit/>
          </a:bodyPr>
          <a:lstStyle/>
          <a:p>
            <a:pPr algn="ctr"/>
            <a:r>
              <a:rPr lang="en-US" sz="1800" dirty="0" smtClean="0">
                <a:solidFill>
                  <a:srgbClr val="C00000"/>
                </a:solidFill>
              </a:rPr>
              <a:t>Please turn on “Notes View” to see the talking points for this presentation.</a:t>
            </a:r>
            <a:endParaRPr lang="en-US" sz="1800" dirty="0">
              <a:solidFill>
                <a:srgbClr val="C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
            <a:ext cx="12192000" cy="6858000"/>
          </a:xfrm>
          <a:prstGeom prst="rect">
            <a:avLst/>
          </a:prstGeom>
        </p:spPr>
      </p:pic>
    </p:spTree>
    <p:extLst>
      <p:ext uri="{BB962C8B-B14F-4D97-AF65-F5344CB8AC3E}">
        <p14:creationId xmlns:p14="http://schemas.microsoft.com/office/powerpoint/2010/main" val="41940326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oo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pic>
        <p:nvPicPr>
          <p:cNvPr id="3" name="ful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pic>
        <p:nvPicPr>
          <p:cNvPr id="8" name="lati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4050" y="5933181"/>
            <a:ext cx="5800725" cy="923925"/>
          </a:xfrm>
          <a:prstGeom prst="rect">
            <a:avLst/>
          </a:prstGeom>
        </p:spPr>
      </p:pic>
      <p:pic>
        <p:nvPicPr>
          <p:cNvPr id="6" name="translatio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7250" y="5933181"/>
            <a:ext cx="5819775" cy="92392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56604591"/>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eonard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
            <a:ext cx="12188824" cy="6856214"/>
          </a:xfrm>
          <a:prstGeom prst="rect">
            <a:avLst/>
          </a:prstGeom>
        </p:spPr>
      </p:pic>
      <p:pic>
        <p:nvPicPr>
          <p:cNvPr id="5" name="sketch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88824" cy="68562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ven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
            <a:ext cx="12188824" cy="6856214"/>
          </a:xfrm>
          <a:prstGeom prst="rect">
            <a:avLst/>
          </a:prstGeom>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ven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spTree>
    <p:extLst>
      <p:ext uri="{BB962C8B-B14F-4D97-AF65-F5344CB8AC3E}">
        <p14:creationId xmlns:p14="http://schemas.microsoft.com/office/powerpoint/2010/main" val="1697487298"/>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vinci-model.png"/>
          <p:cNvPicPr>
            <a:picLocks noChangeAspect="1"/>
          </p:cNvPicPr>
          <p:nvPr/>
        </p:nvPicPr>
        <p:blipFill>
          <a:blip r:embed="rId3"/>
          <a:stretch>
            <a:fillRect/>
          </a:stretch>
        </p:blipFill>
        <p:spPr>
          <a:xfrm>
            <a:off x="0" y="893"/>
            <a:ext cx="12188825" cy="6856214"/>
          </a:xfrm>
          <a:prstGeom prst="rect">
            <a:avLst/>
          </a:prstGeom>
        </p:spPr>
      </p:pic>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
            <a:ext cx="12188824" cy="6856214"/>
          </a:xfrm>
          <a:prstGeom prst="rect">
            <a:avLst/>
          </a:prstGeom>
        </p:spPr>
      </p:pic>
    </p:spTree>
    <p:extLst>
      <p:ext uri="{BB962C8B-B14F-4D97-AF65-F5344CB8AC3E}">
        <p14:creationId xmlns:p14="http://schemas.microsoft.com/office/powerpoint/2010/main" val="7733523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spTree>
    <p:extLst>
      <p:ext uri="{BB962C8B-B14F-4D97-AF65-F5344CB8AC3E}">
        <p14:creationId xmlns:p14="http://schemas.microsoft.com/office/powerpoint/2010/main" val="3084506259"/>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ketch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
            <a:ext cx="12192000" cy="6858000"/>
          </a:xfrm>
          <a:prstGeom prst="rect">
            <a:avLst/>
          </a:prstGeom>
        </p:spPr>
      </p:pic>
      <p:pic>
        <p:nvPicPr>
          <p:cNvPr id="2" name="model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spTree>
    <p:extLst>
      <p:ext uri="{BB962C8B-B14F-4D97-AF65-F5344CB8AC3E}">
        <p14:creationId xmlns:p14="http://schemas.microsoft.com/office/powerpoint/2010/main" val="42753580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title-01" descr="title_01.png"/>
          <p:cNvPicPr>
            <a:picLocks noChangeAspect="1"/>
          </p:cNvPicPr>
          <p:nvPr/>
        </p:nvPicPr>
        <p:blipFill>
          <a:blip r:embed="rId3"/>
          <a:stretch>
            <a:fillRect/>
          </a:stretch>
        </p:blipFill>
        <p:spPr>
          <a:xfrm>
            <a:off x="0" y="0"/>
            <a:ext cx="12188825" cy="6856214"/>
          </a:xfrm>
          <a:prstGeom prst="rect">
            <a:avLst/>
          </a:prstGeom>
        </p:spPr>
      </p:pic>
      <p:pic>
        <p:nvPicPr>
          <p:cNvPr id="23" name="title-02" descr="title_02.png"/>
          <p:cNvPicPr>
            <a:picLocks noChangeAspect="1"/>
          </p:cNvPicPr>
          <p:nvPr/>
        </p:nvPicPr>
        <p:blipFill>
          <a:blip r:embed="rId4"/>
          <a:stretch>
            <a:fillRect/>
          </a:stretch>
        </p:blipFill>
        <p:spPr>
          <a:xfrm>
            <a:off x="0" y="0"/>
            <a:ext cx="12188825" cy="6856214"/>
          </a:xfrm>
          <a:prstGeom prst="rect">
            <a:avLst/>
          </a:prstGeom>
        </p:spPr>
      </p:pic>
      <p:pic>
        <p:nvPicPr>
          <p:cNvPr id="24" name="title-0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88824" cy="6856214"/>
          </a:xfrm>
          <a:prstGeom prst="rect">
            <a:avLst/>
          </a:prstGeom>
        </p:spPr>
      </p:pic>
      <p:pic>
        <p:nvPicPr>
          <p:cNvPr id="25" name="title-0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88824" cy="6856214"/>
          </a:xfrm>
          <a:prstGeom prst="rect">
            <a:avLst/>
          </a:prstGeom>
        </p:spPr>
      </p:pic>
      <p:pic>
        <p:nvPicPr>
          <p:cNvPr id="26" name="title-0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88824" cy="6856214"/>
          </a:xfrm>
          <a:prstGeom prst="rect">
            <a:avLst/>
          </a:prstGeom>
        </p:spPr>
      </p:pic>
      <p:pic>
        <p:nvPicPr>
          <p:cNvPr id="27" name="title-0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88824" cy="6856214"/>
          </a:xfrm>
          <a:prstGeom prst="rect">
            <a:avLst/>
          </a:prstGeom>
        </p:spPr>
      </p:pic>
      <p:pic>
        <p:nvPicPr>
          <p:cNvPr id="28" name="title-0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88824" cy="6856214"/>
          </a:xfrm>
          <a:prstGeom prst="rect">
            <a:avLst/>
          </a:prstGeom>
        </p:spPr>
      </p:pic>
      <p:pic>
        <p:nvPicPr>
          <p:cNvPr id="29" name="title-0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88824" cy="6856213"/>
          </a:xfrm>
          <a:prstGeom prst="rect">
            <a:avLst/>
          </a:prstGeom>
        </p:spPr>
      </p:pic>
      <p:pic>
        <p:nvPicPr>
          <p:cNvPr id="30" name="title-0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88824" cy="6856213"/>
          </a:xfrm>
          <a:prstGeom prst="rect">
            <a:avLst/>
          </a:prstGeom>
        </p:spPr>
      </p:pic>
      <p:pic>
        <p:nvPicPr>
          <p:cNvPr id="31" name="title-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12188823" cy="6856213"/>
          </a:xfrm>
          <a:prstGeom prst="rect">
            <a:avLst/>
          </a:prstGeom>
        </p:spPr>
      </p:pic>
      <p:pic>
        <p:nvPicPr>
          <p:cNvPr id="32" name="thought"/>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88823" cy="685621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10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
            <a:ext cx="12188823" cy="6856213"/>
          </a:xfrm>
          <a:prstGeom prst="rect">
            <a:avLst/>
          </a:prstGeom>
        </p:spPr>
      </p:pic>
    </p:spTree>
    <p:extLst>
      <p:ext uri="{BB962C8B-B14F-4D97-AF65-F5344CB8AC3E}">
        <p14:creationId xmlns:p14="http://schemas.microsoft.com/office/powerpoint/2010/main" val="4185851203"/>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93"/>
            <a:ext cx="12188821" cy="6856212"/>
          </a:xfrm>
          <a:prstGeom prst="rect">
            <a:avLst/>
          </a:prstGeom>
        </p:spPr>
      </p:pic>
    </p:spTree>
    <p:extLst>
      <p:ext uri="{BB962C8B-B14F-4D97-AF65-F5344CB8AC3E}">
        <p14:creationId xmlns:p14="http://schemas.microsoft.com/office/powerpoint/2010/main" val="4278821463"/>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93"/>
            <a:ext cx="12188821" cy="6856211"/>
          </a:xfrm>
          <a:prstGeom prst="rect">
            <a:avLst/>
          </a:prstGeom>
        </p:spPr>
      </p:pic>
    </p:spTree>
    <p:extLst>
      <p:ext uri="{BB962C8B-B14F-4D97-AF65-F5344CB8AC3E}">
        <p14:creationId xmlns:p14="http://schemas.microsoft.com/office/powerpoint/2010/main" val="33498877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
            <a:ext cx="12188824" cy="6856214"/>
          </a:xfrm>
          <a:prstGeom prst="rect">
            <a:avLst/>
          </a:prstGeom>
        </p:spPr>
      </p:pic>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irs.jpg"/>
          <p:cNvPicPr>
            <a:picLocks noChangeAspect="1"/>
          </p:cNvPicPr>
          <p:nvPr/>
        </p:nvPicPr>
        <p:blipFill>
          <a:blip r:embed="rId3"/>
          <a:stretch>
            <a:fillRect/>
          </a:stretch>
        </p:blipFill>
        <p:spPr>
          <a:xfrm>
            <a:off x="0" y="893"/>
            <a:ext cx="12188825" cy="6856214"/>
          </a:xfrm>
          <a:prstGeom prst="rect">
            <a:avLst/>
          </a:prstGeom>
        </p:spPr>
      </p:pic>
      <p:sp>
        <p:nvSpPr>
          <p:cNvPr id="3" name="TextBox 2"/>
          <p:cNvSpPr txBox="1"/>
          <p:nvPr/>
        </p:nvSpPr>
        <p:spPr>
          <a:xfrm>
            <a:off x="144380" y="168433"/>
            <a:ext cx="4728410" cy="1600438"/>
          </a:xfrm>
          <a:prstGeom prst="rect">
            <a:avLst/>
          </a:prstGeom>
          <a:noFill/>
        </p:spPr>
        <p:txBody>
          <a:bodyPr wrap="square" rtlCol="0">
            <a:spAutoFit/>
          </a:bodyPr>
          <a:lstStyle/>
          <a:p>
            <a:pPr algn="ctr" eaLnBrk="0" hangingPunct="0">
              <a:spcBef>
                <a:spcPct val="30000"/>
              </a:spcBef>
              <a:defRPr/>
            </a:pPr>
            <a:r>
              <a:rPr lang="en-US" sz="2400" dirty="0" smtClean="0">
                <a:latin typeface="Book Antiqua" panose="02040602050305030304" pitchFamily="18" charset="0"/>
              </a:rPr>
              <a:t>“What works is better than what looks good. The </a:t>
            </a:r>
            <a:r>
              <a:rPr lang="en-US" sz="2400" i="1" dirty="0" smtClean="0">
                <a:latin typeface="Book Antiqua" panose="02040602050305030304" pitchFamily="18" charset="0"/>
              </a:rPr>
              <a:t>looks good</a:t>
            </a:r>
            <a:r>
              <a:rPr lang="en-US" sz="2400" dirty="0" smtClean="0">
                <a:latin typeface="Book Antiqua" panose="02040602050305030304" pitchFamily="18" charset="0"/>
              </a:rPr>
              <a:t> can change, but what works, works.”</a:t>
            </a:r>
          </a:p>
          <a:p>
            <a:pPr algn="ctr" eaLnBrk="0" hangingPunct="0">
              <a:spcBef>
                <a:spcPct val="30000"/>
              </a:spcBef>
              <a:defRPr/>
            </a:pPr>
            <a:r>
              <a:rPr lang="en-US" sz="2000" dirty="0" smtClean="0">
                <a:latin typeface="Book Antiqua" panose="02040602050305030304" pitchFamily="18" charset="0"/>
              </a:rPr>
              <a:t>-Ray Eames</a:t>
            </a:r>
            <a:endParaRPr lang="en-US" sz="2400" dirty="0">
              <a:latin typeface="Book Antiqua" panose="02040602050305030304" pitchFamily="18" charset="0"/>
            </a:endParaRPr>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er-of-ten.jpg"/>
          <p:cNvPicPr>
            <a:picLocks noChangeAspect="1"/>
          </p:cNvPicPr>
          <p:nvPr/>
        </p:nvPicPr>
        <p:blipFill>
          <a:blip r:embed="rId3"/>
          <a:stretch>
            <a:fillRect/>
          </a:stretch>
        </p:blipFill>
        <p:spPr>
          <a:xfrm>
            <a:off x="0" y="893"/>
            <a:ext cx="12188825" cy="6856214"/>
          </a:xfrm>
          <a:prstGeom prst="rect">
            <a:avLst/>
          </a:prstGeom>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mes-house-ext.jpg"/>
          <p:cNvPicPr>
            <a:picLocks noChangeAspect="1"/>
          </p:cNvPicPr>
          <p:nvPr/>
        </p:nvPicPr>
        <p:blipFill>
          <a:blip r:embed="rId3"/>
          <a:stretch>
            <a:fillRect/>
          </a:stretch>
        </p:blipFill>
        <p:spPr>
          <a:xfrm>
            <a:off x="0" y="893"/>
            <a:ext cx="12188825" cy="6856214"/>
          </a:xfrm>
          <a:prstGeom prst="rect">
            <a:avLst/>
          </a:prstGeom>
        </p:spPr>
      </p:pic>
      <p:pic>
        <p:nvPicPr>
          <p:cNvPr id="3" name="Picture 2" descr="eames-house-int.jpg"/>
          <p:cNvPicPr>
            <a:picLocks noChangeAspect="1"/>
          </p:cNvPicPr>
          <p:nvPr/>
        </p:nvPicPr>
        <p:blipFill>
          <a:blip r:embed="rId4"/>
          <a:stretch>
            <a:fillRect/>
          </a:stretch>
        </p:blipFill>
        <p:spPr>
          <a:xfrm>
            <a:off x="0" y="893"/>
            <a:ext cx="12188825" cy="6856214"/>
          </a:xfrm>
          <a:prstGeom prst="rect">
            <a:avLst/>
          </a:prstGeom>
        </p:spPr>
      </p:pic>
      <p:pic>
        <p:nvPicPr>
          <p:cNvPr id="4" name="Picture 3" descr="eames-house-int-2.jpg"/>
          <p:cNvPicPr>
            <a:picLocks noChangeAspect="1"/>
          </p:cNvPicPr>
          <p:nvPr/>
        </p:nvPicPr>
        <p:blipFill>
          <a:blip r:embed="rId5"/>
          <a:stretch>
            <a:fillRect/>
          </a:stretch>
        </p:blipFill>
        <p:spPr>
          <a:xfrm>
            <a:off x="0" y="893"/>
            <a:ext cx="12188825" cy="6856214"/>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ld-fair.jpg"/>
          <p:cNvPicPr>
            <a:picLocks noChangeAspect="1"/>
          </p:cNvPicPr>
          <p:nvPr/>
        </p:nvPicPr>
        <p:blipFill>
          <a:blip r:embed="rId3"/>
          <a:stretch>
            <a:fillRect/>
          </a:stretch>
        </p:blipFill>
        <p:spPr>
          <a:xfrm>
            <a:off x="0" y="893"/>
            <a:ext cx="12188825" cy="6856214"/>
          </a:xfrm>
          <a:prstGeom prst="rect">
            <a:avLst/>
          </a:prstGeom>
        </p:spPr>
      </p:pic>
      <p:sp>
        <p:nvSpPr>
          <p:cNvPr id="3" name="TextBox 2"/>
          <p:cNvSpPr txBox="1"/>
          <p:nvPr/>
        </p:nvSpPr>
        <p:spPr>
          <a:xfrm>
            <a:off x="6328611" y="228598"/>
            <a:ext cx="5474368" cy="1600438"/>
          </a:xfrm>
          <a:prstGeom prst="rect">
            <a:avLst/>
          </a:prstGeom>
          <a:noFill/>
        </p:spPr>
        <p:txBody>
          <a:bodyPr wrap="square" rtlCol="0">
            <a:spAutoFit/>
          </a:bodyPr>
          <a:lstStyle/>
          <a:p>
            <a:pPr algn="ctr" eaLnBrk="0" hangingPunct="0">
              <a:spcBef>
                <a:spcPct val="30000"/>
              </a:spcBef>
              <a:defRPr/>
            </a:pPr>
            <a:r>
              <a:rPr lang="en-US" sz="2400" dirty="0">
                <a:latin typeface="Book Antiqua" panose="02040602050305030304" pitchFamily="18" charset="0"/>
              </a:rPr>
              <a:t>“The extent to which you have a design style is the extent to which you haven’t solved the design problem</a:t>
            </a:r>
            <a:r>
              <a:rPr lang="en-US" sz="2400" dirty="0" smtClean="0">
                <a:latin typeface="Book Antiqua" panose="02040602050305030304" pitchFamily="18" charset="0"/>
              </a:rPr>
              <a:t>.”</a:t>
            </a:r>
          </a:p>
          <a:p>
            <a:pPr algn="ctr" eaLnBrk="0" hangingPunct="0">
              <a:spcBef>
                <a:spcPct val="30000"/>
              </a:spcBef>
              <a:defRPr/>
            </a:pPr>
            <a:r>
              <a:rPr lang="en-US" sz="2000" dirty="0" smtClean="0">
                <a:latin typeface="Book Antiqua" panose="02040602050305030304" pitchFamily="18" charset="0"/>
              </a:rPr>
              <a:t>-Charles Eames</a:t>
            </a:r>
            <a:endParaRPr lang="en-US" sz="2400" dirty="0">
              <a:latin typeface="Book Antiqua" panose="02040602050305030304" pitchFamily="18" charset="0"/>
            </a:endParaRPr>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orld-fair-int.jpg"/>
          <p:cNvPicPr>
            <a:picLocks noChangeAspect="1"/>
          </p:cNvPicPr>
          <p:nvPr/>
        </p:nvPicPr>
        <p:blipFill>
          <a:blip r:embed="rId3"/>
          <a:stretch>
            <a:fillRect/>
          </a:stretch>
        </p:blipFill>
        <p:spPr>
          <a:xfrm>
            <a:off x="0" y="-189185"/>
            <a:ext cx="12188825" cy="7046292"/>
          </a:xfrm>
          <a:prstGeom prst="rect">
            <a:avLst/>
          </a:prstGeom>
        </p:spPr>
      </p:pic>
    </p:spTree>
  </p:cSld>
  <p:clrMapOvr>
    <a:masterClrMapping/>
  </p:clrMapOvr>
  <p:transition spd="med">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s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
            <a:ext cx="12188824" cy="6856214"/>
          </a:xfrm>
          <a:prstGeom prst="rect">
            <a:avLst/>
          </a:prstGeom>
        </p:spPr>
      </p:pic>
      <p:pic>
        <p:nvPicPr>
          <p:cNvPr id="2" name="Design Offi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93"/>
            <a:ext cx="12192000" cy="6858000"/>
          </a:xfrm>
          <a:prstGeom prst="rect">
            <a:avLst/>
          </a:prstGeom>
        </p:spPr>
      </p:pic>
      <p:pic>
        <p:nvPicPr>
          <p:cNvPr id="4" name="Clien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Societ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Intersectio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186418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disney"/>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9360" y="529562"/>
            <a:ext cx="4762500" cy="4274343"/>
          </a:xfrm>
          <a:prstGeom prst="rect">
            <a:avLst/>
          </a:prstGeom>
          <a:ln w="25400">
            <a:solidFill>
              <a:srgbClr val="7030A0"/>
            </a:solidFill>
          </a:ln>
          <a:effectLst>
            <a:outerShdw blurRad="50800" dist="101600" dir="2700000" algn="ctr" rotWithShape="0">
              <a:schemeClr val="bg2">
                <a:lumMod val="40000"/>
                <a:lumOff val="60000"/>
                <a:alpha val="80000"/>
              </a:schemeClr>
            </a:outerShdw>
          </a:effectLst>
        </p:spPr>
      </p:pic>
      <p:pic>
        <p:nvPicPr>
          <p:cNvPr id="10" name="prince" descr="cinderella.png"/>
          <p:cNvPicPr>
            <a:picLocks noChangeAspect="1"/>
          </p:cNvPicPr>
          <p:nvPr/>
        </p:nvPicPr>
        <p:blipFill>
          <a:blip r:embed="rId4"/>
          <a:stretch>
            <a:fillRect/>
          </a:stretch>
        </p:blipFill>
        <p:spPr>
          <a:xfrm>
            <a:off x="1774593" y="3422429"/>
            <a:ext cx="4341695" cy="3188045"/>
          </a:xfrm>
          <a:prstGeom prst="rect">
            <a:avLst/>
          </a:prstGeom>
          <a:ln w="25400">
            <a:solidFill>
              <a:srgbClr val="7030A0"/>
            </a:solidFill>
          </a:ln>
          <a:effectLst>
            <a:outerShdw blurRad="50800" dist="101600" dir="2700000" algn="ctr" rotWithShape="0">
              <a:schemeClr val="bg2">
                <a:lumMod val="40000"/>
                <a:lumOff val="60000"/>
                <a:alpha val="80000"/>
              </a:schemeClr>
            </a:outerShdw>
          </a:effectLst>
        </p:spPr>
      </p:pic>
      <p:pic>
        <p:nvPicPr>
          <p:cNvPr id="13" name="playboy" descr="playboy.jpg"/>
          <p:cNvPicPr>
            <a:picLocks noChangeAspect="1"/>
          </p:cNvPicPr>
          <p:nvPr/>
        </p:nvPicPr>
        <p:blipFill>
          <a:blip r:embed="rId5"/>
          <a:stretch>
            <a:fillRect/>
          </a:stretch>
        </p:blipFill>
        <p:spPr>
          <a:xfrm>
            <a:off x="6668054" y="285484"/>
            <a:ext cx="3443985" cy="4938675"/>
          </a:xfrm>
          <a:prstGeom prst="rect">
            <a:avLst/>
          </a:prstGeom>
          <a:ln w="25400">
            <a:solidFill>
              <a:srgbClr val="0070C0"/>
            </a:solidFill>
          </a:ln>
          <a:effectLst>
            <a:outerShdw blurRad="50800" dist="101600" dir="2700000" algn="ctr" rotWithShape="0">
              <a:schemeClr val="bg2">
                <a:lumMod val="40000"/>
                <a:lumOff val="60000"/>
                <a:alpha val="80000"/>
              </a:schemeClr>
            </a:outerShdw>
          </a:effectLst>
        </p:spPr>
      </p:pic>
      <p:pic>
        <p:nvPicPr>
          <p:cNvPr id="12" name="hef" descr="hef.jpg"/>
          <p:cNvPicPr>
            <a:picLocks noChangeAspect="1"/>
          </p:cNvPicPr>
          <p:nvPr/>
        </p:nvPicPr>
        <p:blipFill>
          <a:blip r:embed="rId6"/>
          <a:stretch>
            <a:fillRect/>
          </a:stretch>
        </p:blipFill>
        <p:spPr>
          <a:xfrm>
            <a:off x="7582482" y="3422429"/>
            <a:ext cx="4265456" cy="3204146"/>
          </a:xfrm>
          <a:prstGeom prst="rect">
            <a:avLst/>
          </a:prstGeom>
          <a:ln w="25400">
            <a:solidFill>
              <a:srgbClr val="0070C0"/>
            </a:solidFill>
          </a:ln>
          <a:effectLst>
            <a:outerShdw blurRad="50800" dist="101600" dir="2700000" algn="ctr" rotWithShape="0">
              <a:schemeClr val="bg2">
                <a:lumMod val="40000"/>
                <a:lumOff val="60000"/>
                <a:alpha val="80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childTnLst>
                          </p:cTn>
                        </p:par>
                        <p:par>
                          <p:cTn id="17" fill="hold">
                            <p:stCondLst>
                              <p:cond delay="1000"/>
                            </p:stCondLst>
                            <p:childTnLst>
                              <p:par>
                                <p:cTn id="18" presetID="10" presetClass="entr" presetSubtype="0" fill="hold" nodeType="afterEffect">
                                  <p:stCondLst>
                                    <p:cond delay="10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mes-studio.jpg"/>
          <p:cNvPicPr>
            <a:picLocks noChangeAspect="1"/>
          </p:cNvPicPr>
          <p:nvPr/>
        </p:nvPicPr>
        <p:blipFill>
          <a:blip r:embed="rId3"/>
          <a:stretch>
            <a:fillRect/>
          </a:stretch>
        </p:blipFill>
        <p:spPr>
          <a:xfrm>
            <a:off x="0" y="893"/>
            <a:ext cx="12188825" cy="6856214"/>
          </a:xfrm>
          <a:prstGeom prst="rect">
            <a:avLst/>
          </a:prstGeom>
        </p:spPr>
      </p:pic>
      <p:sp>
        <p:nvSpPr>
          <p:cNvPr id="4" name="TextBox 3"/>
          <p:cNvSpPr txBox="1"/>
          <p:nvPr/>
        </p:nvSpPr>
        <p:spPr>
          <a:xfrm>
            <a:off x="4848726" y="4319337"/>
            <a:ext cx="2213810" cy="1969770"/>
          </a:xfrm>
          <a:prstGeom prst="rect">
            <a:avLst/>
          </a:prstGeom>
          <a:noFill/>
        </p:spPr>
        <p:txBody>
          <a:bodyPr wrap="square" rtlCol="0">
            <a:spAutoFit/>
          </a:bodyPr>
          <a:lstStyle/>
          <a:p>
            <a:pPr algn="ctr" eaLnBrk="0" hangingPunct="0">
              <a:spcBef>
                <a:spcPct val="30000"/>
              </a:spcBef>
              <a:defRPr/>
            </a:pPr>
            <a:r>
              <a:rPr lang="en-US" sz="2400" dirty="0" smtClean="0">
                <a:latin typeface="Book Antiqua" panose="02040602050305030304" pitchFamily="18" charset="0"/>
              </a:rPr>
              <a:t>“We don’t make art; we solve problems.”</a:t>
            </a:r>
          </a:p>
          <a:p>
            <a:pPr algn="ctr" eaLnBrk="0" hangingPunct="0">
              <a:spcBef>
                <a:spcPct val="30000"/>
              </a:spcBef>
              <a:defRPr/>
            </a:pPr>
            <a:r>
              <a:rPr lang="en-US" sz="2000" dirty="0" smtClean="0">
                <a:latin typeface="Book Antiqua" panose="02040602050305030304" pitchFamily="18" charset="0"/>
              </a:rPr>
              <a:t>-Charles Eames</a:t>
            </a:r>
            <a:endParaRPr lang="en-US" sz="2400" dirty="0">
              <a:latin typeface="Book Antiqua" panose="02040602050305030304" pitchFamily="18" charset="0"/>
            </a:endParaRP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deo_01.jpg"/>
          <p:cNvPicPr>
            <a:picLocks noChangeAspect="1"/>
          </p:cNvPicPr>
          <p:nvPr/>
        </p:nvPicPr>
        <p:blipFill>
          <a:blip r:embed="rId3"/>
          <a:stretch>
            <a:fillRect/>
          </a:stretch>
        </p:blipFill>
        <p:spPr>
          <a:xfrm>
            <a:off x="0" y="893"/>
            <a:ext cx="12188825" cy="6856214"/>
          </a:xfrm>
          <a:prstGeom prst="rect">
            <a:avLst/>
          </a:prstGeom>
        </p:spPr>
      </p:pic>
      <p:sp>
        <p:nvSpPr>
          <p:cNvPr id="5" name="TextBox 4"/>
          <p:cNvSpPr txBox="1"/>
          <p:nvPr/>
        </p:nvSpPr>
        <p:spPr>
          <a:xfrm>
            <a:off x="1106905" y="6280485"/>
            <a:ext cx="5775158" cy="523220"/>
          </a:xfrm>
          <a:prstGeom prst="rect">
            <a:avLst/>
          </a:prstGeom>
          <a:noFill/>
        </p:spPr>
        <p:txBody>
          <a:bodyPr wrap="square" rtlCol="0">
            <a:spAutoFit/>
          </a:bodyPr>
          <a:lstStyle/>
          <a:p>
            <a:pPr algn="ctr" eaLnBrk="0" hangingPunct="0">
              <a:spcBef>
                <a:spcPct val="30000"/>
              </a:spcBef>
              <a:defRPr/>
            </a:pPr>
            <a:r>
              <a:rPr lang="en-US" sz="2800" smtClean="0">
                <a:latin typeface="Book Antiqua" panose="02040602050305030304" pitchFamily="18" charset="0"/>
              </a:rPr>
              <a:t>David Kelley  </a:t>
            </a:r>
            <a:r>
              <a:rPr lang="en-US" sz="2000" smtClean="0">
                <a:latin typeface="Book Antiqua" panose="02040602050305030304" pitchFamily="18" charset="0"/>
              </a:rPr>
              <a:t>(1951 - ) </a:t>
            </a:r>
            <a:endParaRPr lang="en-US" sz="2400" dirty="0">
              <a:latin typeface="Book Antiqua" panose="02040602050305030304" pitchFamily="18" charset="0"/>
            </a:endParaRP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deo_02.jpg"/>
          <p:cNvPicPr>
            <a:picLocks noChangeAspect="1"/>
          </p:cNvPicPr>
          <p:nvPr/>
        </p:nvPicPr>
        <p:blipFill>
          <a:blip r:embed="rId3"/>
          <a:stretch>
            <a:fillRect/>
          </a:stretch>
        </p:blipFill>
        <p:spPr>
          <a:xfrm>
            <a:off x="0" y="893"/>
            <a:ext cx="12188825" cy="6856214"/>
          </a:xfrm>
          <a:prstGeom prst="rect">
            <a:avLst/>
          </a:prstGeom>
        </p:spPr>
      </p:pic>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deo_03.jpg"/>
          <p:cNvPicPr>
            <a:picLocks noChangeAspect="1"/>
          </p:cNvPicPr>
          <p:nvPr/>
        </p:nvPicPr>
        <p:blipFill>
          <a:blip r:embed="rId3"/>
          <a:stretch>
            <a:fillRect/>
          </a:stretch>
        </p:blipFill>
        <p:spPr>
          <a:xfrm>
            <a:off x="0" y="893"/>
            <a:ext cx="12188825" cy="6856214"/>
          </a:xfrm>
          <a:prstGeom prst="rect">
            <a:avLst/>
          </a:prstGeom>
        </p:spPr>
      </p:pic>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0" descr="brainstorm_01.jpg"/>
          <p:cNvPicPr>
            <a:picLocks noChangeAspect="1"/>
          </p:cNvPicPr>
          <p:nvPr/>
        </p:nvPicPr>
        <p:blipFill>
          <a:blip r:embed="rId3"/>
          <a:stretch>
            <a:fillRect/>
          </a:stretch>
        </p:blipFill>
        <p:spPr>
          <a:xfrm>
            <a:off x="0" y="893"/>
            <a:ext cx="12188825" cy="6856214"/>
          </a:xfrm>
          <a:prstGeom prst="rect">
            <a:avLst/>
          </a:prstGeom>
        </p:spPr>
      </p:pic>
      <p:pic>
        <p:nvPicPr>
          <p:cNvPr id="4" name="Picture 1" descr="brainstorm_02.jpg"/>
          <p:cNvPicPr>
            <a:picLocks noChangeAspect="1"/>
          </p:cNvPicPr>
          <p:nvPr/>
        </p:nvPicPr>
        <p:blipFill>
          <a:blip r:embed="rId4"/>
          <a:stretch>
            <a:fillRect/>
          </a:stretch>
        </p:blipFill>
        <p:spPr>
          <a:xfrm>
            <a:off x="0" y="893"/>
            <a:ext cx="12188825" cy="6856214"/>
          </a:xfrm>
          <a:prstGeom prst="rect">
            <a:avLst/>
          </a:prstGeom>
        </p:spPr>
      </p:pic>
      <p:pic>
        <p:nvPicPr>
          <p:cNvPr id="5" name="Picture 2" descr="brainstorm_03.jpg"/>
          <p:cNvPicPr>
            <a:picLocks noChangeAspect="1"/>
          </p:cNvPicPr>
          <p:nvPr/>
        </p:nvPicPr>
        <p:blipFill>
          <a:blip r:embed="rId5"/>
          <a:stretch>
            <a:fillRect/>
          </a:stretch>
        </p:blipFill>
        <p:spPr>
          <a:xfrm>
            <a:off x="0" y="893"/>
            <a:ext cx="12188825" cy="6856214"/>
          </a:xfrm>
          <a:prstGeom prst="rect">
            <a:avLst/>
          </a:prstGeom>
        </p:spPr>
      </p:pic>
      <p:pic>
        <p:nvPicPr>
          <p:cNvPr id="6" name="Picture 3" descr="brainstorm_04.jpg"/>
          <p:cNvPicPr>
            <a:picLocks noChangeAspect="1"/>
          </p:cNvPicPr>
          <p:nvPr/>
        </p:nvPicPr>
        <p:blipFill>
          <a:blip r:embed="rId6"/>
          <a:stretch>
            <a:fillRect/>
          </a:stretch>
        </p:blipFill>
        <p:spPr>
          <a:xfrm>
            <a:off x="0" y="893"/>
            <a:ext cx="12188825" cy="6856214"/>
          </a:xfrm>
          <a:prstGeom prst="rect">
            <a:avLst/>
          </a:prstGeom>
        </p:spPr>
      </p:pic>
      <p:pic>
        <p:nvPicPr>
          <p:cNvPr id="7" name="Picture 4" descr="brainstorm_05.jpg"/>
          <p:cNvPicPr>
            <a:picLocks noChangeAspect="1"/>
          </p:cNvPicPr>
          <p:nvPr/>
        </p:nvPicPr>
        <p:blipFill>
          <a:blip r:embed="rId7"/>
          <a:stretch>
            <a:fillRect/>
          </a:stretch>
        </p:blipFill>
        <p:spPr>
          <a:xfrm>
            <a:off x="0" y="893"/>
            <a:ext cx="12188825" cy="6856214"/>
          </a:xfrm>
          <a:prstGeom prst="rect">
            <a:avLst/>
          </a:prstGeom>
        </p:spPr>
      </p:pic>
      <p:pic>
        <p:nvPicPr>
          <p:cNvPr id="8" name="Picture 5" descr="brainstorm_06.jpg"/>
          <p:cNvPicPr>
            <a:picLocks noChangeAspect="1"/>
          </p:cNvPicPr>
          <p:nvPr/>
        </p:nvPicPr>
        <p:blipFill>
          <a:blip r:embed="rId8"/>
          <a:stretch>
            <a:fillRect/>
          </a:stretch>
        </p:blipFill>
        <p:spPr>
          <a:xfrm>
            <a:off x="0" y="893"/>
            <a:ext cx="12188825" cy="6856214"/>
          </a:xfrm>
          <a:prstGeom prst="rect">
            <a:avLst/>
          </a:prstGeom>
        </p:spPr>
      </p:pic>
      <p:pic>
        <p:nvPicPr>
          <p:cNvPr id="9" name="Picture 6" descr="brainstorm_07.jpg"/>
          <p:cNvPicPr>
            <a:picLocks noChangeAspect="1"/>
          </p:cNvPicPr>
          <p:nvPr/>
        </p:nvPicPr>
        <p:blipFill>
          <a:blip r:embed="rId9"/>
          <a:stretch>
            <a:fillRect/>
          </a:stretch>
        </p:blipFill>
        <p:spPr>
          <a:xfrm>
            <a:off x="0" y="893"/>
            <a:ext cx="12188825" cy="6856214"/>
          </a:xfrm>
          <a:prstGeom prst="rect">
            <a:avLst/>
          </a:prstGeom>
        </p:spPr>
      </p:pic>
      <p:pic>
        <p:nvPicPr>
          <p:cNvPr id="2" name="Picture 7" descr="brainstorm_08.jpg"/>
          <p:cNvPicPr>
            <a:picLocks noChangeAspect="1"/>
          </p:cNvPicPr>
          <p:nvPr/>
        </p:nvPicPr>
        <p:blipFill>
          <a:blip r:embed="rId10"/>
          <a:stretch>
            <a:fillRect/>
          </a:stretch>
        </p:blipFill>
        <p:spPr>
          <a:xfrm>
            <a:off x="0" y="893"/>
            <a:ext cx="12188825" cy="6856214"/>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deo-model-basic.png"/>
          <p:cNvPicPr>
            <a:picLocks noChangeAspect="1"/>
          </p:cNvPicPr>
          <p:nvPr/>
        </p:nvPicPr>
        <p:blipFill>
          <a:blip r:embed="rId3"/>
          <a:stretch>
            <a:fillRect/>
          </a:stretch>
        </p:blipFill>
        <p:spPr>
          <a:xfrm>
            <a:off x="0" y="893"/>
            <a:ext cx="12188825" cy="6856214"/>
          </a:xfrm>
          <a:prstGeom prst="rect">
            <a:avLst/>
          </a:prstGeom>
        </p:spPr>
      </p:pic>
      <p:pic>
        <p:nvPicPr>
          <p:cNvPr id="4" name="Picture 3" descr="ideo-model-adv.png"/>
          <p:cNvPicPr>
            <a:picLocks noChangeAspect="1"/>
          </p:cNvPicPr>
          <p:nvPr/>
        </p:nvPicPr>
        <p:blipFill>
          <a:blip r:embed="rId4"/>
          <a:stretch>
            <a:fillRect/>
          </a:stretch>
        </p:blipFill>
        <p:spPr>
          <a:xfrm>
            <a:off x="0" y="893"/>
            <a:ext cx="12188824" cy="6856214"/>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hool-1.jpg"/>
          <p:cNvPicPr>
            <a:picLocks noChangeAspect="1"/>
          </p:cNvPicPr>
          <p:nvPr/>
        </p:nvPicPr>
        <p:blipFill>
          <a:blip r:embed="rId3"/>
          <a:stretch>
            <a:fillRect/>
          </a:stretch>
        </p:blipFill>
        <p:spPr>
          <a:xfrm>
            <a:off x="0" y="893"/>
            <a:ext cx="12188825" cy="6856214"/>
          </a:xfrm>
          <a:prstGeom prst="rect">
            <a:avLst/>
          </a:prstGeom>
        </p:spPr>
      </p:pic>
      <p:pic>
        <p:nvPicPr>
          <p:cNvPr id="4" name="Picture 3" descr="dschool-2.jpg"/>
          <p:cNvPicPr>
            <a:picLocks noChangeAspect="1"/>
          </p:cNvPicPr>
          <p:nvPr/>
        </p:nvPicPr>
        <p:blipFill>
          <a:blip r:embed="rId4"/>
          <a:stretch>
            <a:fillRect/>
          </a:stretch>
        </p:blipFill>
        <p:spPr>
          <a:xfrm>
            <a:off x="0" y="893"/>
            <a:ext cx="12188825" cy="6856214"/>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lls-royce-1.jpg"/>
          <p:cNvPicPr>
            <a:picLocks noChangeAspect="1"/>
          </p:cNvPicPr>
          <p:nvPr/>
        </p:nvPicPr>
        <p:blipFill>
          <a:blip r:embed="rId3"/>
          <a:stretch>
            <a:fillRect/>
          </a:stretch>
        </p:blipFill>
        <p:spPr>
          <a:xfrm>
            <a:off x="0" y="893"/>
            <a:ext cx="12188825" cy="6856214"/>
          </a:xfrm>
          <a:prstGeom prst="rect">
            <a:avLst/>
          </a:prstGeom>
        </p:spPr>
      </p:pic>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r-spirit-1.jpg"/>
          <p:cNvPicPr>
            <a:picLocks noChangeAspect="1"/>
          </p:cNvPicPr>
          <p:nvPr/>
        </p:nvPicPr>
        <p:blipFill>
          <a:blip r:embed="rId3"/>
          <a:stretch>
            <a:fillRect/>
          </a:stretch>
        </p:blipFill>
        <p:spPr>
          <a:xfrm>
            <a:off x="0" y="893"/>
            <a:ext cx="12188825" cy="6856214"/>
          </a:xfrm>
          <a:prstGeom prst="rect">
            <a:avLst/>
          </a:prstGeom>
        </p:spPr>
      </p:pic>
      <p:pic>
        <p:nvPicPr>
          <p:cNvPr id="3" name="Picture 2" descr="rr-spirit-2.jpg"/>
          <p:cNvPicPr>
            <a:picLocks noChangeAspect="1"/>
          </p:cNvPicPr>
          <p:nvPr/>
        </p:nvPicPr>
        <p:blipFill>
          <a:blip r:embed="rId4"/>
          <a:stretch>
            <a:fillRect/>
          </a:stretch>
        </p:blipFill>
        <p:spPr>
          <a:xfrm>
            <a:off x="0" y="893"/>
            <a:ext cx="12188825" cy="6856214"/>
          </a:xfrm>
          <a:prstGeom prst="rect">
            <a:avLst/>
          </a:prstGeom>
        </p:spPr>
      </p:pic>
      <p:pic>
        <p:nvPicPr>
          <p:cNvPr id="4" name="Picture 3" descr="rr-spirit-3.jpg"/>
          <p:cNvPicPr>
            <a:picLocks noChangeAspect="1"/>
          </p:cNvPicPr>
          <p:nvPr/>
        </p:nvPicPr>
        <p:blipFill>
          <a:blip r:embed="rId5"/>
          <a:stretch>
            <a:fillRect/>
          </a:stretch>
        </p:blipFill>
        <p:spPr>
          <a:xfrm>
            <a:off x="0" y="893"/>
            <a:ext cx="12188825" cy="6856214"/>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r-craft.jpg"/>
          <p:cNvPicPr>
            <a:picLocks noChangeAspect="1"/>
          </p:cNvPicPr>
          <p:nvPr/>
        </p:nvPicPr>
        <p:blipFill>
          <a:blip r:embed="rId3"/>
          <a:stretch>
            <a:fillRect/>
          </a:stretch>
        </p:blipFill>
        <p:spPr>
          <a:xfrm>
            <a:off x="0" y="893"/>
            <a:ext cx="12188825" cy="6856214"/>
          </a:xfrm>
          <a:prstGeom prst="rect">
            <a:avLst/>
          </a:prstGeom>
        </p:spPr>
      </p:pic>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erarchy_01.png"/>
          <p:cNvPicPr>
            <a:picLocks noChangeAspect="1"/>
          </p:cNvPicPr>
          <p:nvPr/>
        </p:nvPicPr>
        <p:blipFill>
          <a:blip r:embed="rId3"/>
          <a:stretch>
            <a:fillRect/>
          </a:stretch>
        </p:blipFill>
        <p:spPr>
          <a:xfrm>
            <a:off x="0" y="0"/>
            <a:ext cx="12188825" cy="6856214"/>
          </a:xfrm>
          <a:prstGeom prst="rect">
            <a:avLst/>
          </a:prstGeom>
        </p:spPr>
      </p:pic>
      <p:pic>
        <p:nvPicPr>
          <p:cNvPr id="3" name="Picture 2" descr="hierarchy_02.png"/>
          <p:cNvPicPr>
            <a:picLocks noChangeAspect="1"/>
          </p:cNvPicPr>
          <p:nvPr/>
        </p:nvPicPr>
        <p:blipFill>
          <a:blip r:embed="rId4"/>
          <a:stretch>
            <a:fillRect/>
          </a:stretch>
        </p:blipFill>
        <p:spPr>
          <a:xfrm>
            <a:off x="0" y="0"/>
            <a:ext cx="12188825" cy="6856214"/>
          </a:xfrm>
          <a:prstGeom prst="rect">
            <a:avLst/>
          </a:prstGeom>
        </p:spPr>
      </p:pic>
      <p:pic>
        <p:nvPicPr>
          <p:cNvPr id="4" name="Picture 3" descr="hierarchy_03.png"/>
          <p:cNvPicPr>
            <a:picLocks noChangeAspect="1"/>
          </p:cNvPicPr>
          <p:nvPr/>
        </p:nvPicPr>
        <p:blipFill>
          <a:blip r:embed="rId5"/>
          <a:stretch>
            <a:fillRect/>
          </a:stretch>
        </p:blipFill>
        <p:spPr>
          <a:xfrm>
            <a:off x="0" y="0"/>
            <a:ext cx="12188825" cy="6856214"/>
          </a:xfrm>
          <a:prstGeom prst="rect">
            <a:avLst/>
          </a:prstGeom>
        </p:spPr>
      </p:pic>
      <p:pic>
        <p:nvPicPr>
          <p:cNvPr id="5" name="Picture 4" descr="hierarchy_04.png"/>
          <p:cNvPicPr>
            <a:picLocks noChangeAspect="1"/>
          </p:cNvPicPr>
          <p:nvPr/>
        </p:nvPicPr>
        <p:blipFill>
          <a:blip r:embed="rId6"/>
          <a:stretch>
            <a:fillRect/>
          </a:stretch>
        </p:blipFill>
        <p:spPr>
          <a:xfrm>
            <a:off x="0" y="0"/>
            <a:ext cx="12188825" cy="6856214"/>
          </a:xfrm>
          <a:prstGeom prst="rect">
            <a:avLst/>
          </a:prstGeom>
        </p:spPr>
      </p:pic>
      <p:pic>
        <p:nvPicPr>
          <p:cNvPr id="6" name="Picture 5" descr="hierarchy_05.png"/>
          <p:cNvPicPr>
            <a:picLocks noChangeAspect="1"/>
          </p:cNvPicPr>
          <p:nvPr/>
        </p:nvPicPr>
        <p:blipFill>
          <a:blip r:embed="rId7"/>
          <a:stretch>
            <a:fillRect/>
          </a:stretch>
        </p:blipFill>
        <p:spPr>
          <a:xfrm>
            <a:off x="0" y="0"/>
            <a:ext cx="12188825" cy="68562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
            <a:ext cx="12188823" cy="6856213"/>
          </a:xfrm>
          <a:prstGeom prst="rect">
            <a:avLst/>
          </a:prstGeom>
        </p:spPr>
      </p:pic>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r-craft.jpg"/>
          <p:cNvPicPr>
            <a:picLocks noChangeAspect="1"/>
          </p:cNvPicPr>
          <p:nvPr/>
        </p:nvPicPr>
        <p:blipFill>
          <a:blip r:embed="rId3"/>
          <a:stretch>
            <a:fillRect/>
          </a:stretch>
        </p:blipFill>
        <p:spPr>
          <a:xfrm>
            <a:off x="0" y="893"/>
            <a:ext cx="12188824" cy="6856214"/>
          </a:xfrm>
          <a:prstGeom prst="rect">
            <a:avLst/>
          </a:prstGeom>
        </p:spPr>
      </p:pic>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644" y="893"/>
            <a:ext cx="9933537" cy="6856214"/>
          </a:xfrm>
          <a:prstGeom prst="rect">
            <a:avLst/>
          </a:prstGeom>
        </p:spPr>
      </p:pic>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
            <a:ext cx="12188823" cy="6856213"/>
          </a:xfrm>
          <a:prstGeom prst="rect">
            <a:avLst/>
          </a:prstGeom>
        </p:spPr>
      </p:pic>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r-DRed.jpg"/>
          <p:cNvPicPr>
            <a:picLocks noChangeAspect="1"/>
          </p:cNvPicPr>
          <p:nvPr/>
        </p:nvPicPr>
        <p:blipFill>
          <a:blip r:embed="rId3"/>
          <a:stretch>
            <a:fillRect/>
          </a:stretch>
        </p:blipFill>
        <p:spPr>
          <a:xfrm>
            <a:off x="0" y="893"/>
            <a:ext cx="12188825" cy="6856214"/>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ational.png"/>
          <p:cNvPicPr>
            <a:picLocks noChangeAspect="1"/>
          </p:cNvPicPr>
          <p:nvPr/>
        </p:nvPicPr>
        <p:blipFill>
          <a:blip r:embed="rId3"/>
          <a:stretch>
            <a:fillRect/>
          </a:stretch>
        </p:blipFill>
        <p:spPr>
          <a:xfrm>
            <a:off x="0" y="893"/>
            <a:ext cx="12188825" cy="6856214"/>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aterfall.png"/>
          <p:cNvPicPr>
            <a:picLocks noChangeAspect="1"/>
          </p:cNvPicPr>
          <p:nvPr/>
        </p:nvPicPr>
        <p:blipFill>
          <a:blip r:embed="rId3"/>
          <a:stretch>
            <a:fillRect/>
          </a:stretch>
        </p:blipFill>
        <p:spPr>
          <a:xfrm>
            <a:off x="0" y="893"/>
            <a:ext cx="12188825" cy="6856214"/>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piral.png"/>
          <p:cNvPicPr>
            <a:picLocks noChangeAspect="1"/>
          </p:cNvPicPr>
          <p:nvPr/>
        </p:nvPicPr>
        <p:blipFill>
          <a:blip r:embed="rId3"/>
          <a:stretch>
            <a:fillRect/>
          </a:stretch>
        </p:blipFill>
        <p:spPr>
          <a:xfrm>
            <a:off x="0" y="893"/>
            <a:ext cx="12188825" cy="6856214"/>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one-model.png"/>
          <p:cNvPicPr>
            <a:picLocks noChangeAspect="1"/>
          </p:cNvPicPr>
          <p:nvPr/>
        </p:nvPicPr>
        <p:blipFill>
          <a:blip r:embed="rId3"/>
          <a:stretch>
            <a:fillRect/>
          </a:stretch>
        </p:blipFill>
        <p:spPr>
          <a:xfrm>
            <a:off x="0" y="893"/>
            <a:ext cx="12188824" cy="6856214"/>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spTree>
    <p:extLst>
      <p:ext uri="{BB962C8B-B14F-4D97-AF65-F5344CB8AC3E}">
        <p14:creationId xmlns:p14="http://schemas.microsoft.com/office/powerpoint/2010/main" val="2340596294"/>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824" cy="6856214"/>
          </a:xfrm>
          <a:prstGeom prst="rect">
            <a:avLst/>
          </a:prstGeom>
        </p:spPr>
      </p:pic>
    </p:spTree>
    <p:extLst>
      <p:ext uri="{BB962C8B-B14F-4D97-AF65-F5344CB8AC3E}">
        <p14:creationId xmlns:p14="http://schemas.microsoft.com/office/powerpoint/2010/main" val="163132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r-model.png"/>
          <p:cNvPicPr>
            <a:picLocks noChangeAspect="1"/>
          </p:cNvPicPr>
          <p:nvPr/>
        </p:nvPicPr>
        <p:blipFill>
          <a:blip r:embed="rId3"/>
          <a:stretch>
            <a:fillRect/>
          </a:stretch>
        </p:blipFill>
        <p:spPr>
          <a:xfrm>
            <a:off x="0" y="893"/>
            <a:ext cx="12188825" cy="6856214"/>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
            <a:ext cx="12188824" cy="6856214"/>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
            <a:ext cx="12188824" cy="6856214"/>
          </a:xfrm>
          <a:prstGeom prst="rect">
            <a:avLst/>
          </a:prstGeom>
        </p:spPr>
      </p:pic>
    </p:spTree>
    <p:extLst>
      <p:ext uri="{BB962C8B-B14F-4D97-AF65-F5344CB8AC3E}">
        <p14:creationId xmlns:p14="http://schemas.microsoft.com/office/powerpoint/2010/main" val="12469951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erarchy_05.png"/>
          <p:cNvPicPr>
            <a:picLocks noChangeAspect="1"/>
          </p:cNvPicPr>
          <p:nvPr/>
        </p:nvPicPr>
        <p:blipFill>
          <a:blip r:embed="rId3"/>
          <a:stretch>
            <a:fillRect/>
          </a:stretch>
        </p:blipFill>
        <p:spPr>
          <a:xfrm>
            <a:off x="0" y="0"/>
            <a:ext cx="12188825" cy="6856214"/>
          </a:xfrm>
          <a:prstGeom prst="rect">
            <a:avLst/>
          </a:prstGeom>
        </p:spPr>
      </p:pic>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g" descr="hierarchy_05.png"/>
          <p:cNvPicPr>
            <a:picLocks noChangeAspect="1"/>
          </p:cNvPicPr>
          <p:nvPr/>
        </p:nvPicPr>
        <p:blipFill>
          <a:blip r:embed="rId3"/>
          <a:stretch>
            <a:fillRect/>
          </a:stretch>
        </p:blipFill>
        <p:spPr>
          <a:xfrm>
            <a:off x="0" y="0"/>
            <a:ext cx="12188825" cy="6856214"/>
          </a:xfrm>
          <a:prstGeom prst="rect">
            <a:avLst/>
          </a:prstGeom>
        </p:spPr>
      </p:pic>
      <p:pic>
        <p:nvPicPr>
          <p:cNvPr id="7" name="small" descr="des-hier_06.png"/>
          <p:cNvPicPr>
            <a:picLocks noChangeAspect="1"/>
          </p:cNvPicPr>
          <p:nvPr/>
        </p:nvPicPr>
        <p:blipFill>
          <a:blip r:embed="rId4"/>
          <a:stretch>
            <a:fillRect/>
          </a:stretch>
        </p:blipFill>
        <p:spPr>
          <a:xfrm>
            <a:off x="0" y="893"/>
            <a:ext cx="12188825" cy="6856214"/>
          </a:xfrm>
          <a:prstGeom prst="rect">
            <a:avLst/>
          </a:prstGeom>
        </p:spPr>
      </p:pic>
      <p:pic>
        <p:nvPicPr>
          <p:cNvPr id="8" name="designer" descr="des-hier_07.png"/>
          <p:cNvPicPr>
            <a:picLocks noChangeAspect="1"/>
          </p:cNvPicPr>
          <p:nvPr/>
        </p:nvPicPr>
        <p:blipFill>
          <a:blip r:embed="rId5"/>
          <a:stretch>
            <a:fillRect/>
          </a:stretch>
        </p:blipFill>
        <p:spPr>
          <a:xfrm>
            <a:off x="0" y="893"/>
            <a:ext cx="12188825" cy="6856214"/>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designer" descr="des-hier_07.png"/>
          <p:cNvPicPr>
            <a:picLocks noChangeAspect="1"/>
          </p:cNvPicPr>
          <p:nvPr/>
        </p:nvPicPr>
        <p:blipFill>
          <a:blip r:embed="rId3"/>
          <a:stretch>
            <a:fillRect/>
          </a:stretch>
        </p:blipFill>
        <p:spPr>
          <a:xfrm>
            <a:off x="0" y="0"/>
            <a:ext cx="12188825" cy="6856214"/>
          </a:xfrm>
          <a:prstGeom prst="rect">
            <a:avLst/>
          </a:prstGeom>
        </p:spPr>
      </p:pic>
      <p:pic>
        <p:nvPicPr>
          <p:cNvPr id="3" name="industrial" descr="des-hier_02.jpg"/>
          <p:cNvPicPr>
            <a:picLocks noChangeAspect="1"/>
          </p:cNvPicPr>
          <p:nvPr/>
        </p:nvPicPr>
        <p:blipFill>
          <a:blip r:embed="rId4"/>
          <a:stretch>
            <a:fillRect/>
          </a:stretch>
        </p:blipFill>
        <p:spPr>
          <a:xfrm>
            <a:off x="0" y="893"/>
            <a:ext cx="12188825" cy="6856214"/>
          </a:xfrm>
          <a:prstGeom prst="rect">
            <a:avLst/>
          </a:prstGeom>
        </p:spPr>
      </p:pic>
      <p:pic>
        <p:nvPicPr>
          <p:cNvPr id="4" name="auto" descr="des-hier_03.jpg"/>
          <p:cNvPicPr>
            <a:picLocks noChangeAspect="1"/>
          </p:cNvPicPr>
          <p:nvPr/>
        </p:nvPicPr>
        <p:blipFill>
          <a:blip r:embed="rId5"/>
          <a:stretch>
            <a:fillRect/>
          </a:stretch>
        </p:blipFill>
        <p:spPr>
          <a:xfrm>
            <a:off x="0" y="893"/>
            <a:ext cx="12188825" cy="6856214"/>
          </a:xfrm>
          <a:prstGeom prst="rect">
            <a:avLst/>
          </a:prstGeom>
        </p:spPr>
      </p:pic>
      <p:pic>
        <p:nvPicPr>
          <p:cNvPr id="5" name="interaction" descr="des-hier_04.jpg"/>
          <p:cNvPicPr>
            <a:picLocks noChangeAspect="1"/>
          </p:cNvPicPr>
          <p:nvPr/>
        </p:nvPicPr>
        <p:blipFill>
          <a:blip r:embed="rId6"/>
          <a:stretch>
            <a:fillRect/>
          </a:stretch>
        </p:blipFill>
        <p:spPr>
          <a:xfrm>
            <a:off x="0" y="893"/>
            <a:ext cx="12188825" cy="6856214"/>
          </a:xfrm>
          <a:prstGeom prst="rect">
            <a:avLst/>
          </a:prstGeom>
        </p:spPr>
      </p:pic>
      <p:pic>
        <p:nvPicPr>
          <p:cNvPr id="6" name="fashion" descr="des-hier_05.jpg"/>
          <p:cNvPicPr>
            <a:picLocks noChangeAspect="1"/>
          </p:cNvPicPr>
          <p:nvPr/>
        </p:nvPicPr>
        <p:blipFill>
          <a:blip r:embed="rId7"/>
          <a:stretch>
            <a:fillRect/>
          </a:stretch>
        </p:blipFill>
        <p:spPr>
          <a:xfrm>
            <a:off x="0" y="893"/>
            <a:ext cx="12188825" cy="6856214"/>
          </a:xfrm>
          <a:prstGeom prst="rect">
            <a:avLst/>
          </a:prstGeom>
        </p:spPr>
      </p:pic>
      <p:pic>
        <p:nvPicPr>
          <p:cNvPr id="7" name="architect" descr="des-hier_06.jpg"/>
          <p:cNvPicPr>
            <a:picLocks noChangeAspect="1"/>
          </p:cNvPicPr>
          <p:nvPr/>
        </p:nvPicPr>
        <p:blipFill>
          <a:blip r:embed="rId8"/>
          <a:stretch>
            <a:fillRect/>
          </a:stretch>
        </p:blipFill>
        <p:spPr>
          <a:xfrm>
            <a:off x="0" y="893"/>
            <a:ext cx="12188825" cy="6856214"/>
          </a:xfrm>
          <a:prstGeom prst="rect">
            <a:avLst/>
          </a:prstGeom>
        </p:spPr>
      </p:pic>
      <p:pic>
        <p:nvPicPr>
          <p:cNvPr id="8" name="advert" descr="des-hier_07.jpg"/>
          <p:cNvPicPr>
            <a:picLocks noChangeAspect="1"/>
          </p:cNvPicPr>
          <p:nvPr/>
        </p:nvPicPr>
        <p:blipFill>
          <a:blip r:embed="rId9"/>
          <a:stretch>
            <a:fillRect/>
          </a:stretch>
        </p:blipFill>
        <p:spPr>
          <a:xfrm>
            <a:off x="0" y="893"/>
            <a:ext cx="12188825" cy="6856214"/>
          </a:xfrm>
          <a:prstGeom prst="rect">
            <a:avLst/>
          </a:prstGeom>
        </p:spPr>
      </p:pic>
      <p:pic>
        <p:nvPicPr>
          <p:cNvPr id="9" name="landscape" descr="des-hier_08.jpg"/>
          <p:cNvPicPr>
            <a:picLocks noChangeAspect="1"/>
          </p:cNvPicPr>
          <p:nvPr/>
        </p:nvPicPr>
        <p:blipFill>
          <a:blip r:embed="rId10"/>
          <a:stretch>
            <a:fillRect/>
          </a:stretch>
        </p:blipFill>
        <p:spPr>
          <a:xfrm>
            <a:off x="0" y="893"/>
            <a:ext cx="12188825" cy="6856214"/>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1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up)">
                                      <p:cBhvr>
                                        <p:cTn id="32" dur="1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
            <a:ext cx="12192000" cy="6858000"/>
          </a:xfrm>
          <a:prstGeom prst="rect">
            <a:avLst/>
          </a:prstGeom>
        </p:spPr>
      </p:pic>
    </p:spTree>
    <p:extLst>
      <p:ext uri="{BB962C8B-B14F-4D97-AF65-F5344CB8AC3E}">
        <p14:creationId xmlns:p14="http://schemas.microsoft.com/office/powerpoint/2010/main" val="3271596418"/>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46803</TotalTime>
  <Words>6420</Words>
  <Application>Microsoft Office PowerPoint</Application>
  <PresentationFormat>Custom</PresentationFormat>
  <Paragraphs>442</Paragraphs>
  <Slides>54</Slides>
  <Notes>54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Times New Roman</vt:lpstr>
      <vt:lpstr>Arial</vt:lpstr>
      <vt:lpstr>Book Antiqua</vt:lpstr>
      <vt:lpstr>Blank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Stonetronix</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game &lt; design</dc:title>
  <dc:creator>Stone Librande</dc:creator>
  <cp:keywords>GDC 2015</cp:keywords>
  <cp:lastModifiedBy>Stone Librande</cp:lastModifiedBy>
  <cp:revision>2059</cp:revision>
  <cp:lastPrinted>2015-03-02T08:24:00Z</cp:lastPrinted>
  <dcterms:created xsi:type="dcterms:W3CDTF">2004-03-07T19:53:40Z</dcterms:created>
  <dcterms:modified xsi:type="dcterms:W3CDTF">2015-03-10T08:37:44Z</dcterms:modified>
</cp:coreProperties>
</file>