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9" r:id="rId1"/>
  </p:sldMasterIdLst>
  <p:notesMasterIdLst>
    <p:notesMasterId r:id="rId22"/>
  </p:notesMasterIdLst>
  <p:sldIdLst>
    <p:sldId id="256" r:id="rId2"/>
    <p:sldId id="385" r:id="rId3"/>
    <p:sldId id="607" r:id="rId4"/>
    <p:sldId id="566" r:id="rId5"/>
    <p:sldId id="567" r:id="rId6"/>
    <p:sldId id="568" r:id="rId7"/>
    <p:sldId id="576" r:id="rId8"/>
    <p:sldId id="582" r:id="rId9"/>
    <p:sldId id="531" r:id="rId10"/>
    <p:sldId id="609" r:id="rId11"/>
    <p:sldId id="596" r:id="rId12"/>
    <p:sldId id="608" r:id="rId13"/>
    <p:sldId id="601" r:id="rId14"/>
    <p:sldId id="610" r:id="rId15"/>
    <p:sldId id="534" r:id="rId16"/>
    <p:sldId id="577" r:id="rId17"/>
    <p:sldId id="612" r:id="rId18"/>
    <p:sldId id="480" r:id="rId19"/>
    <p:sldId id="613" r:id="rId20"/>
    <p:sldId id="611" r:id="rId21"/>
  </p:sldIdLst>
  <p:sldSz cx="9144000" cy="5143500" type="screen16x9"/>
  <p:notesSz cx="6858000" cy="9144000"/>
  <p:embeddedFontLst>
    <p:embeddedFont>
      <p:font typeface="Candara" pitchFamily="34" charset="0"/>
      <p:regular r:id="rId23"/>
      <p:bold r:id="rId24"/>
      <p:italic r:id="rId25"/>
      <p:boldItalic r:id="rId26"/>
    </p:embeddedFont>
    <p:embeddedFont>
      <p:font typeface="Trebuchet MS" pitchFamily="34" charset="0"/>
      <p:regular r:id="rId27"/>
      <p:bold r:id="rId28"/>
      <p:italic r:id="rId29"/>
      <p:boldItalic r:id="rId30"/>
    </p:embeddedFont>
  </p:embeddedFontLst>
  <p:defaultTextStyle>
    <a:defPPr>
      <a:defRPr lang="en-US"/>
    </a:defPPr>
    <a:lvl1pPr algn="l" rtl="0" fontAlgn="base">
      <a:spcBef>
        <a:spcPct val="0"/>
      </a:spcBef>
      <a:spcAft>
        <a:spcPct val="0"/>
      </a:spcAft>
      <a:defRPr sz="32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32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32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32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3200" kern="1200">
        <a:solidFill>
          <a:schemeClr val="tx1"/>
        </a:solidFill>
        <a:latin typeface="Arial" pitchFamily="34" charset="0"/>
        <a:ea typeface="+mn-ea"/>
        <a:cs typeface="Arial" pitchFamily="34" charset="0"/>
      </a:defRPr>
    </a:lvl5pPr>
    <a:lvl6pPr marL="2286000" algn="l" defTabSz="914400" rtl="0" eaLnBrk="1" latinLnBrk="0" hangingPunct="1">
      <a:defRPr sz="3200" kern="1200">
        <a:solidFill>
          <a:schemeClr val="tx1"/>
        </a:solidFill>
        <a:latin typeface="Arial" pitchFamily="34" charset="0"/>
        <a:ea typeface="+mn-ea"/>
        <a:cs typeface="Arial" pitchFamily="34" charset="0"/>
      </a:defRPr>
    </a:lvl6pPr>
    <a:lvl7pPr marL="2743200" algn="l" defTabSz="914400" rtl="0" eaLnBrk="1" latinLnBrk="0" hangingPunct="1">
      <a:defRPr sz="3200" kern="1200">
        <a:solidFill>
          <a:schemeClr val="tx1"/>
        </a:solidFill>
        <a:latin typeface="Arial" pitchFamily="34" charset="0"/>
        <a:ea typeface="+mn-ea"/>
        <a:cs typeface="Arial" pitchFamily="34" charset="0"/>
      </a:defRPr>
    </a:lvl7pPr>
    <a:lvl8pPr marL="3200400" algn="l" defTabSz="914400" rtl="0" eaLnBrk="1" latinLnBrk="0" hangingPunct="1">
      <a:defRPr sz="3200" kern="1200">
        <a:solidFill>
          <a:schemeClr val="tx1"/>
        </a:solidFill>
        <a:latin typeface="Arial" pitchFamily="34" charset="0"/>
        <a:ea typeface="+mn-ea"/>
        <a:cs typeface="Arial" pitchFamily="34" charset="0"/>
      </a:defRPr>
    </a:lvl8pPr>
    <a:lvl9pPr marL="3657600" algn="l" defTabSz="914400" rtl="0" eaLnBrk="1" latinLnBrk="0" hangingPunct="1">
      <a:defRPr sz="32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217D4B"/>
    <a:srgbClr val="285688"/>
    <a:srgbClr val="990000"/>
    <a:srgbClr val="C0C0C0"/>
    <a:srgbClr val="B2B2B2"/>
    <a:srgbClr val="0099CC"/>
    <a:srgbClr val="33CCCC"/>
    <a:srgbClr val="606FA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58" autoAdjust="0"/>
    <p:restoredTop sz="88279" autoAdjust="0"/>
  </p:normalViewPr>
  <p:slideViewPr>
    <p:cSldViewPr snapToGrid="0" snapToObjects="1">
      <p:cViewPr>
        <p:scale>
          <a:sx n="100" d="100"/>
          <a:sy n="100" d="100"/>
        </p:scale>
        <p:origin x="-852" y="-504"/>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728"/>
    </p:cViewPr>
  </p:sorterViewPr>
  <p:notesViewPr>
    <p:cSldViewPr snapToGrid="0" snapToObjects="1">
      <p:cViewPr varScale="1">
        <p:scale>
          <a:sx n="81" d="100"/>
          <a:sy n="81" d="100"/>
        </p:scale>
        <p:origin x="-2616" y="-84"/>
      </p:cViewPr>
      <p:guideLst>
        <p:guide orient="horz" pos="2880"/>
        <p:guide pos="2160"/>
      </p:guideLst>
    </p:cSldViewPr>
  </p:notes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atin typeface="Times New Roman" pitchFamily="18" charset="0"/>
                <a:cs typeface="+mn-cs"/>
              </a:defRPr>
            </a:lvl1pPr>
          </a:lstStyle>
          <a:p>
            <a:pPr>
              <a:defRPr/>
            </a:pPr>
            <a:endParaRPr lang="en-US" dirty="0"/>
          </a:p>
        </p:txBody>
      </p:sp>
      <p:sp>
        <p:nvSpPr>
          <p:cNvPr id="62467"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cs typeface="+mn-cs"/>
              </a:defRPr>
            </a:lvl1pPr>
          </a:lstStyle>
          <a:p>
            <a:pPr>
              <a:defRPr/>
            </a:pPr>
            <a:endParaRPr lang="en-US" dirty="0"/>
          </a:p>
        </p:txBody>
      </p:sp>
      <p:sp>
        <p:nvSpPr>
          <p:cNvPr id="69636"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62469"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2470"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atin typeface="Times New Roman" pitchFamily="18" charset="0"/>
                <a:cs typeface="+mn-cs"/>
              </a:defRPr>
            </a:lvl1pPr>
          </a:lstStyle>
          <a:p>
            <a:pPr>
              <a:defRPr/>
            </a:pPr>
            <a:endParaRPr lang="en-US" dirty="0"/>
          </a:p>
        </p:txBody>
      </p:sp>
      <p:sp>
        <p:nvSpPr>
          <p:cNvPr id="62471"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cs typeface="+mn-cs"/>
              </a:defRPr>
            </a:lvl1pPr>
          </a:lstStyle>
          <a:p>
            <a:pPr>
              <a:defRPr/>
            </a:pPr>
            <a:fld id="{0AE47231-13CF-4769-AA48-3A0AAE099A16}"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p:txBody>
          <a:bodyPr/>
          <a:lstStyle/>
          <a:p>
            <a:pPr>
              <a:defRPr/>
            </a:pPr>
            <a:fld id="{D2C7A5E5-FD16-4B55-9B1B-3F90BD12E18E}" type="slidenum">
              <a:rPr lang="en-US" smtClean="0"/>
              <a:pPr>
                <a:defRPr/>
              </a:pPr>
              <a:t>1</a:t>
            </a:fld>
            <a:endParaRPr lang="en-US" dirty="0" smtClean="0"/>
          </a:p>
        </p:txBody>
      </p:sp>
      <p:sp>
        <p:nvSpPr>
          <p:cNvPr id="70659" name="Rectangle 2"/>
          <p:cNvSpPr>
            <a:spLocks noGrp="1" noRot="1" noChangeAspect="1" noChangeArrowheads="1" noTextEdit="1"/>
          </p:cNvSpPr>
          <p:nvPr>
            <p:ph type="sldImg"/>
          </p:nvPr>
        </p:nvSpPr>
        <p:spPr>
          <a:xfrm>
            <a:off x="381000" y="685800"/>
            <a:ext cx="6096000" cy="3429000"/>
          </a:xfrm>
          <a:ln/>
        </p:spPr>
      </p:sp>
      <p:sp>
        <p:nvSpPr>
          <p:cNvPr id="70660" name="Rectangle 3"/>
          <p:cNvSpPr>
            <a:spLocks noGrp="1" noChangeArrowheads="1"/>
          </p:cNvSpPr>
          <p:nvPr>
            <p:ph type="body" idx="1"/>
          </p:nvPr>
        </p:nvSpPr>
        <p:spPr>
          <a:noFill/>
          <a:ln/>
        </p:spPr>
        <p:txBody>
          <a:bodyPr/>
          <a:lstStyle/>
          <a:p>
            <a:pPr eaLnBrk="1" hangingPunct="1"/>
            <a:r>
              <a:rPr lang="en-US" b="1" i="1" dirty="0" smtClean="0">
                <a:latin typeface="Arial" pitchFamily="34" charset="0"/>
              </a:rPr>
              <a:t>Intro</a:t>
            </a:r>
          </a:p>
          <a:p>
            <a:r>
              <a:rPr lang="en-US" sz="1200" b="0" kern="1200" dirty="0" smtClean="0">
                <a:solidFill>
                  <a:schemeClr val="tx1"/>
                </a:solidFill>
                <a:latin typeface="Arial" charset="0"/>
                <a:ea typeface="+mn-ea"/>
                <a:cs typeface="+mn-cs"/>
              </a:rPr>
              <a:t>Drew</a:t>
            </a:r>
            <a:r>
              <a:rPr lang="en-US" sz="1200" b="0" kern="1200" baseline="0" dirty="0" smtClean="0">
                <a:solidFill>
                  <a:schemeClr val="tx1"/>
                </a:solidFill>
                <a:latin typeface="Arial" charset="0"/>
                <a:ea typeface="+mn-ea"/>
                <a:cs typeface="+mn-cs"/>
              </a:rPr>
              <a:t> Davidson started up Well Played so that designers could critique and review games from a designer’s perspective.</a:t>
            </a:r>
            <a:endParaRPr lang="en-US" sz="1200" b="0" kern="1200" dirty="0" smtClean="0">
              <a:solidFill>
                <a:schemeClr val="tx1"/>
              </a:solidFill>
              <a:latin typeface="Arial" charset="0"/>
              <a:ea typeface="+mn-ea"/>
              <a:cs typeface="+mn-cs"/>
            </a:endParaRPr>
          </a:p>
          <a:p>
            <a:endParaRPr lang="en-US" sz="1200" b="0" kern="1200" dirty="0" smtClean="0">
              <a:solidFill>
                <a:schemeClr val="tx1"/>
              </a:solidFill>
              <a:latin typeface="Arial" charset="0"/>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89E4388E-C856-4E45-9880-E71F216692B9}" type="slidenum">
              <a:rPr lang="en-US" smtClean="0"/>
              <a:pPr>
                <a:defRPr/>
              </a:pPr>
              <a:t>10</a:t>
            </a:fld>
            <a:endParaRPr lang="en-US" dirty="0" smtClean="0"/>
          </a:p>
        </p:txBody>
      </p:sp>
      <p:sp>
        <p:nvSpPr>
          <p:cNvPr id="73731" name="Rectangle 2"/>
          <p:cNvSpPr>
            <a:spLocks noGrp="1" noRot="1" noChangeAspect="1" noChangeArrowheads="1" noTextEdit="1"/>
          </p:cNvSpPr>
          <p:nvPr>
            <p:ph type="sldImg"/>
          </p:nvPr>
        </p:nvSpPr>
        <p:spPr>
          <a:xfrm>
            <a:off x="381000" y="685800"/>
            <a:ext cx="6096000" cy="3429000"/>
          </a:xfrm>
          <a:ln/>
        </p:spPr>
      </p:sp>
      <p:sp>
        <p:nvSpPr>
          <p:cNvPr id="73732" name="Rectangle 3"/>
          <p:cNvSpPr>
            <a:spLocks noGrp="1" noChangeArrowheads="1"/>
          </p:cNvSpPr>
          <p:nvPr>
            <p:ph type="body" idx="1"/>
          </p:nvPr>
        </p:nvSpPr>
        <p:spPr>
          <a:noFill/>
          <a:ln/>
        </p:spPr>
        <p:txBody>
          <a:bodyPr/>
          <a:lstStyle/>
          <a:p>
            <a:pPr eaLnBrk="1" hangingPunct="1"/>
            <a:r>
              <a:rPr lang="en-US" b="1" i="1" dirty="0" smtClean="0">
                <a:latin typeface="Arial" pitchFamily="34" charset="0"/>
              </a:rPr>
              <a:t>Sub-Goal</a:t>
            </a:r>
          </a:p>
          <a:p>
            <a:pPr eaLnBrk="1" hangingPunct="1"/>
            <a:r>
              <a:rPr lang="en-US" dirty="0" smtClean="0">
                <a:latin typeface="Arial" pitchFamily="34" charset="0"/>
              </a:rPr>
              <a:t/>
            </a:r>
            <a:br>
              <a:rPr lang="en-US" dirty="0" smtClean="0">
                <a:latin typeface="Arial" pitchFamily="34" charset="0"/>
              </a:rPr>
            </a:br>
            <a:r>
              <a:rPr lang="en-US" dirty="0" smtClean="0">
                <a:latin typeface="Arial" pitchFamily="34" charset="0"/>
              </a:rPr>
              <a:t>What are you doing each turn?</a:t>
            </a:r>
            <a:endParaRPr lang="en-US" baseline="0" dirty="0" smtClean="0">
              <a:latin typeface="Arial" pitchFamily="34" charset="0"/>
            </a:endParaRPr>
          </a:p>
          <a:p>
            <a:pPr eaLnBrk="1" hangingPunct="1"/>
            <a:endParaRPr lang="en-US" baseline="0" dirty="0" smtClean="0">
              <a:latin typeface="Arial" pitchFamily="34" charset="0"/>
            </a:endParaRPr>
          </a:p>
          <a:p>
            <a:pPr eaLnBrk="1" hangingPunct="1"/>
            <a:endParaRPr lang="en-US" baseline="0" dirty="0" smtClean="0">
              <a:latin typeface="Arial" pitchFamily="34" charset="0"/>
            </a:endParaRPr>
          </a:p>
          <a:p>
            <a:pPr eaLnBrk="1" hangingPunct="1"/>
            <a:endParaRPr lang="en-US" baseline="0" dirty="0" smtClean="0">
              <a:latin typeface="Arial" pitchFamily="34" charset="0"/>
            </a:endParaRPr>
          </a:p>
          <a:p>
            <a:pPr eaLnBrk="1" hangingPunct="1"/>
            <a:endParaRPr lang="en-US" baseline="0" dirty="0" smtClean="0">
              <a:latin typeface="Arial" pitchFamily="34" charset="0"/>
            </a:endParaRPr>
          </a:p>
          <a:p>
            <a:pPr eaLnBrk="1" hangingPunct="1"/>
            <a:endParaRPr lang="en-US" dirty="0"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89E4388E-C856-4E45-9880-E71F216692B9}" type="slidenum">
              <a:rPr lang="en-US" smtClean="0"/>
              <a:pPr>
                <a:defRPr/>
              </a:pPr>
              <a:t>11</a:t>
            </a:fld>
            <a:endParaRPr lang="en-US" dirty="0" smtClean="0"/>
          </a:p>
        </p:txBody>
      </p:sp>
      <p:sp>
        <p:nvSpPr>
          <p:cNvPr id="73731" name="Rectangle 2"/>
          <p:cNvSpPr>
            <a:spLocks noGrp="1" noRot="1" noChangeAspect="1" noChangeArrowheads="1" noTextEdit="1"/>
          </p:cNvSpPr>
          <p:nvPr>
            <p:ph type="sldImg"/>
          </p:nvPr>
        </p:nvSpPr>
        <p:spPr>
          <a:xfrm>
            <a:off x="381000" y="685800"/>
            <a:ext cx="6096000" cy="3429000"/>
          </a:xfrm>
          <a:ln/>
        </p:spPr>
      </p:sp>
      <p:sp>
        <p:nvSpPr>
          <p:cNvPr id="73732" name="Rectangle 3"/>
          <p:cNvSpPr>
            <a:spLocks noGrp="1" noChangeArrowheads="1"/>
          </p:cNvSpPr>
          <p:nvPr>
            <p:ph type="body" idx="1"/>
          </p:nvPr>
        </p:nvSpPr>
        <p:spPr>
          <a:noFill/>
          <a:ln/>
        </p:spPr>
        <p:txBody>
          <a:bodyPr/>
          <a:lstStyle/>
          <a:p>
            <a:pPr eaLnBrk="1" hangingPunct="1"/>
            <a:r>
              <a:rPr lang="en-US" b="1" i="1" dirty="0" smtClean="0">
                <a:latin typeface="Arial" pitchFamily="34" charset="0"/>
              </a:rPr>
              <a:t>Opposition</a:t>
            </a:r>
          </a:p>
          <a:p>
            <a:pPr eaLnBrk="1" hangingPunct="1"/>
            <a:r>
              <a:rPr lang="en-US" dirty="0" smtClean="0">
                <a:latin typeface="Arial" pitchFamily="34" charset="0"/>
              </a:rPr>
              <a:t/>
            </a:r>
            <a:br>
              <a:rPr lang="en-US" dirty="0" smtClean="0">
                <a:latin typeface="Arial" pitchFamily="34" charset="0"/>
              </a:rPr>
            </a:br>
            <a:r>
              <a:rPr lang="en-US" dirty="0" smtClean="0">
                <a:latin typeface="Arial" pitchFamily="34" charset="0"/>
              </a:rPr>
              <a:t>Environment</a:t>
            </a:r>
            <a:endParaRPr lang="en-US" baseline="0" dirty="0" smtClean="0">
              <a:latin typeface="Arial" pitchFamily="34" charset="0"/>
            </a:endParaRPr>
          </a:p>
          <a:p>
            <a:pPr eaLnBrk="1" hangingPunct="1"/>
            <a:endParaRPr lang="en-US" baseline="0" dirty="0" smtClean="0">
              <a:latin typeface="Arial" pitchFamily="34" charset="0"/>
            </a:endParaRPr>
          </a:p>
          <a:p>
            <a:pPr eaLnBrk="1" hangingPunct="1"/>
            <a:endParaRPr lang="en-US" dirty="0"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89E4388E-C856-4E45-9880-E71F216692B9}" type="slidenum">
              <a:rPr lang="en-US" smtClean="0"/>
              <a:pPr>
                <a:defRPr/>
              </a:pPr>
              <a:t>12</a:t>
            </a:fld>
            <a:endParaRPr lang="en-US" dirty="0" smtClean="0"/>
          </a:p>
        </p:txBody>
      </p:sp>
      <p:sp>
        <p:nvSpPr>
          <p:cNvPr id="73731" name="Rectangle 2"/>
          <p:cNvSpPr>
            <a:spLocks noGrp="1" noRot="1" noChangeAspect="1" noChangeArrowheads="1" noTextEdit="1"/>
          </p:cNvSpPr>
          <p:nvPr>
            <p:ph type="sldImg"/>
          </p:nvPr>
        </p:nvSpPr>
        <p:spPr>
          <a:xfrm>
            <a:off x="381000" y="685800"/>
            <a:ext cx="6096000" cy="3429000"/>
          </a:xfrm>
          <a:ln/>
        </p:spPr>
      </p:sp>
      <p:sp>
        <p:nvSpPr>
          <p:cNvPr id="73732" name="Rectangle 3"/>
          <p:cNvSpPr>
            <a:spLocks noGrp="1" noChangeArrowheads="1"/>
          </p:cNvSpPr>
          <p:nvPr>
            <p:ph type="body" idx="1"/>
          </p:nvPr>
        </p:nvSpPr>
        <p:spPr>
          <a:noFill/>
          <a:ln/>
        </p:spPr>
        <p:txBody>
          <a:bodyPr/>
          <a:lstStyle/>
          <a:p>
            <a:pPr eaLnBrk="1" hangingPunct="1"/>
            <a:r>
              <a:rPr lang="en-US" b="1" i="1" dirty="0" smtClean="0">
                <a:latin typeface="Arial" pitchFamily="34" charset="0"/>
              </a:rPr>
              <a:t>Opposition</a:t>
            </a:r>
          </a:p>
          <a:p>
            <a:pPr eaLnBrk="1" hangingPunct="1"/>
            <a:r>
              <a:rPr lang="en-US" dirty="0" smtClean="0">
                <a:latin typeface="Arial" pitchFamily="34" charset="0"/>
              </a:rPr>
              <a:t/>
            </a:r>
            <a:br>
              <a:rPr lang="en-US" dirty="0" smtClean="0">
                <a:latin typeface="Arial" pitchFamily="34" charset="0"/>
              </a:rPr>
            </a:br>
            <a:r>
              <a:rPr lang="en-US" dirty="0" smtClean="0">
                <a:latin typeface="Arial" pitchFamily="34" charset="0"/>
              </a:rPr>
              <a:t>Opponent</a:t>
            </a:r>
            <a:endParaRPr lang="en-US" baseline="0" dirty="0" smtClean="0">
              <a:latin typeface="Arial" pitchFamily="34" charset="0"/>
            </a:endParaRPr>
          </a:p>
          <a:p>
            <a:pPr eaLnBrk="1" hangingPunct="1"/>
            <a:endParaRPr lang="en-US" baseline="0" dirty="0" smtClean="0">
              <a:latin typeface="Arial" pitchFamily="34" charset="0"/>
            </a:endParaRPr>
          </a:p>
          <a:p>
            <a:pPr eaLnBrk="1" hangingPunct="1"/>
            <a:endParaRPr lang="en-US" dirty="0"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89E4388E-C856-4E45-9880-E71F216692B9}" type="slidenum">
              <a:rPr lang="en-US" smtClean="0"/>
              <a:pPr>
                <a:defRPr/>
              </a:pPr>
              <a:t>13</a:t>
            </a:fld>
            <a:endParaRPr lang="en-US" dirty="0" smtClean="0"/>
          </a:p>
        </p:txBody>
      </p:sp>
      <p:sp>
        <p:nvSpPr>
          <p:cNvPr id="73731" name="Rectangle 2"/>
          <p:cNvSpPr>
            <a:spLocks noGrp="1" noRot="1" noChangeAspect="1" noChangeArrowheads="1" noTextEdit="1"/>
          </p:cNvSpPr>
          <p:nvPr>
            <p:ph type="sldImg"/>
          </p:nvPr>
        </p:nvSpPr>
        <p:spPr>
          <a:xfrm>
            <a:off x="381000" y="685800"/>
            <a:ext cx="6096000" cy="3429000"/>
          </a:xfrm>
          <a:ln/>
        </p:spPr>
      </p:sp>
      <p:sp>
        <p:nvSpPr>
          <p:cNvPr id="73732" name="Rectangle 3"/>
          <p:cNvSpPr>
            <a:spLocks noGrp="1" noChangeArrowheads="1"/>
          </p:cNvSpPr>
          <p:nvPr>
            <p:ph type="body" idx="1"/>
          </p:nvPr>
        </p:nvSpPr>
        <p:spPr>
          <a:noFill/>
          <a:ln/>
        </p:spPr>
        <p:txBody>
          <a:bodyPr/>
          <a:lstStyle/>
          <a:p>
            <a:pPr eaLnBrk="1" hangingPunct="1"/>
            <a:r>
              <a:rPr lang="en-US" b="1" i="1" dirty="0" smtClean="0">
                <a:latin typeface="Arial" pitchFamily="34" charset="0"/>
              </a:rPr>
              <a:t>Decisions</a:t>
            </a:r>
          </a:p>
          <a:p>
            <a:pPr eaLnBrk="1" hangingPunct="1"/>
            <a:r>
              <a:rPr lang="en-US" dirty="0" smtClean="0">
                <a:latin typeface="Arial" pitchFamily="34" charset="0"/>
              </a:rPr>
              <a:t/>
            </a:r>
            <a:br>
              <a:rPr lang="en-US" dirty="0" smtClean="0">
                <a:latin typeface="Arial" pitchFamily="34" charset="0"/>
              </a:rPr>
            </a:br>
            <a:r>
              <a:rPr lang="en-US" dirty="0" smtClean="0">
                <a:latin typeface="Arial" pitchFamily="34" charset="0"/>
              </a:rPr>
              <a:t>Looking for interesting decisions. Not too many, not too few. Each one is valuable throughout the game.</a:t>
            </a:r>
          </a:p>
          <a:p>
            <a:pPr eaLnBrk="1" hangingPunct="1"/>
            <a:endParaRPr lang="en-US" baseline="0" dirty="0" smtClean="0">
              <a:latin typeface="Arial" pitchFamily="34" charset="0"/>
            </a:endParaRPr>
          </a:p>
          <a:p>
            <a:pPr eaLnBrk="1" hangingPunct="1"/>
            <a:r>
              <a:rPr lang="en-US" baseline="0" dirty="0" smtClean="0">
                <a:latin typeface="Arial" pitchFamily="34" charset="0"/>
              </a:rPr>
              <a:t>Could be hard to remember number of actions, especially with a lot of ships and specials.</a:t>
            </a:r>
          </a:p>
          <a:p>
            <a:pPr eaLnBrk="1" hangingPunct="1"/>
            <a:endParaRPr lang="en-US" baseline="0" dirty="0" smtClean="0">
              <a:latin typeface="Arial" pitchFamily="34" charset="0"/>
            </a:endParaRPr>
          </a:p>
          <a:p>
            <a:pPr eaLnBrk="1" hangingPunct="1"/>
            <a:endParaRPr lang="en-US" dirty="0"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89E4388E-C856-4E45-9880-E71F216692B9}" type="slidenum">
              <a:rPr lang="en-US" smtClean="0"/>
              <a:pPr>
                <a:defRPr/>
              </a:pPr>
              <a:t>14</a:t>
            </a:fld>
            <a:endParaRPr lang="en-US" dirty="0" smtClean="0"/>
          </a:p>
        </p:txBody>
      </p:sp>
      <p:sp>
        <p:nvSpPr>
          <p:cNvPr id="73731" name="Rectangle 2"/>
          <p:cNvSpPr>
            <a:spLocks noGrp="1" noRot="1" noChangeAspect="1" noChangeArrowheads="1" noTextEdit="1"/>
          </p:cNvSpPr>
          <p:nvPr>
            <p:ph type="sldImg"/>
          </p:nvPr>
        </p:nvSpPr>
        <p:spPr>
          <a:xfrm>
            <a:off x="381000" y="685800"/>
            <a:ext cx="6096000" cy="3429000"/>
          </a:xfrm>
          <a:ln/>
        </p:spPr>
      </p:sp>
      <p:sp>
        <p:nvSpPr>
          <p:cNvPr id="73732" name="Rectangle 3"/>
          <p:cNvSpPr>
            <a:spLocks noGrp="1" noChangeArrowheads="1"/>
          </p:cNvSpPr>
          <p:nvPr>
            <p:ph type="body" idx="1"/>
          </p:nvPr>
        </p:nvSpPr>
        <p:spPr>
          <a:noFill/>
          <a:ln/>
        </p:spPr>
        <p:txBody>
          <a:bodyPr/>
          <a:lstStyle/>
          <a:p>
            <a:pPr eaLnBrk="1" hangingPunct="1"/>
            <a:r>
              <a:rPr lang="en-US" b="1" i="1" dirty="0" smtClean="0">
                <a:latin typeface="Arial" pitchFamily="34" charset="0"/>
              </a:rPr>
              <a:t>Decisions</a:t>
            </a:r>
          </a:p>
          <a:p>
            <a:pPr eaLnBrk="1" hangingPunct="1"/>
            <a:r>
              <a:rPr lang="en-US" dirty="0" smtClean="0">
                <a:latin typeface="Arial" pitchFamily="34" charset="0"/>
              </a:rPr>
              <a:t/>
            </a:r>
            <a:br>
              <a:rPr lang="en-US" dirty="0" smtClean="0">
                <a:latin typeface="Arial" pitchFamily="34" charset="0"/>
              </a:rPr>
            </a:br>
            <a:r>
              <a:rPr lang="en-US" dirty="0" smtClean="0">
                <a:latin typeface="Arial" pitchFamily="34" charset="0"/>
              </a:rPr>
              <a:t>Strategic decisions</a:t>
            </a:r>
            <a:endParaRPr lang="en-US" baseline="0" dirty="0" smtClean="0">
              <a:latin typeface="Arial" pitchFamily="34" charset="0"/>
            </a:endParaRPr>
          </a:p>
          <a:p>
            <a:pPr eaLnBrk="1" hangingPunct="1"/>
            <a:endParaRPr lang="en-US" baseline="0" dirty="0" smtClean="0">
              <a:latin typeface="Arial" pitchFamily="34" charset="0"/>
            </a:endParaRPr>
          </a:p>
          <a:p>
            <a:pPr eaLnBrk="1" hangingPunct="1"/>
            <a:endParaRPr lang="en-US" dirty="0"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89E4388E-C856-4E45-9880-E71F216692B9}" type="slidenum">
              <a:rPr lang="en-US" smtClean="0"/>
              <a:pPr>
                <a:defRPr/>
              </a:pPr>
              <a:t>15</a:t>
            </a:fld>
            <a:endParaRPr lang="en-US" dirty="0" smtClean="0"/>
          </a:p>
        </p:txBody>
      </p:sp>
      <p:sp>
        <p:nvSpPr>
          <p:cNvPr id="73731" name="Rectangle 2"/>
          <p:cNvSpPr>
            <a:spLocks noGrp="1" noRot="1" noChangeAspect="1" noChangeArrowheads="1" noTextEdit="1"/>
          </p:cNvSpPr>
          <p:nvPr>
            <p:ph type="sldImg"/>
          </p:nvPr>
        </p:nvSpPr>
        <p:spPr>
          <a:xfrm>
            <a:off x="381000" y="685800"/>
            <a:ext cx="6096000" cy="3429000"/>
          </a:xfrm>
          <a:ln/>
        </p:spPr>
      </p:sp>
      <p:sp>
        <p:nvSpPr>
          <p:cNvPr id="73732" name="Rectangle 3"/>
          <p:cNvSpPr>
            <a:spLocks noGrp="1" noChangeArrowheads="1"/>
          </p:cNvSpPr>
          <p:nvPr>
            <p:ph type="body" idx="1"/>
          </p:nvPr>
        </p:nvSpPr>
        <p:spPr>
          <a:noFill/>
          <a:ln/>
        </p:spPr>
        <p:txBody>
          <a:bodyPr/>
          <a:lstStyle/>
          <a:p>
            <a:pPr eaLnBrk="1" hangingPunct="1"/>
            <a:r>
              <a:rPr lang="en-US" b="1" i="1" dirty="0" smtClean="0">
                <a:latin typeface="Arial" pitchFamily="34" charset="0"/>
              </a:rPr>
              <a:t>Rules</a:t>
            </a:r>
          </a:p>
          <a:p>
            <a:pPr eaLnBrk="1" hangingPunct="1"/>
            <a:r>
              <a:rPr lang="en-US" dirty="0" smtClean="0">
                <a:latin typeface="Arial" pitchFamily="34" charset="0"/>
              </a:rPr>
              <a:t/>
            </a:r>
            <a:br>
              <a:rPr lang="en-US" dirty="0" smtClean="0">
                <a:latin typeface="Arial" pitchFamily="34" charset="0"/>
              </a:rPr>
            </a:br>
            <a:r>
              <a:rPr lang="en-US" dirty="0" smtClean="0">
                <a:latin typeface="Arial" pitchFamily="34" charset="0"/>
              </a:rPr>
              <a:t>Easy to read and well formatted rulebook.</a:t>
            </a:r>
            <a:endParaRPr lang="en-US" baseline="0" dirty="0" smtClean="0">
              <a:latin typeface="Arial" pitchFamily="34" charset="0"/>
            </a:endParaRPr>
          </a:p>
          <a:p>
            <a:pPr eaLnBrk="1" hangingPunct="1"/>
            <a:endParaRPr lang="en-US" baseline="0" dirty="0" smtClean="0">
              <a:latin typeface="Arial" pitchFamily="34" charset="0"/>
            </a:endParaRPr>
          </a:p>
          <a:p>
            <a:pPr eaLnBrk="1" hangingPunct="1"/>
            <a:endParaRPr lang="en-US" baseline="0" dirty="0" smtClean="0">
              <a:latin typeface="Arial" pitchFamily="34" charset="0"/>
            </a:endParaRPr>
          </a:p>
          <a:p>
            <a:pPr eaLnBrk="1" hangingPunct="1"/>
            <a:endParaRPr lang="en-US" dirty="0"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89E4388E-C856-4E45-9880-E71F216692B9}" type="slidenum">
              <a:rPr lang="en-US" smtClean="0"/>
              <a:pPr>
                <a:defRPr/>
              </a:pPr>
              <a:t>16</a:t>
            </a:fld>
            <a:endParaRPr lang="en-US" dirty="0" smtClean="0"/>
          </a:p>
        </p:txBody>
      </p:sp>
      <p:sp>
        <p:nvSpPr>
          <p:cNvPr id="73731" name="Rectangle 2"/>
          <p:cNvSpPr>
            <a:spLocks noGrp="1" noRot="1" noChangeAspect="1" noChangeArrowheads="1" noTextEdit="1"/>
          </p:cNvSpPr>
          <p:nvPr>
            <p:ph type="sldImg"/>
          </p:nvPr>
        </p:nvSpPr>
        <p:spPr>
          <a:xfrm>
            <a:off x="381000" y="685800"/>
            <a:ext cx="6096000" cy="3429000"/>
          </a:xfrm>
          <a:ln/>
        </p:spPr>
      </p:sp>
      <p:sp>
        <p:nvSpPr>
          <p:cNvPr id="73732" name="Rectangle 3"/>
          <p:cNvSpPr>
            <a:spLocks noGrp="1" noChangeArrowheads="1"/>
          </p:cNvSpPr>
          <p:nvPr>
            <p:ph type="body" idx="1"/>
          </p:nvPr>
        </p:nvSpPr>
        <p:spPr>
          <a:noFill/>
          <a:ln/>
        </p:spPr>
        <p:txBody>
          <a:bodyPr/>
          <a:lstStyle/>
          <a:p>
            <a:pPr eaLnBrk="1" hangingPunct="1"/>
            <a:r>
              <a:rPr lang="en-US" b="1" i="1" dirty="0" smtClean="0">
                <a:latin typeface="Arial" pitchFamily="34" charset="0"/>
              </a:rPr>
              <a:t>Interaction</a:t>
            </a:r>
          </a:p>
          <a:p>
            <a:endParaRPr lang="en-US" sz="1200" b="0" kern="1200" dirty="0" smtClean="0">
              <a:solidFill>
                <a:schemeClr val="tx1"/>
              </a:solidFill>
              <a:latin typeface="Arial" charset="0"/>
              <a:ea typeface="+mn-ea"/>
              <a:cs typeface="+mn-cs"/>
            </a:endParaRPr>
          </a:p>
          <a:p>
            <a:r>
              <a:rPr lang="en-US" sz="1200" b="0" kern="1200" dirty="0" smtClean="0">
                <a:solidFill>
                  <a:schemeClr val="tx1"/>
                </a:solidFill>
                <a:latin typeface="Arial" charset="0"/>
                <a:ea typeface="+mn-ea"/>
                <a:cs typeface="+mn-cs"/>
              </a:rPr>
              <a:t>How</a:t>
            </a:r>
            <a:r>
              <a:rPr lang="en-US" sz="1200" b="0" kern="1200" baseline="0" dirty="0" smtClean="0">
                <a:solidFill>
                  <a:schemeClr val="tx1"/>
                </a:solidFill>
                <a:latin typeface="Arial" charset="0"/>
                <a:ea typeface="+mn-ea"/>
                <a:cs typeface="+mn-cs"/>
              </a:rPr>
              <a:t> does the player interact with the game and how does the game “talk back” to the players?</a:t>
            </a:r>
            <a:endParaRPr lang="en-US" sz="1200" b="0" kern="1200" dirty="0" smtClean="0">
              <a:solidFill>
                <a:schemeClr val="tx1"/>
              </a:solidFill>
              <a:latin typeface="Arial" charset="0"/>
              <a:ea typeface="+mn-ea"/>
              <a:cs typeface="+mn-cs"/>
            </a:endParaRPr>
          </a:p>
          <a:p>
            <a:endParaRPr lang="en-US" sz="1200" b="0" kern="1200" dirty="0" smtClean="0">
              <a:solidFill>
                <a:schemeClr val="tx1"/>
              </a:solidFill>
              <a:latin typeface="Arial" charset="0"/>
              <a:ea typeface="+mn-ea"/>
              <a:cs typeface="+mn-cs"/>
            </a:endParaRPr>
          </a:p>
          <a:p>
            <a:endParaRPr lang="en-US" sz="1200" b="0" kern="1200" dirty="0" smtClean="0">
              <a:solidFill>
                <a:schemeClr val="tx1"/>
              </a:solidFill>
              <a:latin typeface="Arial" charset="0"/>
              <a:ea typeface="+mn-ea"/>
              <a:cs typeface="+mn-cs"/>
            </a:endParaRPr>
          </a:p>
          <a:p>
            <a:endParaRPr lang="en-US" sz="1200" b="0" kern="1200" dirty="0" smtClean="0">
              <a:solidFill>
                <a:schemeClr val="tx1"/>
              </a:solidFill>
              <a:latin typeface="Arial" charset="0"/>
              <a:ea typeface="+mn-ea"/>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89E4388E-C856-4E45-9880-E71F216692B9}" type="slidenum">
              <a:rPr lang="en-US" smtClean="0"/>
              <a:pPr>
                <a:defRPr/>
              </a:pPr>
              <a:t>17</a:t>
            </a:fld>
            <a:endParaRPr lang="en-US" dirty="0" smtClean="0"/>
          </a:p>
        </p:txBody>
      </p:sp>
      <p:sp>
        <p:nvSpPr>
          <p:cNvPr id="73731" name="Rectangle 2"/>
          <p:cNvSpPr>
            <a:spLocks noGrp="1" noRot="1" noChangeAspect="1" noChangeArrowheads="1" noTextEdit="1"/>
          </p:cNvSpPr>
          <p:nvPr>
            <p:ph type="sldImg"/>
          </p:nvPr>
        </p:nvSpPr>
        <p:spPr>
          <a:xfrm>
            <a:off x="381000" y="685800"/>
            <a:ext cx="6096000" cy="3429000"/>
          </a:xfrm>
          <a:ln/>
        </p:spPr>
      </p:sp>
      <p:sp>
        <p:nvSpPr>
          <p:cNvPr id="73732" name="Rectangle 3"/>
          <p:cNvSpPr>
            <a:spLocks noGrp="1" noChangeArrowheads="1"/>
          </p:cNvSpPr>
          <p:nvPr>
            <p:ph type="body" idx="1"/>
          </p:nvPr>
        </p:nvSpPr>
        <p:spPr>
          <a:noFill/>
          <a:ln/>
        </p:spPr>
        <p:txBody>
          <a:bodyPr/>
          <a:lstStyle/>
          <a:p>
            <a:pPr eaLnBrk="1" hangingPunct="1"/>
            <a:r>
              <a:rPr lang="en-US" b="1" i="1" dirty="0" smtClean="0">
                <a:latin typeface="Arial" pitchFamily="34" charset="0"/>
              </a:rPr>
              <a:t>Interaction</a:t>
            </a:r>
          </a:p>
          <a:p>
            <a:endParaRPr lang="en-US" sz="1200" b="0" kern="1200" dirty="0" smtClean="0">
              <a:solidFill>
                <a:schemeClr val="tx1"/>
              </a:solidFill>
              <a:latin typeface="Arial" charset="0"/>
              <a:ea typeface="+mn-ea"/>
              <a:cs typeface="+mn-cs"/>
            </a:endParaRPr>
          </a:p>
          <a:p>
            <a:endParaRPr lang="en-US" sz="1200" b="0" kern="1200" dirty="0" smtClean="0">
              <a:solidFill>
                <a:schemeClr val="tx1"/>
              </a:solidFill>
              <a:latin typeface="Arial" charset="0"/>
              <a:ea typeface="+mn-ea"/>
              <a:cs typeface="+mn-cs"/>
            </a:endParaRPr>
          </a:p>
          <a:p>
            <a:endParaRPr lang="en-US" sz="1200" b="0" kern="1200" dirty="0" smtClean="0">
              <a:solidFill>
                <a:schemeClr val="tx1"/>
              </a:solidFill>
              <a:latin typeface="Arial" charset="0"/>
              <a:ea typeface="+mn-ea"/>
              <a:cs typeface="+mn-cs"/>
            </a:endParaRPr>
          </a:p>
          <a:p>
            <a:endParaRPr lang="en-US" sz="1200" b="0" kern="1200" dirty="0" smtClean="0">
              <a:solidFill>
                <a:schemeClr val="tx1"/>
              </a:solidFill>
              <a:latin typeface="Arial" charset="0"/>
              <a:ea typeface="+mn-ea"/>
              <a:cs typeface="+mn-cs"/>
            </a:endParaRPr>
          </a:p>
          <a:p>
            <a:endParaRPr lang="en-US" sz="1200" b="0" kern="1200" dirty="0" smtClean="0">
              <a:solidFill>
                <a:schemeClr val="tx1"/>
              </a:solidFill>
              <a:latin typeface="Arial" charset="0"/>
              <a:ea typeface="+mn-ea"/>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p:txBody>
          <a:bodyPr/>
          <a:lstStyle/>
          <a:p>
            <a:pPr>
              <a:defRPr/>
            </a:pPr>
            <a:fld id="{930C84EF-2D4D-408D-8623-6A9F88F96245}" type="slidenum">
              <a:rPr lang="en-US" smtClean="0"/>
              <a:pPr>
                <a:defRPr/>
              </a:pPr>
              <a:t>18</a:t>
            </a:fld>
            <a:endParaRPr lang="en-US" dirty="0" smtClean="0"/>
          </a:p>
        </p:txBody>
      </p:sp>
      <p:sp>
        <p:nvSpPr>
          <p:cNvPr id="136195" name="Rectangle 2"/>
          <p:cNvSpPr>
            <a:spLocks noGrp="1" noRot="1" noChangeAspect="1" noChangeArrowheads="1" noTextEdit="1"/>
          </p:cNvSpPr>
          <p:nvPr>
            <p:ph type="sldImg"/>
          </p:nvPr>
        </p:nvSpPr>
        <p:spPr>
          <a:xfrm>
            <a:off x="381000" y="685800"/>
            <a:ext cx="6096000" cy="3429000"/>
          </a:xfrm>
          <a:ln/>
        </p:spPr>
      </p:sp>
      <p:sp>
        <p:nvSpPr>
          <p:cNvPr id="393219" name="Rectangle 3"/>
          <p:cNvSpPr>
            <a:spLocks noGrp="1" noChangeArrowheads="1"/>
          </p:cNvSpPr>
          <p:nvPr>
            <p:ph type="body" idx="1"/>
          </p:nvPr>
        </p:nvSpPr>
        <p:spPr/>
        <p:txBody>
          <a:bodyPr/>
          <a:lstStyle/>
          <a:p>
            <a:pPr eaLnBrk="1" hangingPunct="1">
              <a:defRPr/>
            </a:pPr>
            <a:r>
              <a:rPr lang="en-US" b="1" i="1" dirty="0" smtClean="0"/>
              <a:t>Live</a:t>
            </a:r>
            <a:r>
              <a:rPr lang="en-US" b="1" i="1" baseline="0" dirty="0" smtClean="0"/>
              <a:t> Game Play</a:t>
            </a:r>
            <a:endParaRPr lang="en-US" b="1" i="1" dirty="0" smtClean="0"/>
          </a:p>
          <a:p>
            <a:pPr eaLnBrk="1" hangingPunct="1">
              <a:defRPr/>
            </a:pPr>
            <a:endParaRPr lang="en-US" dirty="0" smtClean="0"/>
          </a:p>
          <a:p>
            <a:pPr eaLnBrk="1" hangingPunct="1">
              <a:defRPr/>
            </a:pPr>
            <a:r>
              <a:rPr lang="en-US" baseline="0" dirty="0" smtClean="0"/>
              <a:t>(Not sure if there will time or space. Possibly use webcam to project image on screen.)</a:t>
            </a:r>
          </a:p>
          <a:p>
            <a:pPr eaLnBrk="1" hangingPunct="1">
              <a:defRPr/>
            </a:pPr>
            <a:endParaRPr lang="en-US" baseline="0" dirty="0" smtClean="0"/>
          </a:p>
          <a:p>
            <a:pPr eaLnBrk="1" hangingPunct="1">
              <a:defRPr/>
            </a:pPr>
            <a:endParaRPr lang="en-US" baseline="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p:txBody>
          <a:bodyPr/>
          <a:lstStyle/>
          <a:p>
            <a:pPr>
              <a:defRPr/>
            </a:pPr>
            <a:fld id="{930C84EF-2D4D-408D-8623-6A9F88F96245}" type="slidenum">
              <a:rPr lang="en-US" smtClean="0"/>
              <a:pPr>
                <a:defRPr/>
              </a:pPr>
              <a:t>19</a:t>
            </a:fld>
            <a:endParaRPr lang="en-US" dirty="0" smtClean="0"/>
          </a:p>
        </p:txBody>
      </p:sp>
      <p:sp>
        <p:nvSpPr>
          <p:cNvPr id="136195" name="Rectangle 2"/>
          <p:cNvSpPr>
            <a:spLocks noGrp="1" noRot="1" noChangeAspect="1" noChangeArrowheads="1" noTextEdit="1"/>
          </p:cNvSpPr>
          <p:nvPr>
            <p:ph type="sldImg"/>
          </p:nvPr>
        </p:nvSpPr>
        <p:spPr>
          <a:xfrm>
            <a:off x="381000" y="685800"/>
            <a:ext cx="6096000" cy="3429000"/>
          </a:xfrm>
          <a:ln/>
        </p:spPr>
      </p:sp>
      <p:sp>
        <p:nvSpPr>
          <p:cNvPr id="393219" name="Rectangle 3"/>
          <p:cNvSpPr>
            <a:spLocks noGrp="1" noChangeArrowheads="1"/>
          </p:cNvSpPr>
          <p:nvPr>
            <p:ph type="body" idx="1"/>
          </p:nvPr>
        </p:nvSpPr>
        <p:spPr/>
        <p:txBody>
          <a:bodyPr/>
          <a:lstStyle/>
          <a:p>
            <a:pPr eaLnBrk="1" hangingPunct="1">
              <a:defRPr/>
            </a:pPr>
            <a:r>
              <a:rPr lang="en-US" b="1" i="1" dirty="0" smtClean="0"/>
              <a:t>Final Thoughts</a:t>
            </a:r>
          </a:p>
          <a:p>
            <a:pPr eaLnBrk="1" hangingPunct="1">
              <a:defRPr/>
            </a:pPr>
            <a:endParaRPr lang="en-US" dirty="0" smtClean="0"/>
          </a:p>
          <a:p>
            <a:pPr eaLnBrk="1" hangingPunct="1">
              <a:defRPr/>
            </a:pPr>
            <a:endParaRPr lang="en-US" baseline="0" dirty="0" smtClean="0"/>
          </a:p>
          <a:p>
            <a:pPr eaLnBrk="1" hangingPunct="1">
              <a:defRPr/>
            </a:pPr>
            <a:endParaRPr lang="en-US" baseline="0"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8F22EC36-4BDE-479D-B70C-618B5E690842}" type="slidenum">
              <a:rPr lang="en-US" smtClean="0"/>
              <a:pPr>
                <a:defRPr/>
              </a:pPr>
              <a:t>2</a:t>
            </a:fld>
            <a:endParaRPr lang="en-US" dirty="0" smtClean="0"/>
          </a:p>
        </p:txBody>
      </p:sp>
      <p:sp>
        <p:nvSpPr>
          <p:cNvPr id="71683" name="Rectangle 2"/>
          <p:cNvSpPr>
            <a:spLocks noGrp="1" noRot="1" noChangeAspect="1" noChangeArrowheads="1" noTextEdit="1"/>
          </p:cNvSpPr>
          <p:nvPr>
            <p:ph type="sldImg"/>
          </p:nvPr>
        </p:nvSpPr>
        <p:spPr>
          <a:xfrm>
            <a:off x="381000" y="685800"/>
            <a:ext cx="6096000" cy="3429000"/>
          </a:xfrm>
          <a:ln/>
        </p:spPr>
      </p:sp>
      <p:sp>
        <p:nvSpPr>
          <p:cNvPr id="71684" name="Rectangle 3"/>
          <p:cNvSpPr>
            <a:spLocks noGrp="1" noChangeArrowheads="1"/>
          </p:cNvSpPr>
          <p:nvPr>
            <p:ph type="body" idx="1"/>
          </p:nvPr>
        </p:nvSpPr>
        <p:spPr>
          <a:noFill/>
          <a:ln/>
        </p:spPr>
        <p:txBody>
          <a:bodyPr/>
          <a:lstStyle/>
          <a:p>
            <a:pPr eaLnBrk="1" hangingPunct="1"/>
            <a:r>
              <a:rPr lang="en-US" b="1" i="1" dirty="0" smtClean="0">
                <a:latin typeface="Arial" pitchFamily="34" charset="0"/>
              </a:rPr>
              <a:t>Game Design Award Winner</a:t>
            </a:r>
            <a:endParaRPr lang="en-US" b="1" i="1" baseline="0" dirty="0" smtClean="0">
              <a:latin typeface="Arial" pitchFamily="34" charset="0"/>
            </a:endParaRPr>
          </a:p>
          <a:p>
            <a:pPr eaLnBrk="1" hangingPunct="1"/>
            <a:endParaRPr lang="en-US" b="1" i="1" baseline="0" dirty="0" smtClean="0">
              <a:latin typeface="Arial" pitchFamily="34" charset="0"/>
            </a:endParaRPr>
          </a:p>
          <a:p>
            <a:pPr eaLnBrk="1" hangingPunct="1"/>
            <a:r>
              <a:rPr lang="en-US" b="0" i="0" baseline="0" dirty="0" smtClean="0">
                <a:latin typeface="Arial" pitchFamily="34" charset="0"/>
              </a:rPr>
              <a:t>First off, congratulations! Armada d6 was the winner of the Game Design Award.</a:t>
            </a:r>
          </a:p>
          <a:p>
            <a:pPr eaLnBrk="1" hangingPunct="1"/>
            <a:endParaRPr lang="en-US" b="0" i="0" baseline="0" dirty="0" smtClean="0">
              <a:latin typeface="Arial" pitchFamily="34" charset="0"/>
            </a:endParaRPr>
          </a:p>
          <a:p>
            <a:pPr eaLnBrk="1" hangingPunct="1"/>
            <a:r>
              <a:rPr lang="en-US" b="0" i="0" baseline="0" dirty="0" smtClean="0">
                <a:latin typeface="Arial" pitchFamily="34" charset="0"/>
              </a:rPr>
              <a:t>But if the journey is effortless then I would say that it wasn’t a game. For instance, let’s play a game called “Sit in Your Chair”. Hooray, you all won! But could you really consider that a game?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p:txBody>
          <a:bodyPr/>
          <a:lstStyle/>
          <a:p>
            <a:pPr>
              <a:defRPr/>
            </a:pPr>
            <a:fld id="{930C84EF-2D4D-408D-8623-6A9F88F96245}" type="slidenum">
              <a:rPr lang="en-US" smtClean="0"/>
              <a:pPr>
                <a:defRPr/>
              </a:pPr>
              <a:t>20</a:t>
            </a:fld>
            <a:endParaRPr lang="en-US" dirty="0" smtClean="0"/>
          </a:p>
        </p:txBody>
      </p:sp>
      <p:sp>
        <p:nvSpPr>
          <p:cNvPr id="136195" name="Rectangle 2"/>
          <p:cNvSpPr>
            <a:spLocks noGrp="1" noRot="1" noChangeAspect="1" noChangeArrowheads="1" noTextEdit="1"/>
          </p:cNvSpPr>
          <p:nvPr>
            <p:ph type="sldImg"/>
          </p:nvPr>
        </p:nvSpPr>
        <p:spPr>
          <a:xfrm>
            <a:off x="381000" y="685800"/>
            <a:ext cx="6096000" cy="3429000"/>
          </a:xfrm>
          <a:ln/>
        </p:spPr>
      </p:sp>
      <p:sp>
        <p:nvSpPr>
          <p:cNvPr id="393219" name="Rectangle 3"/>
          <p:cNvSpPr>
            <a:spLocks noGrp="1" noChangeArrowheads="1"/>
          </p:cNvSpPr>
          <p:nvPr>
            <p:ph type="body" idx="1"/>
          </p:nvPr>
        </p:nvSpPr>
        <p:spPr/>
        <p:txBody>
          <a:bodyPr/>
          <a:lstStyle/>
          <a:p>
            <a:pPr eaLnBrk="1" hangingPunct="1">
              <a:defRPr/>
            </a:pPr>
            <a:r>
              <a:rPr lang="en-US" b="1" i="1" dirty="0" smtClean="0"/>
              <a:t>Final Thoughts</a:t>
            </a:r>
          </a:p>
          <a:p>
            <a:pPr eaLnBrk="1" hangingPunct="1">
              <a:defRPr/>
            </a:pPr>
            <a:endParaRPr lang="en-US" dirty="0" smtClean="0"/>
          </a:p>
          <a:p>
            <a:pPr eaLnBrk="1" hangingPunct="1">
              <a:defRPr/>
            </a:pPr>
            <a:endParaRPr lang="en-US" baseline="0" dirty="0" smtClean="0"/>
          </a:p>
          <a:p>
            <a:pPr eaLnBrk="1" hangingPunct="1">
              <a:defRPr/>
            </a:pPr>
            <a:endParaRPr lang="en-US" baseline="0"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8F22EC36-4BDE-479D-B70C-618B5E690842}" type="slidenum">
              <a:rPr lang="en-US" smtClean="0"/>
              <a:pPr>
                <a:defRPr/>
              </a:pPr>
              <a:t>3</a:t>
            </a:fld>
            <a:endParaRPr lang="en-US" dirty="0" smtClean="0"/>
          </a:p>
        </p:txBody>
      </p:sp>
      <p:sp>
        <p:nvSpPr>
          <p:cNvPr id="71683" name="Rectangle 2"/>
          <p:cNvSpPr>
            <a:spLocks noGrp="1" noRot="1" noChangeAspect="1" noChangeArrowheads="1" noTextEdit="1"/>
          </p:cNvSpPr>
          <p:nvPr>
            <p:ph type="sldImg"/>
          </p:nvPr>
        </p:nvSpPr>
        <p:spPr>
          <a:xfrm>
            <a:off x="381000" y="685800"/>
            <a:ext cx="6096000" cy="3429000"/>
          </a:xfrm>
          <a:ln/>
        </p:spPr>
      </p:sp>
      <p:sp>
        <p:nvSpPr>
          <p:cNvPr id="71684" name="Rectangle 3"/>
          <p:cNvSpPr>
            <a:spLocks noGrp="1" noChangeArrowheads="1"/>
          </p:cNvSpPr>
          <p:nvPr>
            <p:ph type="body" idx="1"/>
          </p:nvPr>
        </p:nvSpPr>
        <p:spPr>
          <a:noFill/>
          <a:ln/>
        </p:spPr>
        <p:txBody>
          <a:bodyPr/>
          <a:lstStyle/>
          <a:p>
            <a:pPr eaLnBrk="1" hangingPunct="1"/>
            <a:r>
              <a:rPr lang="en-US" b="1" i="1" dirty="0" smtClean="0">
                <a:latin typeface="Arial" pitchFamily="34" charset="0"/>
              </a:rPr>
              <a:t>Fundamentals of</a:t>
            </a:r>
            <a:r>
              <a:rPr lang="en-US" b="1" i="1" baseline="0" dirty="0" smtClean="0">
                <a:latin typeface="Arial" pitchFamily="34" charset="0"/>
              </a:rPr>
              <a:t> Game Design</a:t>
            </a:r>
          </a:p>
          <a:p>
            <a:pPr eaLnBrk="1" hangingPunct="1"/>
            <a:endParaRPr lang="en-US" b="1" i="1" baseline="0" dirty="0" smtClean="0">
              <a:latin typeface="Arial" pitchFamily="34" charset="0"/>
            </a:endParaRPr>
          </a:p>
          <a:p>
            <a:pPr eaLnBrk="1" hangingPunct="1"/>
            <a:r>
              <a:rPr lang="en-US" b="0" i="0" baseline="0" dirty="0" smtClean="0">
                <a:latin typeface="Arial" pitchFamily="34" charset="0"/>
              </a:rPr>
              <a:t>Earlier this year at GDC I gave a talk about the fundamentals of game design. I won’t be going into detail about the method, but I wanted to use it as a framework for analyzing Armada d6. Here’s the 3 minute overview.</a:t>
            </a:r>
          </a:p>
          <a:p>
            <a:pPr eaLnBrk="1" hangingPunct="1"/>
            <a:endParaRPr lang="en-US" b="0" i="0" baseline="0" dirty="0" smtClean="0">
              <a:latin typeface="Arial" pitchFamily="34" charset="0"/>
            </a:endParaRPr>
          </a:p>
          <a:p>
            <a:pPr eaLnBrk="1" hangingPunct="1"/>
            <a:r>
              <a:rPr lang="en-US" b="0" i="0" baseline="0" dirty="0" smtClean="0">
                <a:latin typeface="Arial" pitchFamily="34" charset="0"/>
              </a:rPr>
              <a:t>The first of the fundamentals is that every game has a start state and a goal state.</a:t>
            </a:r>
          </a:p>
          <a:p>
            <a:pPr eaLnBrk="1" hangingPunct="1"/>
            <a:endParaRPr lang="en-US" b="0" i="0" baseline="0" dirty="0" smtClean="0">
              <a:latin typeface="Arial" pitchFamily="34" charset="0"/>
            </a:endParaRPr>
          </a:p>
          <a:p>
            <a:pPr eaLnBrk="1" hangingPunct="1"/>
            <a:r>
              <a:rPr lang="en-US" b="0" i="0" baseline="0" dirty="0" smtClean="0">
                <a:latin typeface="Arial" pitchFamily="34" charset="0"/>
              </a:rPr>
              <a:t>But if the journey is effortless then I would say that it wasn’t a game. For instance, let’s play a game called “Sit in Your Chair”. Hooray, you all won! But could you really consider that a game?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8F22EC36-4BDE-479D-B70C-618B5E690842}" type="slidenum">
              <a:rPr lang="en-US" smtClean="0"/>
              <a:pPr>
                <a:defRPr/>
              </a:pPr>
              <a:t>4</a:t>
            </a:fld>
            <a:endParaRPr lang="en-US" dirty="0" smtClean="0"/>
          </a:p>
        </p:txBody>
      </p:sp>
      <p:sp>
        <p:nvSpPr>
          <p:cNvPr id="71683" name="Rectangle 2"/>
          <p:cNvSpPr>
            <a:spLocks noGrp="1" noRot="1" noChangeAspect="1" noChangeArrowheads="1" noTextEdit="1"/>
          </p:cNvSpPr>
          <p:nvPr>
            <p:ph type="sldImg"/>
          </p:nvPr>
        </p:nvSpPr>
        <p:spPr>
          <a:xfrm>
            <a:off x="381000" y="685800"/>
            <a:ext cx="6096000" cy="3429000"/>
          </a:xfrm>
          <a:ln/>
        </p:spPr>
      </p:sp>
      <p:sp>
        <p:nvSpPr>
          <p:cNvPr id="71684" name="Rectangle 3"/>
          <p:cNvSpPr>
            <a:spLocks noGrp="1" noChangeArrowheads="1"/>
          </p:cNvSpPr>
          <p:nvPr>
            <p:ph type="body" idx="1"/>
          </p:nvPr>
        </p:nvSpPr>
        <p:spPr>
          <a:noFill/>
          <a:ln/>
        </p:spPr>
        <p:txBody>
          <a:bodyPr/>
          <a:lstStyle/>
          <a:p>
            <a:pPr eaLnBrk="1" hangingPunct="1"/>
            <a:r>
              <a:rPr lang="en-US" b="1" i="1" dirty="0" smtClean="0">
                <a:latin typeface="Arial" pitchFamily="34" charset="0"/>
              </a:rPr>
              <a:t>Fundamentals of</a:t>
            </a:r>
            <a:r>
              <a:rPr lang="en-US" b="1" i="1" baseline="0" dirty="0" smtClean="0">
                <a:latin typeface="Arial" pitchFamily="34" charset="0"/>
              </a:rPr>
              <a:t> Game Design</a:t>
            </a:r>
            <a:endParaRPr lang="en-US" b="0" i="1" baseline="0" dirty="0" smtClean="0">
              <a:latin typeface="Arial" pitchFamily="34" charset="0"/>
            </a:endParaRPr>
          </a:p>
          <a:p>
            <a:pPr eaLnBrk="1" hangingPunct="1"/>
            <a:endParaRPr lang="en-US" b="0" i="1" baseline="0" dirty="0" smtClean="0">
              <a:latin typeface="Arial" pitchFamily="34" charset="0"/>
            </a:endParaRPr>
          </a:p>
          <a:p>
            <a:pPr eaLnBrk="1" hangingPunct="1"/>
            <a:r>
              <a:rPr lang="en-US" b="0" i="0" baseline="0" dirty="0" smtClean="0">
                <a:latin typeface="Arial" pitchFamily="34" charset="0"/>
              </a:rPr>
              <a:t>You need some opposition. But you can’t have opposition that completely prevents the player from reaching his or her goal. Let’s play another game: The first person to stand on the their chair and touch the ceiling wins. This game is also not very enjoyable.</a:t>
            </a:r>
            <a:endParaRPr lang="en-US" b="1" i="0" baseline="0"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8F22EC36-4BDE-479D-B70C-618B5E690842}" type="slidenum">
              <a:rPr lang="en-US" smtClean="0"/>
              <a:pPr>
                <a:defRPr/>
              </a:pPr>
              <a:t>5</a:t>
            </a:fld>
            <a:endParaRPr lang="en-US" dirty="0" smtClean="0"/>
          </a:p>
        </p:txBody>
      </p:sp>
      <p:sp>
        <p:nvSpPr>
          <p:cNvPr id="71683" name="Rectangle 2"/>
          <p:cNvSpPr>
            <a:spLocks noGrp="1" noRot="1" noChangeAspect="1" noChangeArrowheads="1" noTextEdit="1"/>
          </p:cNvSpPr>
          <p:nvPr>
            <p:ph type="sldImg"/>
          </p:nvPr>
        </p:nvSpPr>
        <p:spPr>
          <a:xfrm>
            <a:off x="381000" y="685800"/>
            <a:ext cx="6096000" cy="3429000"/>
          </a:xfrm>
          <a:ln/>
        </p:spPr>
      </p:sp>
      <p:sp>
        <p:nvSpPr>
          <p:cNvPr id="71684" name="Rectangle 3"/>
          <p:cNvSpPr>
            <a:spLocks noGrp="1" noChangeArrowheads="1"/>
          </p:cNvSpPr>
          <p:nvPr>
            <p:ph type="body" idx="1"/>
          </p:nvPr>
        </p:nvSpPr>
        <p:spPr>
          <a:noFill/>
          <a:ln/>
        </p:spPr>
        <p:txBody>
          <a:bodyPr/>
          <a:lstStyle/>
          <a:p>
            <a:pPr eaLnBrk="1" hangingPunct="1"/>
            <a:r>
              <a:rPr lang="en-US" b="1" i="1" dirty="0" smtClean="0">
                <a:latin typeface="Arial" pitchFamily="34" charset="0"/>
              </a:rPr>
              <a:t>Fundamentals of</a:t>
            </a:r>
            <a:r>
              <a:rPr lang="en-US" b="1" i="1" baseline="0" dirty="0" smtClean="0">
                <a:latin typeface="Arial" pitchFamily="34" charset="0"/>
              </a:rPr>
              <a:t> Game Design</a:t>
            </a:r>
          </a:p>
          <a:p>
            <a:pPr eaLnBrk="1" hangingPunct="1"/>
            <a:endParaRPr lang="en-US" b="1" i="1" baseline="0" dirty="0" smtClean="0">
              <a:latin typeface="Arial" pitchFamily="34" charset="0"/>
            </a:endParaRPr>
          </a:p>
          <a:p>
            <a:pPr eaLnBrk="1" hangingPunct="1"/>
            <a:r>
              <a:rPr lang="en-US" b="0" i="0" baseline="0" dirty="0" smtClean="0">
                <a:latin typeface="Arial" pitchFamily="34" charset="0"/>
              </a:rPr>
              <a:t>Decisions allow the player to find ways around the opposition  and continue towards the goal. </a:t>
            </a:r>
            <a:endParaRPr lang="en-US" b="0" i="0"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8F22EC36-4BDE-479D-B70C-618B5E690842}" type="slidenum">
              <a:rPr lang="en-US" smtClean="0"/>
              <a:pPr>
                <a:defRPr/>
              </a:pPr>
              <a:t>6</a:t>
            </a:fld>
            <a:endParaRPr lang="en-US" dirty="0" smtClean="0"/>
          </a:p>
        </p:txBody>
      </p:sp>
      <p:sp>
        <p:nvSpPr>
          <p:cNvPr id="71683" name="Rectangle 2"/>
          <p:cNvSpPr>
            <a:spLocks noGrp="1" noRot="1" noChangeAspect="1" noChangeArrowheads="1" noTextEdit="1"/>
          </p:cNvSpPr>
          <p:nvPr>
            <p:ph type="sldImg"/>
          </p:nvPr>
        </p:nvSpPr>
        <p:spPr>
          <a:xfrm>
            <a:off x="381000" y="685800"/>
            <a:ext cx="6096000" cy="3429000"/>
          </a:xfrm>
          <a:ln/>
        </p:spPr>
      </p:sp>
      <p:sp>
        <p:nvSpPr>
          <p:cNvPr id="71684" name="Rectangle 3"/>
          <p:cNvSpPr>
            <a:spLocks noGrp="1" noChangeArrowheads="1"/>
          </p:cNvSpPr>
          <p:nvPr>
            <p:ph type="body" idx="1"/>
          </p:nvPr>
        </p:nvSpPr>
        <p:spPr>
          <a:noFill/>
          <a:ln/>
        </p:spPr>
        <p:txBody>
          <a:bodyPr/>
          <a:lstStyle/>
          <a:p>
            <a:pPr eaLnBrk="1" hangingPunct="1"/>
            <a:r>
              <a:rPr lang="en-US" b="1" i="1" dirty="0" smtClean="0">
                <a:latin typeface="Arial" pitchFamily="34" charset="0"/>
              </a:rPr>
              <a:t>Fundamentals of</a:t>
            </a:r>
            <a:r>
              <a:rPr lang="en-US" b="1" i="1" baseline="0" dirty="0" smtClean="0">
                <a:latin typeface="Arial" pitchFamily="34" charset="0"/>
              </a:rPr>
              <a:t> Game Design</a:t>
            </a:r>
          </a:p>
          <a:p>
            <a:pPr eaLnBrk="1" hangingPunct="1"/>
            <a:endParaRPr lang="en-US" b="1" i="1" baseline="0" dirty="0" smtClean="0">
              <a:latin typeface="Arial" pitchFamily="34" charset="0"/>
            </a:endParaRPr>
          </a:p>
          <a:p>
            <a:pPr eaLnBrk="1" hangingPunct="1"/>
            <a:r>
              <a:rPr lang="en-US" b="0" i="0" baseline="0" dirty="0" smtClean="0">
                <a:latin typeface="Arial" pitchFamily="34" charset="0"/>
              </a:rPr>
              <a:t>Rules define the start, goal, opposition and decisions.</a:t>
            </a:r>
          </a:p>
          <a:p>
            <a:pPr eaLnBrk="1" hangingPunct="1"/>
            <a:endParaRPr lang="en-US" b="0" i="0" baseline="0" dirty="0" smtClean="0">
              <a:latin typeface="Arial" pitchFamily="34" charset="0"/>
            </a:endParaRPr>
          </a:p>
          <a:p>
            <a:pPr eaLnBrk="1" hangingPunct="1"/>
            <a:r>
              <a:rPr lang="en-US" b="0" i="0" dirty="0" smtClean="0">
                <a:latin typeface="Arial" pitchFamily="34" charset="0"/>
              </a:rPr>
              <a:t>Interactions set the game in motion.</a:t>
            </a:r>
            <a:r>
              <a:rPr lang="en-US" b="0" i="0" baseline="0" dirty="0" smtClean="0">
                <a:latin typeface="Arial" pitchFamily="34" charset="0"/>
              </a:rPr>
              <a:t> This is the act of the player’s input into the game and how the game outputs back to the player.</a:t>
            </a:r>
            <a:endParaRPr lang="en-US" b="0" i="0" dirty="0"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p:txBody>
          <a:bodyPr/>
          <a:lstStyle/>
          <a:p>
            <a:pPr>
              <a:defRPr/>
            </a:pPr>
            <a:fld id="{8F22EC36-4BDE-479D-B70C-618B5E690842}" type="slidenum">
              <a:rPr lang="en-US" smtClean="0"/>
              <a:pPr>
                <a:defRPr/>
              </a:pPr>
              <a:t>7</a:t>
            </a:fld>
            <a:endParaRPr lang="en-US" dirty="0" smtClean="0"/>
          </a:p>
        </p:txBody>
      </p:sp>
      <p:sp>
        <p:nvSpPr>
          <p:cNvPr id="71683" name="Rectangle 2"/>
          <p:cNvSpPr>
            <a:spLocks noGrp="1" noRot="1" noChangeAspect="1" noChangeArrowheads="1" noTextEdit="1"/>
          </p:cNvSpPr>
          <p:nvPr>
            <p:ph type="sldImg"/>
          </p:nvPr>
        </p:nvSpPr>
        <p:spPr>
          <a:xfrm>
            <a:off x="381000" y="685800"/>
            <a:ext cx="6096000" cy="3429000"/>
          </a:xfrm>
          <a:ln/>
        </p:spPr>
      </p:sp>
      <p:sp>
        <p:nvSpPr>
          <p:cNvPr id="71684" name="Rectangle 3"/>
          <p:cNvSpPr>
            <a:spLocks noGrp="1" noChangeArrowheads="1"/>
          </p:cNvSpPr>
          <p:nvPr>
            <p:ph type="body" idx="1"/>
          </p:nvPr>
        </p:nvSpPr>
        <p:spPr>
          <a:noFill/>
          <a:ln/>
        </p:spPr>
        <p:txBody>
          <a:bodyPr/>
          <a:lstStyle/>
          <a:p>
            <a:pPr eaLnBrk="1" hangingPunct="1"/>
            <a:r>
              <a:rPr lang="en-US" b="1" i="1" dirty="0" smtClean="0">
                <a:latin typeface="Arial" pitchFamily="34" charset="0"/>
              </a:rPr>
              <a:t>Fundamentals of</a:t>
            </a:r>
            <a:r>
              <a:rPr lang="en-US" b="1" i="1" baseline="0" dirty="0" smtClean="0">
                <a:latin typeface="Arial" pitchFamily="34" charset="0"/>
              </a:rPr>
              <a:t> Game Design</a:t>
            </a:r>
          </a:p>
          <a:p>
            <a:pPr eaLnBrk="1" hangingPunct="1"/>
            <a:endParaRPr lang="en-US" b="1" i="1" baseline="0" dirty="0" smtClean="0">
              <a:latin typeface="Arial" pitchFamily="34" charset="0"/>
            </a:endParaRPr>
          </a:p>
          <a:p>
            <a:pPr eaLnBrk="1" hangingPunct="1"/>
            <a:r>
              <a:rPr lang="en-US" b="0" i="0" baseline="0" dirty="0" smtClean="0">
                <a:latin typeface="Arial" pitchFamily="34" charset="0"/>
              </a:rPr>
              <a:t>But just knowing that these parts exist won’t help you make a better a game. This model describes all games, even the terrible ones. This diagram might help you determine what is a game and what isn’t, but I don’t see a big need in the world for someone to be able to point at different systems and say, “This one is a game, but that one isn’t”.</a:t>
            </a:r>
          </a:p>
          <a:p>
            <a:pPr eaLnBrk="1" hangingPunct="1"/>
            <a:endParaRPr lang="en-US" b="0" i="0" baseline="0" dirty="0" smtClean="0">
              <a:latin typeface="Arial" pitchFamily="34" charset="0"/>
            </a:endParaRPr>
          </a:p>
          <a:p>
            <a:pPr eaLnBrk="1" hangingPunct="1"/>
            <a:r>
              <a:rPr lang="en-US" b="0" i="0" baseline="0" dirty="0" smtClean="0">
                <a:latin typeface="Arial" pitchFamily="34" charset="0"/>
              </a:rPr>
              <a:t>What is important is that you can use this diagram to isolate the different parts of a game. Don’t think of a game system as a set of binary features. (i.e., This element either exists in the game or it doesn’t.) Instead, think of a game system as a series of sliders. A low rating means that part of the game is weak, while a high rating means that part of the game is perfect. Your goal as the designer is to push these sliders to the right and make each of the fundamental elements as elegant and balanced as possible. </a:t>
            </a:r>
          </a:p>
          <a:p>
            <a:pPr eaLnBrk="1" hangingPunct="1"/>
            <a:endParaRPr lang="en-US" b="0" i="0" baseline="0" dirty="0" smtClean="0">
              <a:latin typeface="Arial" pitchFamily="34" charset="0"/>
            </a:endParaRPr>
          </a:p>
          <a:p>
            <a:pPr eaLnBrk="1" hangingPunct="1"/>
            <a:r>
              <a:rPr lang="en-US" b="0" i="0" baseline="0" dirty="0" smtClean="0">
                <a:latin typeface="Arial" pitchFamily="34" charset="0"/>
              </a:rPr>
              <a:t>So let’s see how Armada d6 scores…</a:t>
            </a:r>
          </a:p>
          <a:p>
            <a:pPr eaLnBrk="1" hangingPunct="1"/>
            <a:endParaRPr lang="en-US" b="0" i="0" dirty="0"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1" i="1" dirty="0" smtClean="0">
                <a:latin typeface="Arial" pitchFamily="34" charset="0"/>
              </a:rPr>
              <a:t>Start</a:t>
            </a:r>
            <a:endParaRPr lang="en-US" b="1" i="1" baseline="0" dirty="0" smtClean="0">
              <a:latin typeface="Arial" pitchFamily="34" charset="0"/>
            </a:endParaRPr>
          </a:p>
          <a:p>
            <a:pPr eaLnBrk="1" hangingPunct="1"/>
            <a:endParaRPr lang="en-US" b="1" i="1" baseline="0" dirty="0" smtClean="0">
              <a:latin typeface="Arial" pitchFamily="34" charset="0"/>
            </a:endParaRPr>
          </a:p>
          <a:p>
            <a:pPr eaLnBrk="1" hangingPunct="1"/>
            <a:r>
              <a:rPr lang="en-US" b="0" i="0" baseline="0" dirty="0" smtClean="0">
                <a:latin typeface="Arial" pitchFamily="34" charset="0"/>
              </a:rPr>
              <a:t>It’s often overlooked, but the starting conditions can be just as interesting as the goal.</a:t>
            </a:r>
          </a:p>
        </p:txBody>
      </p:sp>
      <p:sp>
        <p:nvSpPr>
          <p:cNvPr id="4" name="Slide Number Placeholder 3"/>
          <p:cNvSpPr>
            <a:spLocks noGrp="1"/>
          </p:cNvSpPr>
          <p:nvPr>
            <p:ph type="sldNum" sz="quarter" idx="10"/>
          </p:nvPr>
        </p:nvSpPr>
        <p:spPr/>
        <p:txBody>
          <a:bodyPr/>
          <a:lstStyle/>
          <a:p>
            <a:pPr>
              <a:defRPr/>
            </a:pPr>
            <a:fld id="{0AE47231-13CF-4769-AA48-3A0AAE099A16}"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p:txBody>
          <a:bodyPr/>
          <a:lstStyle/>
          <a:p>
            <a:pPr>
              <a:defRPr/>
            </a:pPr>
            <a:fld id="{89E4388E-C856-4E45-9880-E71F216692B9}" type="slidenum">
              <a:rPr lang="en-US" smtClean="0"/>
              <a:pPr>
                <a:defRPr/>
              </a:pPr>
              <a:t>9</a:t>
            </a:fld>
            <a:endParaRPr lang="en-US" dirty="0" smtClean="0"/>
          </a:p>
        </p:txBody>
      </p:sp>
      <p:sp>
        <p:nvSpPr>
          <p:cNvPr id="73731" name="Rectangle 2"/>
          <p:cNvSpPr>
            <a:spLocks noGrp="1" noRot="1" noChangeAspect="1" noChangeArrowheads="1" noTextEdit="1"/>
          </p:cNvSpPr>
          <p:nvPr>
            <p:ph type="sldImg"/>
          </p:nvPr>
        </p:nvSpPr>
        <p:spPr>
          <a:xfrm>
            <a:off x="381000" y="685800"/>
            <a:ext cx="6096000" cy="3429000"/>
          </a:xfrm>
          <a:ln/>
        </p:spPr>
      </p:sp>
      <p:sp>
        <p:nvSpPr>
          <p:cNvPr id="73732" name="Rectangle 3"/>
          <p:cNvSpPr>
            <a:spLocks noGrp="1" noChangeArrowheads="1"/>
          </p:cNvSpPr>
          <p:nvPr>
            <p:ph type="body" idx="1"/>
          </p:nvPr>
        </p:nvSpPr>
        <p:spPr>
          <a:noFill/>
          <a:ln/>
        </p:spPr>
        <p:txBody>
          <a:bodyPr/>
          <a:lstStyle/>
          <a:p>
            <a:pPr eaLnBrk="1" hangingPunct="1"/>
            <a:r>
              <a:rPr lang="en-US" b="1" i="1" dirty="0" smtClean="0">
                <a:latin typeface="Arial" pitchFamily="34" charset="0"/>
              </a:rPr>
              <a:t>Goal</a:t>
            </a:r>
          </a:p>
          <a:p>
            <a:pPr eaLnBrk="1" hangingPunct="1"/>
            <a:r>
              <a:rPr lang="en-US" dirty="0" smtClean="0">
                <a:latin typeface="Arial" pitchFamily="34" charset="0"/>
              </a:rPr>
              <a:t/>
            </a:r>
            <a:br>
              <a:rPr lang="en-US" dirty="0" smtClean="0">
                <a:latin typeface="Arial" pitchFamily="34" charset="0"/>
              </a:rPr>
            </a:br>
            <a:r>
              <a:rPr lang="en-US" dirty="0" smtClean="0">
                <a:latin typeface="Arial" pitchFamily="34" charset="0"/>
              </a:rPr>
              <a:t>How</a:t>
            </a:r>
            <a:r>
              <a:rPr lang="en-US" baseline="0" dirty="0" smtClean="0">
                <a:latin typeface="Arial" pitchFamily="34" charset="0"/>
              </a:rPr>
              <a:t> do you win?</a:t>
            </a:r>
          </a:p>
          <a:p>
            <a:pPr eaLnBrk="1" hangingPunct="1"/>
            <a:endParaRPr lang="en-US" baseline="0" dirty="0" smtClean="0">
              <a:latin typeface="Arial" pitchFamily="34" charset="0"/>
            </a:endParaRPr>
          </a:p>
          <a:p>
            <a:pPr eaLnBrk="1" hangingPunct="1"/>
            <a:endParaRPr lang="en-US" baseline="0" dirty="0" smtClean="0">
              <a:latin typeface="Arial" pitchFamily="34" charset="0"/>
            </a:endParaRPr>
          </a:p>
          <a:p>
            <a:pPr eaLnBrk="1" hangingPunct="1"/>
            <a:endParaRPr lang="en-US" baseline="0" dirty="0" smtClean="0">
              <a:latin typeface="Arial" pitchFamily="34" charset="0"/>
            </a:endParaRPr>
          </a:p>
          <a:p>
            <a:pPr eaLnBrk="1" hangingPunct="1"/>
            <a:endParaRPr lang="en-US" baseline="0" dirty="0" smtClean="0">
              <a:latin typeface="Arial" pitchFamily="34" charset="0"/>
            </a:endParaRPr>
          </a:p>
          <a:p>
            <a:pPr eaLnBrk="1" hangingPunct="1"/>
            <a:endParaRPr lang="en-US" dirty="0"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blank-master.jpg"/>
          <p:cNvPicPr>
            <a:picLocks noChangeAspect="1"/>
          </p:cNvPicPr>
          <p:nvPr userDrawn="1"/>
        </p:nvPicPr>
        <p:blipFill>
          <a:blip r:embed="rId2" cstate="print"/>
          <a:stretch>
            <a:fillRect/>
          </a:stretch>
        </p:blipFill>
        <p:spPr>
          <a:xfrm>
            <a:off x="0" y="0"/>
            <a:ext cx="9163050" cy="5162550"/>
          </a:xfrm>
          <a:prstGeom prst="rect">
            <a:avLst/>
          </a:prstGeom>
        </p:spPr>
      </p:pic>
      <p:sp>
        <p:nvSpPr>
          <p:cNvPr id="2" name="Title 1"/>
          <p:cNvSpPr>
            <a:spLocks noGrp="1"/>
          </p:cNvSpPr>
          <p:nvPr>
            <p:ph type="ctrTitle"/>
          </p:nvPr>
        </p:nvSpPr>
        <p:spPr>
          <a:xfrm>
            <a:off x="685800" y="1597820"/>
            <a:ext cx="7772400" cy="1102519"/>
          </a:xfrm>
        </p:spPr>
        <p:txBody>
          <a:bodyPr/>
          <a:lstStyle>
            <a:lvl1pPr>
              <a:defRPr>
                <a:latin typeface="Candara"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2914650"/>
            <a:ext cx="6400800" cy="1314450"/>
          </a:xfrm>
        </p:spPr>
        <p:txBody>
          <a:bodyPr/>
          <a:lstStyle>
            <a:lvl1pPr marL="0" indent="0" algn="ctr">
              <a:buNone/>
              <a:defRPr>
                <a:latin typeface="Candara"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descr="master-hd.jpg"/>
          <p:cNvPicPr>
            <a:picLocks noChangeAspect="1"/>
          </p:cNvPicPr>
          <p:nvPr userDrawn="1"/>
        </p:nvPicPr>
        <p:blipFill>
          <a:blip r:embed="rId2" cstate="print"/>
          <a:stretch>
            <a:fillRect/>
          </a:stretch>
        </p:blipFill>
        <p:spPr>
          <a:xfrm>
            <a:off x="0" y="0"/>
            <a:ext cx="9163050" cy="5162550"/>
          </a:xfrm>
          <a:prstGeom prst="rect">
            <a:avLst/>
          </a:prstGeom>
        </p:spPr>
      </p:pic>
      <p:sp>
        <p:nvSpPr>
          <p:cNvPr id="2" name="Title 1"/>
          <p:cNvSpPr>
            <a:spLocks noGrp="1"/>
          </p:cNvSpPr>
          <p:nvPr>
            <p:ph type="title"/>
          </p:nvPr>
        </p:nvSpPr>
        <p:spPr/>
        <p:txBody>
          <a:bodyPr/>
          <a:lstStyle>
            <a:lvl1pPr>
              <a:defRPr>
                <a:latin typeface="Candara"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Candara" pitchFamily="34" charset="0"/>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1733" name="Rectangle 5"/>
          <p:cNvSpPr>
            <a:spLocks noGrp="1" noChangeArrowheads="1"/>
          </p:cNvSpPr>
          <p:nvPr>
            <p:ph type="title"/>
          </p:nvPr>
        </p:nvSpPr>
        <p:spPr bwMode="auto">
          <a:xfrm>
            <a:off x="838200" y="514350"/>
            <a:ext cx="7315200" cy="685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1734" name="Rectangle 6"/>
          <p:cNvSpPr>
            <a:spLocks noGrp="1" noChangeArrowheads="1"/>
          </p:cNvSpPr>
          <p:nvPr>
            <p:ph type="body" idx="1"/>
          </p:nvPr>
        </p:nvSpPr>
        <p:spPr bwMode="auto">
          <a:xfrm>
            <a:off x="684213" y="1428750"/>
            <a:ext cx="7315200" cy="2971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1750" name="Oval 22"/>
          <p:cNvSpPr>
            <a:spLocks noChangeArrowheads="1"/>
          </p:cNvSpPr>
          <p:nvPr/>
        </p:nvSpPr>
        <p:spPr bwMode="auto">
          <a:xfrm>
            <a:off x="8610600" y="4743450"/>
            <a:ext cx="457200" cy="342900"/>
          </a:xfrm>
          <a:prstGeom prst="ellipse">
            <a:avLst/>
          </a:prstGeom>
          <a:solidFill>
            <a:schemeClr val="bg1"/>
          </a:solidFill>
          <a:ln w="9525" algn="ctr">
            <a:noFill/>
            <a:round/>
            <a:headEnd/>
            <a:tailEnd/>
          </a:ln>
          <a:effectLst/>
        </p:spPr>
        <p:txBody>
          <a:bodyPr wrap="none" anchor="ctr"/>
          <a:lstStyle/>
          <a:p>
            <a:pPr algn="ctr">
              <a:defRPr/>
            </a:pPr>
            <a:endParaRPr lang="en-US" dirty="0">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Lst>
  <p:timing>
    <p:tnLst>
      <p:par>
        <p:cTn id="1" dur="indefinite" restart="never" nodeType="tmRoot"/>
      </p:par>
    </p:tnLst>
  </p:timing>
  <p:txStyles>
    <p:titleStyle>
      <a:lvl1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Trebuchet MS" pitchFamily="34" charset="0"/>
        </a:defRPr>
      </a:lvl2pPr>
      <a:lvl3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Trebuchet MS" pitchFamily="34" charset="0"/>
        </a:defRPr>
      </a:lvl3pPr>
      <a:lvl4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Trebuchet MS" pitchFamily="34" charset="0"/>
        </a:defRPr>
      </a:lvl4pPr>
      <a:lvl5pPr algn="l" rtl="0" eaLnBrk="0" fontAlgn="base" hangingPunct="0">
        <a:spcBef>
          <a:spcPct val="0"/>
        </a:spcBef>
        <a:spcAft>
          <a:spcPct val="0"/>
        </a:spcAft>
        <a:defRPr sz="4000" b="1">
          <a:solidFill>
            <a:schemeClr val="tx2"/>
          </a:solidFill>
          <a:effectLst>
            <a:outerShdw blurRad="38100" dist="38100" dir="2700000" algn="tl">
              <a:srgbClr val="C0C0C0"/>
            </a:outerShdw>
          </a:effectLst>
          <a:latin typeface="Trebuchet MS" pitchFamily="34" charset="0"/>
        </a:defRPr>
      </a:lvl5pPr>
      <a:lvl6pPr marL="457200" algn="l" rtl="0" fontAlgn="base">
        <a:spcBef>
          <a:spcPct val="0"/>
        </a:spcBef>
        <a:spcAft>
          <a:spcPct val="0"/>
        </a:spcAft>
        <a:defRPr sz="4000" b="1">
          <a:solidFill>
            <a:schemeClr val="tx2"/>
          </a:solidFill>
          <a:effectLst>
            <a:outerShdw blurRad="38100" dist="38100" dir="2700000" algn="tl">
              <a:srgbClr val="C0C0C0"/>
            </a:outerShdw>
          </a:effectLst>
          <a:latin typeface="Trebuchet MS" pitchFamily="34" charset="0"/>
        </a:defRPr>
      </a:lvl6pPr>
      <a:lvl7pPr marL="914400" algn="l" rtl="0" fontAlgn="base">
        <a:spcBef>
          <a:spcPct val="0"/>
        </a:spcBef>
        <a:spcAft>
          <a:spcPct val="0"/>
        </a:spcAft>
        <a:defRPr sz="4000" b="1">
          <a:solidFill>
            <a:schemeClr val="tx2"/>
          </a:solidFill>
          <a:effectLst>
            <a:outerShdw blurRad="38100" dist="38100" dir="2700000" algn="tl">
              <a:srgbClr val="C0C0C0"/>
            </a:outerShdw>
          </a:effectLst>
          <a:latin typeface="Trebuchet MS" pitchFamily="34" charset="0"/>
        </a:defRPr>
      </a:lvl7pPr>
      <a:lvl8pPr marL="1371600" algn="l" rtl="0" fontAlgn="base">
        <a:spcBef>
          <a:spcPct val="0"/>
        </a:spcBef>
        <a:spcAft>
          <a:spcPct val="0"/>
        </a:spcAft>
        <a:defRPr sz="4000" b="1">
          <a:solidFill>
            <a:schemeClr val="tx2"/>
          </a:solidFill>
          <a:effectLst>
            <a:outerShdw blurRad="38100" dist="38100" dir="2700000" algn="tl">
              <a:srgbClr val="C0C0C0"/>
            </a:outerShdw>
          </a:effectLst>
          <a:latin typeface="Trebuchet MS" pitchFamily="34" charset="0"/>
        </a:defRPr>
      </a:lvl8pPr>
      <a:lvl9pPr marL="1828800" algn="l" rtl="0" fontAlgn="base">
        <a:spcBef>
          <a:spcPct val="0"/>
        </a:spcBef>
        <a:spcAft>
          <a:spcPct val="0"/>
        </a:spcAft>
        <a:defRPr sz="4000" b="1">
          <a:solidFill>
            <a:schemeClr val="tx2"/>
          </a:solidFill>
          <a:effectLst>
            <a:outerShdw blurRad="38100" dist="38100" dir="2700000" algn="tl">
              <a:srgbClr val="C0C0C0"/>
            </a:outerShdw>
          </a:effectLst>
          <a:latin typeface="Trebuchet MS" pitchFamily="34" charset="0"/>
        </a:defRPr>
      </a:lvl9pPr>
    </p:titleStyle>
    <p:bodyStyle>
      <a:lvl1pPr marL="342900" indent="-342900" algn="l" rtl="0" eaLnBrk="0" fontAlgn="base" hangingPunct="0">
        <a:spcBef>
          <a:spcPct val="20000"/>
        </a:spcBef>
        <a:spcAft>
          <a:spcPct val="0"/>
        </a:spcAft>
        <a:buClr>
          <a:srgbClr val="606FAE"/>
        </a:buClr>
        <a:buChar char="•"/>
        <a:defRPr sz="3200" b="1">
          <a:solidFill>
            <a:schemeClr val="tx1"/>
          </a:solidFill>
          <a:effectLst>
            <a:outerShdw blurRad="38100" dist="38100" dir="2700000" algn="tl">
              <a:srgbClr val="C0C0C0"/>
            </a:outerShdw>
          </a:effectLst>
          <a:latin typeface="+mn-lt"/>
          <a:ea typeface="+mn-ea"/>
          <a:cs typeface="+mn-cs"/>
        </a:defRPr>
      </a:lvl1pPr>
      <a:lvl2pPr marL="742950" indent="-285750" algn="l" rtl="0" eaLnBrk="0" fontAlgn="base" hangingPunct="0">
        <a:spcBef>
          <a:spcPct val="20000"/>
        </a:spcBef>
        <a:spcAft>
          <a:spcPct val="0"/>
        </a:spcAft>
        <a:buClr>
          <a:schemeClr val="hlink"/>
        </a:buClr>
        <a:buFont typeface="Wingdings" pitchFamily="2" charset="2"/>
        <a:buChar char="§"/>
        <a:defRPr sz="2800">
          <a:solidFill>
            <a:schemeClr val="tx1"/>
          </a:solidFill>
          <a:effectLst>
            <a:outerShdw blurRad="38100" dist="38100" dir="2700000" algn="tl">
              <a:srgbClr val="C0C0C0"/>
            </a:outerShdw>
          </a:effectLst>
          <a:latin typeface="Stone Sans ITC TT" pitchFamily="2" charset="0"/>
        </a:defRPr>
      </a:lvl2pPr>
      <a:lvl3pPr marL="1143000" indent="-228600" algn="l" rtl="0" eaLnBrk="0" fontAlgn="base" hangingPunct="0">
        <a:spcBef>
          <a:spcPct val="20000"/>
        </a:spcBef>
        <a:spcAft>
          <a:spcPct val="0"/>
        </a:spcAft>
        <a:buChar char="•"/>
        <a:defRPr sz="2400" b="1">
          <a:solidFill>
            <a:schemeClr val="tx1"/>
          </a:solidFill>
          <a:effectLst>
            <a:outerShdw blurRad="38100" dist="38100" dir="2700000" algn="tl">
              <a:srgbClr val="C0C0C0"/>
            </a:outerShdw>
          </a:effectLst>
          <a:latin typeface="Stone Sans ITC TT" pitchFamily="2" charset="0"/>
        </a:defRPr>
      </a:lvl3pPr>
      <a:lvl4pPr marL="1600200" indent="-228600" algn="l" rtl="0" eaLnBrk="0" fontAlgn="base" hangingPunct="0">
        <a:spcBef>
          <a:spcPct val="20000"/>
        </a:spcBef>
        <a:spcAft>
          <a:spcPct val="0"/>
        </a:spcAft>
        <a:buChar char="–"/>
        <a:defRPr sz="2000" b="1">
          <a:solidFill>
            <a:schemeClr val="tx1"/>
          </a:solidFill>
          <a:effectLst>
            <a:outerShdw blurRad="38100" dist="38100" dir="2700000" algn="tl">
              <a:srgbClr val="C0C0C0"/>
            </a:outerShdw>
          </a:effectLst>
          <a:latin typeface="Stone Sans ITC TT" pitchFamily="2" charset="0"/>
        </a:defRPr>
      </a:lvl4pPr>
      <a:lvl5pPr marL="2057400" indent="-228600" algn="l" rtl="0" eaLnBrk="0" fontAlgn="base" hangingPunct="0">
        <a:spcBef>
          <a:spcPct val="20000"/>
        </a:spcBef>
        <a:spcAft>
          <a:spcPct val="0"/>
        </a:spcAft>
        <a:buChar char="»"/>
        <a:defRPr sz="2000" b="1">
          <a:solidFill>
            <a:schemeClr val="tx1"/>
          </a:solidFill>
          <a:effectLst>
            <a:outerShdw blurRad="38100" dist="38100" dir="2700000" algn="tl">
              <a:srgbClr val="C0C0C0"/>
            </a:outerShdw>
          </a:effectLst>
          <a:latin typeface="Stone Sans ITC TT" pitchFamily="2" charset="0"/>
        </a:defRPr>
      </a:lvl5pPr>
      <a:lvl6pPr marL="25146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Stone Sans ITC TT" pitchFamily="2" charset="0"/>
        </a:defRPr>
      </a:lvl6pPr>
      <a:lvl7pPr marL="29718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Stone Sans ITC TT" pitchFamily="2" charset="0"/>
        </a:defRPr>
      </a:lvl7pPr>
      <a:lvl8pPr marL="34290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Stone Sans ITC TT" pitchFamily="2" charset="0"/>
        </a:defRPr>
      </a:lvl8pPr>
      <a:lvl9pPr marL="3886200" indent="-228600" algn="l" rtl="0" fontAlgn="base">
        <a:spcBef>
          <a:spcPct val="20000"/>
        </a:spcBef>
        <a:spcAft>
          <a:spcPct val="0"/>
        </a:spcAft>
        <a:buChar char="»"/>
        <a:defRPr sz="2000" b="1">
          <a:solidFill>
            <a:schemeClr val="tx1"/>
          </a:solidFill>
          <a:effectLst>
            <a:outerShdw blurRad="38100" dist="38100" dir="2700000" algn="tl">
              <a:srgbClr val="C0C0C0"/>
            </a:outerShdw>
          </a:effectLst>
          <a:latin typeface="Stone Sans ITC TT" pitchFamily="2"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1.png"/><Relationship Id="rId10"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9.png"/><Relationship Id="rId7" Type="http://schemas.openxmlformats.org/officeDocument/2006/relationships/image" Target="../media/image4.png"/><Relationship Id="rId12"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3.png"/><Relationship Id="rId5" Type="http://schemas.openxmlformats.org/officeDocument/2006/relationships/image" Target="../media/image11.png"/><Relationship Id="rId10" Type="http://schemas.openxmlformats.org/officeDocument/2006/relationships/image" Target="../media/image12.png"/><Relationship Id="rId4" Type="http://schemas.openxmlformats.org/officeDocument/2006/relationships/image" Target="../media/image10.png"/><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705477"/>
            <a:ext cx="7772400" cy="1981199"/>
          </a:xfrm>
        </p:spPr>
        <p:txBody>
          <a:bodyPr/>
          <a:lstStyle/>
          <a:p>
            <a:pPr algn="ctr" eaLnBrk="1" hangingPunct="1">
              <a:defRPr/>
            </a:pPr>
            <a:r>
              <a:rPr lang="en-US" sz="4400" dirty="0" smtClean="0">
                <a:solidFill>
                  <a:schemeClr val="tx1"/>
                </a:solidFill>
              </a:rPr>
              <a:t>Well Played: </a:t>
            </a:r>
            <a:r>
              <a:rPr lang="en-US" sz="4400" dirty="0" smtClean="0">
                <a:solidFill>
                  <a:schemeClr val="tx1"/>
                </a:solidFill>
                <a:latin typeface="Candara" pitchFamily="34" charset="0"/>
              </a:rPr>
              <a:t>Armada d6</a:t>
            </a:r>
          </a:p>
        </p:txBody>
      </p:sp>
      <p:sp>
        <p:nvSpPr>
          <p:cNvPr id="2052" name="Rectangle 4"/>
          <p:cNvSpPr>
            <a:spLocks noGrp="1" noChangeArrowheads="1"/>
          </p:cNvSpPr>
          <p:nvPr>
            <p:ph type="subTitle" idx="1"/>
          </p:nvPr>
        </p:nvSpPr>
        <p:spPr>
          <a:xfrm>
            <a:off x="1371600" y="3800101"/>
            <a:ext cx="6400800" cy="859724"/>
          </a:xfrm>
        </p:spPr>
        <p:txBody>
          <a:bodyPr/>
          <a:lstStyle/>
          <a:p>
            <a:pPr eaLnBrk="1" hangingPunct="1">
              <a:lnSpc>
                <a:spcPct val="80000"/>
              </a:lnSpc>
              <a:defRPr/>
            </a:pPr>
            <a:r>
              <a:rPr lang="en-US" sz="2800" b="0" dirty="0" smtClean="0"/>
              <a:t>Stone Librande</a:t>
            </a:r>
          </a:p>
          <a:p>
            <a:pPr eaLnBrk="1" hangingPunct="1">
              <a:lnSpc>
                <a:spcPct val="80000"/>
              </a:lnSpc>
              <a:defRPr/>
            </a:pPr>
            <a:r>
              <a:rPr lang="en-US" sz="2000" b="0" dirty="0" smtClean="0"/>
              <a:t>Lead Designer, </a:t>
            </a:r>
            <a:r>
              <a:rPr lang="en-US" sz="2000" b="0" i="1" dirty="0" smtClean="0"/>
              <a:t>SimCity</a:t>
            </a:r>
            <a:endParaRPr lang="en-US" sz="2000" b="0" dirty="0" smtClean="0"/>
          </a:p>
        </p:txBody>
      </p:sp>
      <p:sp>
        <p:nvSpPr>
          <p:cNvPr id="6" name="Rectangle 4"/>
          <p:cNvSpPr txBox="1">
            <a:spLocks noChangeArrowheads="1"/>
          </p:cNvSpPr>
          <p:nvPr/>
        </p:nvSpPr>
        <p:spPr bwMode="auto">
          <a:xfrm>
            <a:off x="1524000" y="2054438"/>
            <a:ext cx="6400800" cy="38957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80000"/>
              </a:lnSpc>
              <a:spcBef>
                <a:spcPct val="20000"/>
              </a:spcBef>
              <a:spcAft>
                <a:spcPct val="0"/>
              </a:spcAft>
              <a:buClr>
                <a:srgbClr val="606FAE"/>
              </a:buClr>
              <a:buSzTx/>
              <a:buFontTx/>
              <a:buNone/>
              <a:tabLst/>
              <a:defRPr/>
            </a:pPr>
            <a:r>
              <a:rPr kumimoji="0" lang="en-US" sz="2000" b="0" i="0" u="none" strike="noStrike" kern="0" cap="none" spc="0" normalizeH="0" baseline="0" noProof="0" dirty="0" smtClean="0">
                <a:ln>
                  <a:noFill/>
                </a:ln>
                <a:solidFill>
                  <a:schemeClr val="tx1"/>
                </a:solidFill>
                <a:effectLst>
                  <a:outerShdw blurRad="38100" dist="38100" dir="2700000" algn="tl">
                    <a:srgbClr val="C0C0C0"/>
                  </a:outerShdw>
                </a:effectLst>
                <a:uLnTx/>
                <a:uFillTx/>
                <a:latin typeface="Candara" pitchFamily="34" charset="0"/>
                <a:ea typeface="+mn-ea"/>
                <a:cs typeface="+mn-cs"/>
              </a:rPr>
              <a:t>Eric Zimmerman and John Sharp</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9" name="Picture 8" descr="thumb-goals.png"/>
          <p:cNvPicPr>
            <a:picLocks noChangeAspect="1"/>
          </p:cNvPicPr>
          <p:nvPr/>
        </p:nvPicPr>
        <p:blipFill>
          <a:blip r:embed="rId3" cstate="print"/>
          <a:stretch>
            <a:fillRect/>
          </a:stretch>
        </p:blipFill>
        <p:spPr>
          <a:xfrm>
            <a:off x="6286501" y="1"/>
            <a:ext cx="2857498" cy="1971674"/>
          </a:xfrm>
          <a:prstGeom prst="rect">
            <a:avLst/>
          </a:prstGeom>
        </p:spPr>
      </p:pic>
      <p:sp>
        <p:nvSpPr>
          <p:cNvPr id="11" name="Rectangle 3"/>
          <p:cNvSpPr txBox="1">
            <a:spLocks noChangeArrowheads="1"/>
          </p:cNvSpPr>
          <p:nvPr/>
        </p:nvSpPr>
        <p:spPr bwMode="auto">
          <a:xfrm>
            <a:off x="700644" y="1686298"/>
            <a:ext cx="7924373" cy="2707327"/>
          </a:xfrm>
          <a:prstGeom prst="rect">
            <a:avLst/>
          </a:prstGeom>
          <a:noFill/>
          <a:ln w="9525">
            <a:noFill/>
            <a:miter lim="800000"/>
            <a:headEnd/>
            <a:tailEnd/>
          </a:ln>
          <a:effectLst/>
        </p:spPr>
        <p:txBody>
          <a:bodyPr/>
          <a:lstStyle/>
          <a:p>
            <a:pPr marL="342900" indent="-342900">
              <a:spcBef>
                <a:spcPts val="3000"/>
              </a:spcBef>
              <a:buClr>
                <a:srgbClr val="606FAE"/>
              </a:buClr>
              <a:buFontTx/>
              <a:buChar char="•"/>
              <a:defRPr/>
            </a:pPr>
            <a:r>
              <a:rPr lang="en-US" sz="2400" kern="0" dirty="0" smtClean="0">
                <a:effectLst>
                  <a:outerShdw blurRad="38100" dist="38100" dir="2700000" algn="tl">
                    <a:srgbClr val="C0C0C0"/>
                  </a:outerShdw>
                </a:effectLst>
                <a:latin typeface="Candara" pitchFamily="34" charset="0"/>
                <a:cs typeface="+mn-cs"/>
              </a:rPr>
              <a:t>Place one monument: </a:t>
            </a:r>
          </a:p>
          <a:p>
            <a:pPr marL="800100" lvl="1" indent="-342900">
              <a:spcBef>
                <a:spcPts val="0"/>
              </a:spcBef>
              <a:buClr>
                <a:srgbClr val="606FAE"/>
              </a:buClr>
              <a:buFontTx/>
              <a:buChar char="•"/>
              <a:defRPr/>
            </a:pPr>
            <a:r>
              <a:rPr lang="en-US" sz="2000" kern="0" dirty="0" smtClean="0">
                <a:effectLst>
                  <a:outerShdw blurRad="38100" dist="38100" dir="2700000" algn="tl">
                    <a:srgbClr val="C0C0C0"/>
                  </a:outerShdw>
                </a:effectLst>
                <a:latin typeface="Candara" pitchFamily="34" charset="0"/>
                <a:cs typeface="+mn-cs"/>
              </a:rPr>
              <a:t>Match ship numbers to planet</a:t>
            </a:r>
          </a:p>
          <a:p>
            <a:pPr marL="800100" lvl="1" indent="-342900">
              <a:spcBef>
                <a:spcPts val="0"/>
              </a:spcBef>
              <a:buClr>
                <a:srgbClr val="606FAE"/>
              </a:buClr>
              <a:buFontTx/>
              <a:buChar char="•"/>
              <a:defRPr/>
            </a:pPr>
            <a:r>
              <a:rPr lang="en-US" sz="2000" kern="0" dirty="0" smtClean="0">
                <a:effectLst>
                  <a:outerShdw blurRad="38100" dist="38100" dir="2700000" algn="tl">
                    <a:srgbClr val="C0C0C0"/>
                  </a:outerShdw>
                </a:effectLst>
                <a:latin typeface="Candara" pitchFamily="34" charset="0"/>
                <a:cs typeface="+mn-cs"/>
              </a:rPr>
              <a:t>Increase Dominance</a:t>
            </a:r>
          </a:p>
          <a:p>
            <a:pPr marL="342900" indent="-342900">
              <a:spcBef>
                <a:spcPts val="3000"/>
              </a:spcBef>
              <a:buClr>
                <a:srgbClr val="606FAE"/>
              </a:buClr>
              <a:buFontTx/>
              <a:buChar char="•"/>
              <a:defRPr/>
            </a:pPr>
            <a:r>
              <a:rPr lang="en-US" sz="2400" kern="0" dirty="0" smtClean="0">
                <a:effectLst>
                  <a:outerShdw blurRad="38100" dist="38100" dir="2700000" algn="tl">
                    <a:srgbClr val="C0C0C0"/>
                  </a:outerShdw>
                </a:effectLst>
                <a:latin typeface="Candara" pitchFamily="34" charset="0"/>
                <a:cs typeface="+mn-cs"/>
              </a:rPr>
              <a:t>Gain Advancement:</a:t>
            </a:r>
          </a:p>
          <a:p>
            <a:pPr marL="800100" lvl="1" indent="-342900">
              <a:spcBef>
                <a:spcPts val="0"/>
              </a:spcBef>
              <a:buClr>
                <a:srgbClr val="606FAE"/>
              </a:buClr>
              <a:buFontTx/>
              <a:buChar char="•"/>
              <a:defRPr/>
            </a:pPr>
            <a:r>
              <a:rPr lang="en-US" sz="2000" kern="0" dirty="0" smtClean="0">
                <a:effectLst>
                  <a:outerShdw blurRad="38100" dist="38100" dir="2700000" algn="tl">
                    <a:srgbClr val="C0C0C0"/>
                  </a:outerShdw>
                </a:effectLst>
                <a:latin typeface="Candara" pitchFamily="34" charset="0"/>
                <a:cs typeface="+mn-cs"/>
              </a:rPr>
              <a:t>Place monument</a:t>
            </a:r>
          </a:p>
          <a:p>
            <a:pPr marL="800100" lvl="1" indent="-342900">
              <a:spcBef>
                <a:spcPts val="0"/>
              </a:spcBef>
              <a:buClr>
                <a:srgbClr val="606FAE"/>
              </a:buClr>
              <a:buFontTx/>
              <a:buChar char="•"/>
              <a:defRPr/>
            </a:pPr>
            <a:r>
              <a:rPr lang="en-US" sz="2000" kern="0" dirty="0" smtClean="0">
                <a:effectLst>
                  <a:outerShdw blurRad="38100" dist="38100" dir="2700000" algn="tl">
                    <a:srgbClr val="C0C0C0"/>
                  </a:outerShdw>
                </a:effectLst>
                <a:latin typeface="Candara" pitchFamily="34" charset="0"/>
                <a:cs typeface="+mn-cs"/>
              </a:rPr>
              <a:t>Increase Research</a:t>
            </a:r>
          </a:p>
          <a:p>
            <a:pPr marL="800100" lvl="1" indent="-342900">
              <a:spcBef>
                <a:spcPts val="0"/>
              </a:spcBef>
              <a:buClr>
                <a:srgbClr val="606FAE"/>
              </a:buClr>
              <a:buFontTx/>
              <a:buChar char="•"/>
              <a:defRPr/>
            </a:pPr>
            <a:endParaRPr lang="en-US" sz="2400" kern="0" dirty="0" smtClean="0">
              <a:effectLst>
                <a:outerShdw blurRad="38100" dist="38100" dir="2700000" algn="tl">
                  <a:srgbClr val="C0C0C0"/>
                </a:outerShdw>
              </a:effectLst>
              <a:latin typeface="Candara" pitchFamily="34" charset="0"/>
              <a:cs typeface="+mn-cs"/>
            </a:endParaRPr>
          </a:p>
        </p:txBody>
      </p:sp>
      <p:sp>
        <p:nvSpPr>
          <p:cNvPr id="12" name="Rectangle 2"/>
          <p:cNvSpPr>
            <a:spLocks noGrp="1" noChangeArrowheads="1"/>
          </p:cNvSpPr>
          <p:nvPr>
            <p:ph type="title"/>
          </p:nvPr>
        </p:nvSpPr>
        <p:spPr>
          <a:xfrm>
            <a:off x="914400" y="182880"/>
            <a:ext cx="5105400" cy="514350"/>
          </a:xfrm>
        </p:spPr>
        <p:txBody>
          <a:bodyPr anchor="t"/>
          <a:lstStyle/>
          <a:p>
            <a:pPr eaLnBrk="1" hangingPunct="1">
              <a:defRPr/>
            </a:pPr>
            <a:r>
              <a:rPr lang="en-US" b="0" i="1" dirty="0" smtClean="0"/>
              <a:t>Sub-Goal</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fade">
                                      <p:cBhvr>
                                        <p:cTn id="32" dur="500"/>
                                        <p:tgtEl>
                                          <p:spTgt spid="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4" name="Picture 13" descr="star-empty.png"/>
          <p:cNvPicPr>
            <a:picLocks noChangeAspect="1"/>
          </p:cNvPicPr>
          <p:nvPr/>
        </p:nvPicPr>
        <p:blipFill>
          <a:blip r:embed="rId3" cstate="print"/>
          <a:stretch>
            <a:fillRect/>
          </a:stretch>
        </p:blipFill>
        <p:spPr>
          <a:xfrm>
            <a:off x="6693743" y="2262805"/>
            <a:ext cx="1962150" cy="1971675"/>
          </a:xfrm>
          <a:prstGeom prst="rect">
            <a:avLst/>
          </a:prstGeom>
        </p:spPr>
      </p:pic>
      <p:pic>
        <p:nvPicPr>
          <p:cNvPr id="6" name="Picture 5" descr="thumb-oppositon.png"/>
          <p:cNvPicPr>
            <a:picLocks noChangeAspect="1"/>
          </p:cNvPicPr>
          <p:nvPr/>
        </p:nvPicPr>
        <p:blipFill>
          <a:blip r:embed="rId4" cstate="print"/>
          <a:stretch>
            <a:fillRect/>
          </a:stretch>
        </p:blipFill>
        <p:spPr>
          <a:xfrm>
            <a:off x="6286500" y="1"/>
            <a:ext cx="2857500" cy="1971674"/>
          </a:xfrm>
          <a:prstGeom prst="rect">
            <a:avLst/>
          </a:prstGeom>
        </p:spPr>
      </p:pic>
      <p:sp>
        <p:nvSpPr>
          <p:cNvPr id="12" name="Rectangle 2"/>
          <p:cNvSpPr>
            <a:spLocks noGrp="1" noChangeArrowheads="1"/>
          </p:cNvSpPr>
          <p:nvPr>
            <p:ph type="title"/>
          </p:nvPr>
        </p:nvSpPr>
        <p:spPr>
          <a:xfrm>
            <a:off x="914402" y="182880"/>
            <a:ext cx="3271101" cy="514350"/>
          </a:xfrm>
        </p:spPr>
        <p:txBody>
          <a:bodyPr anchor="t"/>
          <a:lstStyle/>
          <a:p>
            <a:pPr eaLnBrk="1" hangingPunct="1">
              <a:defRPr/>
            </a:pPr>
            <a:r>
              <a:rPr lang="en-US" b="0" i="1" dirty="0" smtClean="0"/>
              <a:t>Opposition</a:t>
            </a:r>
          </a:p>
        </p:txBody>
      </p:sp>
      <p:sp>
        <p:nvSpPr>
          <p:cNvPr id="10" name="Rectangle 3"/>
          <p:cNvSpPr txBox="1">
            <a:spLocks noChangeArrowheads="1"/>
          </p:cNvSpPr>
          <p:nvPr/>
        </p:nvSpPr>
        <p:spPr bwMode="auto">
          <a:xfrm>
            <a:off x="731520" y="1463040"/>
            <a:ext cx="7924373" cy="2944833"/>
          </a:xfrm>
          <a:prstGeom prst="rect">
            <a:avLst/>
          </a:prstGeom>
          <a:noFill/>
          <a:ln w="9525">
            <a:noFill/>
            <a:miter lim="800000"/>
            <a:headEnd/>
            <a:tailEnd/>
          </a:ln>
          <a:effectLst/>
        </p:spPr>
        <p:txBody>
          <a:bodyPr/>
          <a:lstStyle/>
          <a:p>
            <a:pPr marL="342900" indent="-342900">
              <a:spcBef>
                <a:spcPts val="3000"/>
              </a:spcBef>
              <a:buClr>
                <a:srgbClr val="606FAE"/>
              </a:buClr>
              <a:buFontTx/>
              <a:buChar char="•"/>
              <a:defRPr/>
            </a:pPr>
            <a:r>
              <a:rPr lang="en-US" sz="2400" b="1" kern="0" dirty="0" smtClean="0">
                <a:effectLst>
                  <a:outerShdw blurRad="38100" dist="38100" dir="2700000" algn="tl">
                    <a:srgbClr val="C0C0C0"/>
                  </a:outerShdw>
                </a:effectLst>
                <a:latin typeface="Candara" pitchFamily="34" charset="0"/>
                <a:cs typeface="+mn-cs"/>
              </a:rPr>
              <a:t>Environment:</a:t>
            </a:r>
          </a:p>
          <a:p>
            <a:pPr marL="800100" lvl="1" indent="-342900">
              <a:spcBef>
                <a:spcPts val="1200"/>
              </a:spcBef>
              <a:buClr>
                <a:srgbClr val="606FAE"/>
              </a:buClr>
              <a:buFontTx/>
              <a:buChar char="•"/>
              <a:defRPr/>
            </a:pPr>
            <a:r>
              <a:rPr lang="en-US" sz="2400" kern="0" dirty="0" smtClean="0">
                <a:effectLst>
                  <a:outerShdw blurRad="38100" dist="38100" dir="2700000" algn="tl">
                    <a:srgbClr val="C0C0C0"/>
                  </a:outerShdw>
                </a:effectLst>
                <a:latin typeface="Candara" pitchFamily="34" charset="0"/>
                <a:cs typeface="+mn-cs"/>
              </a:rPr>
              <a:t>Limited ships</a:t>
            </a:r>
          </a:p>
          <a:p>
            <a:pPr marL="800100" lvl="1" indent="-342900">
              <a:spcBef>
                <a:spcPts val="1200"/>
              </a:spcBef>
              <a:buClr>
                <a:srgbClr val="606FAE"/>
              </a:buClr>
              <a:buFontTx/>
              <a:buChar char="•"/>
              <a:defRPr/>
            </a:pPr>
            <a:r>
              <a:rPr lang="en-US" sz="2400" kern="0" dirty="0" smtClean="0">
                <a:effectLst>
                  <a:outerShdw blurRad="38100" dist="38100" dir="2700000" algn="tl">
                    <a:srgbClr val="C0C0C0"/>
                  </a:outerShdw>
                </a:effectLst>
                <a:latin typeface="Candara" pitchFamily="34" charset="0"/>
                <a:cs typeface="+mn-cs"/>
              </a:rPr>
              <a:t>Limited ship slots around planet</a:t>
            </a:r>
          </a:p>
          <a:p>
            <a:pPr marL="800100" lvl="1" indent="-342900">
              <a:spcBef>
                <a:spcPts val="1200"/>
              </a:spcBef>
              <a:buClr>
                <a:srgbClr val="606FAE"/>
              </a:buClr>
              <a:buFontTx/>
              <a:buChar char="•"/>
              <a:defRPr/>
            </a:pPr>
            <a:r>
              <a:rPr lang="en-US" sz="2400" kern="0" dirty="0" smtClean="0">
                <a:effectLst>
                  <a:outerShdw blurRad="38100" dist="38100" dir="2700000" algn="tl">
                    <a:srgbClr val="C0C0C0"/>
                  </a:outerShdw>
                </a:effectLst>
                <a:latin typeface="Candara" pitchFamily="34" charset="0"/>
                <a:cs typeface="+mn-cs"/>
              </a:rPr>
              <a:t>Limited monument slots</a:t>
            </a:r>
          </a:p>
          <a:p>
            <a:pPr marL="800100" lvl="1" indent="-342900">
              <a:spcBef>
                <a:spcPts val="1200"/>
              </a:spcBef>
              <a:buClr>
                <a:srgbClr val="606FAE"/>
              </a:buClr>
              <a:buFontTx/>
              <a:buChar char="•"/>
              <a:defRPr/>
            </a:pPr>
            <a:r>
              <a:rPr lang="en-US" sz="2400" kern="0" dirty="0" smtClean="0">
                <a:effectLst>
                  <a:outerShdw blurRad="38100" dist="38100" dir="2700000" algn="tl">
                    <a:srgbClr val="C0C0C0"/>
                  </a:outerShdw>
                </a:effectLst>
                <a:latin typeface="Candara" pitchFamily="34" charset="0"/>
                <a:cs typeface="+mn-cs"/>
              </a:rPr>
              <a:t>Matching planet number with ships</a:t>
            </a:r>
          </a:p>
          <a:p>
            <a:pPr marL="800100" lvl="1" indent="-342900">
              <a:spcBef>
                <a:spcPts val="1200"/>
              </a:spcBef>
              <a:buClr>
                <a:srgbClr val="606FAE"/>
              </a:buClr>
              <a:buFontTx/>
              <a:buChar char="•"/>
              <a:defRPr/>
            </a:pPr>
            <a:r>
              <a:rPr lang="en-US" sz="2400" kern="0" dirty="0" smtClean="0">
                <a:effectLst>
                  <a:outerShdw blurRad="38100" dist="38100" dir="2700000" algn="tl">
                    <a:srgbClr val="C0C0C0"/>
                  </a:outerShdw>
                </a:effectLst>
                <a:latin typeface="Candara" pitchFamily="34" charset="0"/>
                <a:cs typeface="+mn-cs"/>
              </a:rPr>
              <a:t>Distance to target</a:t>
            </a:r>
          </a:p>
        </p:txBody>
      </p:sp>
      <p:pic>
        <p:nvPicPr>
          <p:cNvPr id="13" name="Picture 12" descr="star.png"/>
          <p:cNvPicPr>
            <a:picLocks noChangeAspect="1"/>
          </p:cNvPicPr>
          <p:nvPr/>
        </p:nvPicPr>
        <p:blipFill>
          <a:blip r:embed="rId5" cstate="print"/>
          <a:stretch>
            <a:fillRect/>
          </a:stretch>
        </p:blipFill>
        <p:spPr>
          <a:xfrm>
            <a:off x="6693743" y="2262805"/>
            <a:ext cx="1962150" cy="1971675"/>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0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1000"/>
                                        <p:tgtEl>
                                          <p:spTgt spid="10">
                                            <p:txEl>
                                              <p:pRg st="2" end="2"/>
                                            </p:txEl>
                                          </p:spTgt>
                                        </p:tgtEl>
                                      </p:cBhvr>
                                    </p:animEffect>
                                  </p:childTnLst>
                                </p:cTn>
                              </p:par>
                              <p:par>
                                <p:cTn id="18" presetID="10" presetClass="entr" presetSubtype="0" fill="hold" nodeType="withEffect">
                                  <p:stCondLst>
                                    <p:cond delay="10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10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fade">
                                      <p:cBhvr>
                                        <p:cTn id="25" dur="1000"/>
                                        <p:tgtEl>
                                          <p:spTgt spid="1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xEl>
                                              <p:pRg st="4" end="4"/>
                                            </p:txEl>
                                          </p:spTgt>
                                        </p:tgtEl>
                                        <p:attrNameLst>
                                          <p:attrName>style.visibility</p:attrName>
                                        </p:attrNameLst>
                                      </p:cBhvr>
                                      <p:to>
                                        <p:strVal val="visible"/>
                                      </p:to>
                                    </p:set>
                                    <p:animEffect transition="in" filter="fade">
                                      <p:cBhvr>
                                        <p:cTn id="30" dur="1000"/>
                                        <p:tgtEl>
                                          <p:spTgt spid="10">
                                            <p:txEl>
                                              <p:pRg st="4" end="4"/>
                                            </p:txEl>
                                          </p:spTgt>
                                        </p:tgtEl>
                                      </p:cBhvr>
                                    </p:animEffect>
                                  </p:childTnLst>
                                </p:cTn>
                              </p:par>
                              <p:par>
                                <p:cTn id="31" presetID="10" presetClass="entr" presetSubtype="0" fill="hold" nodeType="withEffect">
                                  <p:stCondLst>
                                    <p:cond delay="100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100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0">
                                            <p:txEl>
                                              <p:pRg st="5" end="5"/>
                                            </p:txEl>
                                          </p:spTgt>
                                        </p:tgtEl>
                                        <p:attrNameLst>
                                          <p:attrName>style.visibility</p:attrName>
                                        </p:attrNameLst>
                                      </p:cBhvr>
                                      <p:to>
                                        <p:strVal val="visible"/>
                                      </p:to>
                                    </p:set>
                                    <p:animEffect transition="in" filter="fade">
                                      <p:cBhvr>
                                        <p:cTn id="38" dur="100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bldLvl="2"/>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descr="thumb-oppositon.png"/>
          <p:cNvPicPr>
            <a:picLocks noChangeAspect="1"/>
          </p:cNvPicPr>
          <p:nvPr/>
        </p:nvPicPr>
        <p:blipFill>
          <a:blip r:embed="rId3" cstate="print"/>
          <a:stretch>
            <a:fillRect/>
          </a:stretch>
        </p:blipFill>
        <p:spPr>
          <a:xfrm>
            <a:off x="6286500" y="1"/>
            <a:ext cx="2857500" cy="1971674"/>
          </a:xfrm>
          <a:prstGeom prst="rect">
            <a:avLst/>
          </a:prstGeom>
        </p:spPr>
      </p:pic>
      <p:sp>
        <p:nvSpPr>
          <p:cNvPr id="12" name="Rectangle 2"/>
          <p:cNvSpPr>
            <a:spLocks noGrp="1" noChangeArrowheads="1"/>
          </p:cNvSpPr>
          <p:nvPr>
            <p:ph type="title"/>
          </p:nvPr>
        </p:nvSpPr>
        <p:spPr>
          <a:xfrm>
            <a:off x="914402" y="182880"/>
            <a:ext cx="3271101" cy="514350"/>
          </a:xfrm>
        </p:spPr>
        <p:txBody>
          <a:bodyPr anchor="t"/>
          <a:lstStyle/>
          <a:p>
            <a:pPr eaLnBrk="1" hangingPunct="1">
              <a:defRPr/>
            </a:pPr>
            <a:r>
              <a:rPr lang="en-US" b="0" i="1" dirty="0" smtClean="0"/>
              <a:t>Opposition</a:t>
            </a:r>
          </a:p>
        </p:txBody>
      </p:sp>
      <p:sp>
        <p:nvSpPr>
          <p:cNvPr id="10" name="Rectangle 3"/>
          <p:cNvSpPr txBox="1">
            <a:spLocks noChangeArrowheads="1"/>
          </p:cNvSpPr>
          <p:nvPr/>
        </p:nvSpPr>
        <p:spPr bwMode="auto">
          <a:xfrm>
            <a:off x="731520" y="1463040"/>
            <a:ext cx="7924373" cy="2980460"/>
          </a:xfrm>
          <a:prstGeom prst="rect">
            <a:avLst/>
          </a:prstGeom>
          <a:noFill/>
          <a:ln w="9525">
            <a:noFill/>
            <a:miter lim="800000"/>
            <a:headEnd/>
            <a:tailEnd/>
          </a:ln>
          <a:effectLst/>
        </p:spPr>
        <p:txBody>
          <a:bodyPr/>
          <a:lstStyle/>
          <a:p>
            <a:pPr marL="342900" indent="-342900">
              <a:spcBef>
                <a:spcPts val="3000"/>
              </a:spcBef>
              <a:buClr>
                <a:srgbClr val="606FAE"/>
              </a:buClr>
              <a:buFontTx/>
              <a:buChar char="•"/>
              <a:defRPr/>
            </a:pPr>
            <a:r>
              <a:rPr lang="en-US" sz="2400" b="1" kern="0" dirty="0" smtClean="0">
                <a:effectLst>
                  <a:outerShdw blurRad="38100" dist="38100" dir="2700000" algn="tl">
                    <a:srgbClr val="C0C0C0"/>
                  </a:outerShdw>
                </a:effectLst>
                <a:latin typeface="Candara" pitchFamily="34" charset="0"/>
                <a:cs typeface="+mn-cs"/>
              </a:rPr>
              <a:t>Opponent:</a:t>
            </a:r>
          </a:p>
          <a:p>
            <a:pPr marL="800100" lvl="1" indent="-342900">
              <a:spcBef>
                <a:spcPts val="1200"/>
              </a:spcBef>
              <a:buClr>
                <a:srgbClr val="606FAE"/>
              </a:buClr>
              <a:buFontTx/>
              <a:buChar char="•"/>
              <a:defRPr/>
            </a:pPr>
            <a:r>
              <a:rPr lang="en-US" sz="2400" kern="0" dirty="0" smtClean="0">
                <a:effectLst>
                  <a:outerShdw blurRad="38100" dist="38100" dir="2700000" algn="tl">
                    <a:srgbClr val="C0C0C0"/>
                  </a:outerShdw>
                </a:effectLst>
                <a:latin typeface="Candara" pitchFamily="34" charset="0"/>
                <a:cs typeface="+mn-cs"/>
              </a:rPr>
              <a:t>Kill with ships</a:t>
            </a:r>
          </a:p>
          <a:p>
            <a:pPr marL="800100" lvl="1" indent="-342900">
              <a:spcBef>
                <a:spcPts val="1200"/>
              </a:spcBef>
              <a:buClr>
                <a:srgbClr val="606FAE"/>
              </a:buClr>
              <a:buFontTx/>
              <a:buChar char="•"/>
              <a:defRPr/>
            </a:pPr>
            <a:r>
              <a:rPr lang="en-US" sz="2400" kern="0" dirty="0" smtClean="0">
                <a:effectLst>
                  <a:outerShdw blurRad="38100" dist="38100" dir="2700000" algn="tl">
                    <a:srgbClr val="C0C0C0"/>
                  </a:outerShdw>
                </a:effectLst>
                <a:latin typeface="Candara" pitchFamily="34" charset="0"/>
                <a:cs typeface="+mn-cs"/>
              </a:rPr>
              <a:t>Block with ships</a:t>
            </a:r>
          </a:p>
          <a:p>
            <a:pPr marL="800100" lvl="1" indent="-342900">
              <a:spcBef>
                <a:spcPts val="1200"/>
              </a:spcBef>
              <a:buClr>
                <a:srgbClr val="606FAE"/>
              </a:buClr>
              <a:buFontTx/>
              <a:buChar char="•"/>
              <a:defRPr/>
            </a:pPr>
            <a:r>
              <a:rPr lang="en-US" sz="2400" kern="0" dirty="0" smtClean="0">
                <a:effectLst>
                  <a:outerShdw blurRad="38100" dist="38100" dir="2700000" algn="tl">
                    <a:srgbClr val="C0C0C0"/>
                  </a:outerShdw>
                </a:effectLst>
                <a:latin typeface="Candara" pitchFamily="34" charset="0"/>
                <a:cs typeface="+mn-cs"/>
              </a:rPr>
              <a:t>Take monument slots</a:t>
            </a:r>
          </a:p>
          <a:p>
            <a:pPr marL="800100" lvl="1" indent="-342900">
              <a:spcBef>
                <a:spcPts val="1200"/>
              </a:spcBef>
              <a:buClr>
                <a:srgbClr val="606FAE"/>
              </a:buClr>
              <a:buFontTx/>
              <a:buChar char="•"/>
              <a:defRPr/>
            </a:pPr>
            <a:r>
              <a:rPr lang="en-US" sz="2400" kern="0" dirty="0" smtClean="0">
                <a:effectLst>
                  <a:outerShdw blurRad="38100" dist="38100" dir="2700000" algn="tl">
                    <a:srgbClr val="C0C0C0"/>
                  </a:outerShdw>
                </a:effectLst>
                <a:latin typeface="Candara" pitchFamily="34" charset="0"/>
                <a:cs typeface="+mn-cs"/>
              </a:rPr>
              <a:t>Take advancement cards</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10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10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fade">
                                      <p:cBhvr>
                                        <p:cTn id="22" dur="10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fade">
                                      <p:cBhvr>
                                        <p:cTn id="27" dur="1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2"/>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descr="thumb-decisions.png"/>
          <p:cNvPicPr>
            <a:picLocks noChangeAspect="1"/>
          </p:cNvPicPr>
          <p:nvPr/>
        </p:nvPicPr>
        <p:blipFill>
          <a:blip r:embed="rId3" cstate="print"/>
          <a:stretch>
            <a:fillRect/>
          </a:stretch>
        </p:blipFill>
        <p:spPr>
          <a:xfrm>
            <a:off x="6286500" y="1"/>
            <a:ext cx="2857500" cy="1971674"/>
          </a:xfrm>
          <a:prstGeom prst="rect">
            <a:avLst/>
          </a:prstGeom>
        </p:spPr>
      </p:pic>
      <p:sp>
        <p:nvSpPr>
          <p:cNvPr id="20" name="Rectangle 2"/>
          <p:cNvSpPr>
            <a:spLocks noGrp="1" noChangeArrowheads="1"/>
          </p:cNvSpPr>
          <p:nvPr>
            <p:ph type="title"/>
          </p:nvPr>
        </p:nvSpPr>
        <p:spPr>
          <a:xfrm>
            <a:off x="914402" y="182880"/>
            <a:ext cx="4180112" cy="514350"/>
          </a:xfrm>
        </p:spPr>
        <p:txBody>
          <a:bodyPr anchor="t"/>
          <a:lstStyle/>
          <a:p>
            <a:pPr eaLnBrk="1" hangingPunct="1">
              <a:defRPr/>
            </a:pPr>
            <a:r>
              <a:rPr lang="en-US" b="0" i="1" dirty="0" smtClean="0"/>
              <a:t>Turn Decisions</a:t>
            </a:r>
          </a:p>
        </p:txBody>
      </p:sp>
      <p:sp>
        <p:nvSpPr>
          <p:cNvPr id="21" name="Rectangle 3"/>
          <p:cNvSpPr txBox="1">
            <a:spLocks noChangeArrowheads="1"/>
          </p:cNvSpPr>
          <p:nvPr/>
        </p:nvSpPr>
        <p:spPr bwMode="auto">
          <a:xfrm>
            <a:off x="700644" y="1841050"/>
            <a:ext cx="7924373" cy="534019"/>
          </a:xfrm>
          <a:prstGeom prst="rect">
            <a:avLst/>
          </a:prstGeom>
          <a:noFill/>
          <a:ln w="9525">
            <a:noFill/>
            <a:miter lim="800000"/>
            <a:headEnd/>
            <a:tailEnd/>
          </a:ln>
          <a:effectLst/>
        </p:spPr>
        <p:txBody>
          <a:bodyPr/>
          <a:lstStyle/>
          <a:p>
            <a:pPr marL="342900" indent="-342900">
              <a:spcBef>
                <a:spcPts val="3000"/>
              </a:spcBef>
              <a:buClr>
                <a:srgbClr val="606FAE"/>
              </a:buClr>
              <a:buFontTx/>
              <a:buChar char="•"/>
              <a:defRPr/>
            </a:pPr>
            <a:r>
              <a:rPr lang="en-US" sz="2400" kern="0" dirty="0" smtClean="0">
                <a:effectLst>
                  <a:outerShdw blurRad="38100" dist="38100" dir="2700000" algn="tl">
                    <a:srgbClr val="C0C0C0"/>
                  </a:outerShdw>
                </a:effectLst>
                <a:latin typeface="Candara" pitchFamily="34" charset="0"/>
                <a:cs typeface="+mn-cs"/>
              </a:rPr>
              <a:t>Three base actions per turn:</a:t>
            </a:r>
          </a:p>
        </p:txBody>
      </p:sp>
      <p:sp>
        <p:nvSpPr>
          <p:cNvPr id="22" name="Rectangle 3"/>
          <p:cNvSpPr txBox="1">
            <a:spLocks noChangeArrowheads="1"/>
          </p:cNvSpPr>
          <p:nvPr/>
        </p:nvSpPr>
        <p:spPr bwMode="auto">
          <a:xfrm>
            <a:off x="700644" y="2375069"/>
            <a:ext cx="7924373" cy="1555663"/>
          </a:xfrm>
          <a:prstGeom prst="rect">
            <a:avLst/>
          </a:prstGeom>
          <a:noFill/>
          <a:ln w="9525">
            <a:noFill/>
            <a:miter lim="800000"/>
            <a:headEnd/>
            <a:tailEnd/>
          </a:ln>
          <a:effectLst/>
        </p:spPr>
        <p:txBody>
          <a:bodyPr numCol="2"/>
          <a:lstStyle/>
          <a:p>
            <a:pPr marL="800100" lvl="1" indent="-342900">
              <a:spcBef>
                <a:spcPts val="1200"/>
              </a:spcBef>
              <a:buClr>
                <a:srgbClr val="606FAE"/>
              </a:buClr>
              <a:buFontTx/>
              <a:buChar char="•"/>
              <a:defRPr/>
            </a:pPr>
            <a:r>
              <a:rPr lang="en-US" sz="2200" kern="0" dirty="0" smtClean="0">
                <a:effectLst>
                  <a:outerShdw blurRad="38100" dist="38100" dir="2700000" algn="tl">
                    <a:srgbClr val="C0C0C0"/>
                  </a:outerShdw>
                </a:effectLst>
                <a:latin typeface="Candara" pitchFamily="34" charset="0"/>
                <a:cs typeface="+mn-cs"/>
              </a:rPr>
              <a:t>Reconfigure</a:t>
            </a:r>
          </a:p>
          <a:p>
            <a:pPr marL="800100" lvl="1" indent="-342900">
              <a:spcBef>
                <a:spcPts val="1200"/>
              </a:spcBef>
              <a:buClr>
                <a:srgbClr val="606FAE"/>
              </a:buClr>
              <a:buFontTx/>
              <a:buChar char="•"/>
              <a:defRPr/>
            </a:pPr>
            <a:r>
              <a:rPr lang="en-US" sz="2200" kern="0" dirty="0" smtClean="0">
                <a:effectLst>
                  <a:outerShdw blurRad="38100" dist="38100" dir="2700000" algn="tl">
                    <a:srgbClr val="C0C0C0"/>
                  </a:outerShdw>
                </a:effectLst>
                <a:latin typeface="Candara" pitchFamily="34" charset="0"/>
                <a:cs typeface="+mn-cs"/>
              </a:rPr>
              <a:t>Move/Attack</a:t>
            </a:r>
          </a:p>
          <a:p>
            <a:pPr marL="800100" lvl="1" indent="-342900">
              <a:spcBef>
                <a:spcPts val="1200"/>
              </a:spcBef>
              <a:buClr>
                <a:srgbClr val="606FAE"/>
              </a:buClr>
              <a:buFontTx/>
              <a:buChar char="•"/>
              <a:defRPr/>
            </a:pPr>
            <a:r>
              <a:rPr lang="en-US" sz="2200" kern="0" dirty="0" smtClean="0">
                <a:effectLst>
                  <a:outerShdw blurRad="38100" dist="38100" dir="2700000" algn="tl">
                    <a:srgbClr val="C0C0C0"/>
                  </a:outerShdw>
                </a:effectLst>
                <a:latin typeface="Candara" pitchFamily="34" charset="0"/>
                <a:cs typeface="+mn-cs"/>
              </a:rPr>
              <a:t>Deploy</a:t>
            </a:r>
          </a:p>
          <a:p>
            <a:pPr marL="800100" lvl="1" indent="-342900">
              <a:spcBef>
                <a:spcPts val="1200"/>
              </a:spcBef>
              <a:buClr>
                <a:srgbClr val="606FAE"/>
              </a:buClr>
              <a:buFontTx/>
              <a:buChar char="•"/>
              <a:defRPr/>
            </a:pPr>
            <a:r>
              <a:rPr lang="en-US" sz="2200" kern="0" dirty="0" smtClean="0">
                <a:effectLst>
                  <a:outerShdw blurRad="38100" dist="38100" dir="2700000" algn="tl">
                    <a:srgbClr val="C0C0C0"/>
                  </a:outerShdw>
                </a:effectLst>
                <a:latin typeface="Candara" pitchFamily="34" charset="0"/>
                <a:cs typeface="+mn-cs"/>
              </a:rPr>
              <a:t>Construct</a:t>
            </a:r>
          </a:p>
          <a:p>
            <a:pPr marL="800100" lvl="1" indent="-342900">
              <a:spcBef>
                <a:spcPts val="1200"/>
              </a:spcBef>
              <a:buClr>
                <a:srgbClr val="606FAE"/>
              </a:buClr>
              <a:buFontTx/>
              <a:buChar char="•"/>
              <a:defRPr/>
            </a:pPr>
            <a:r>
              <a:rPr lang="en-US" sz="2200" kern="0" dirty="0" smtClean="0">
                <a:effectLst>
                  <a:outerShdw blurRad="38100" dist="38100" dir="2700000" algn="tl">
                    <a:srgbClr val="C0C0C0"/>
                  </a:outerShdw>
                </a:effectLst>
                <a:latin typeface="Candara" pitchFamily="34" charset="0"/>
                <a:cs typeface="+mn-cs"/>
              </a:rPr>
              <a:t>Research</a:t>
            </a:r>
          </a:p>
        </p:txBody>
      </p:sp>
      <p:sp>
        <p:nvSpPr>
          <p:cNvPr id="23" name="Rectangle 3"/>
          <p:cNvSpPr txBox="1">
            <a:spLocks noChangeArrowheads="1"/>
          </p:cNvSpPr>
          <p:nvPr/>
        </p:nvSpPr>
        <p:spPr bwMode="auto">
          <a:xfrm>
            <a:off x="700644" y="4079115"/>
            <a:ext cx="7924373" cy="534019"/>
          </a:xfrm>
          <a:prstGeom prst="rect">
            <a:avLst/>
          </a:prstGeom>
          <a:noFill/>
          <a:ln w="9525">
            <a:noFill/>
            <a:miter lim="800000"/>
            <a:headEnd/>
            <a:tailEnd/>
          </a:ln>
          <a:effectLst/>
        </p:spPr>
        <p:txBody>
          <a:bodyPr/>
          <a:lstStyle/>
          <a:p>
            <a:pPr marL="342900" indent="-342900">
              <a:spcBef>
                <a:spcPts val="3000"/>
              </a:spcBef>
              <a:buClr>
                <a:srgbClr val="606FAE"/>
              </a:buClr>
              <a:buFontTx/>
              <a:buChar char="•"/>
              <a:defRPr/>
            </a:pPr>
            <a:r>
              <a:rPr lang="en-US" sz="2400" kern="0" dirty="0" smtClean="0">
                <a:effectLst>
                  <a:outerShdw blurRad="38100" dist="38100" dir="2700000" algn="tl">
                    <a:srgbClr val="C0C0C0"/>
                  </a:outerShdw>
                </a:effectLst>
                <a:latin typeface="Candara" pitchFamily="34" charset="0"/>
                <a:cs typeface="+mn-cs"/>
              </a:rPr>
              <a:t>One free special action per ship</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fade">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animEffect transition="in" filter="fade">
                                      <p:cBhvr>
                                        <p:cTn id="17" dur="500"/>
                                        <p:tgtEl>
                                          <p:spTgt spid="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xEl>
                                              <p:pRg st="2" end="2"/>
                                            </p:txEl>
                                          </p:spTgt>
                                        </p:tgtEl>
                                        <p:attrNameLst>
                                          <p:attrName>style.visibility</p:attrName>
                                        </p:attrNameLst>
                                      </p:cBhvr>
                                      <p:to>
                                        <p:strVal val="visible"/>
                                      </p:to>
                                    </p:set>
                                    <p:animEffect transition="in" filter="fade">
                                      <p:cBhvr>
                                        <p:cTn id="22" dur="500"/>
                                        <p:tgtEl>
                                          <p:spTgt spid="2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2">
                                            <p:txEl>
                                              <p:pRg st="3" end="3"/>
                                            </p:txEl>
                                          </p:spTgt>
                                        </p:tgtEl>
                                        <p:attrNameLst>
                                          <p:attrName>style.visibility</p:attrName>
                                        </p:attrNameLst>
                                      </p:cBhvr>
                                      <p:to>
                                        <p:strVal val="visible"/>
                                      </p:to>
                                    </p:set>
                                    <p:animEffect transition="in" filter="fade">
                                      <p:cBhvr>
                                        <p:cTn id="27" dur="500"/>
                                        <p:tgtEl>
                                          <p:spTgt spid="2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2">
                                            <p:txEl>
                                              <p:pRg st="4" end="4"/>
                                            </p:txEl>
                                          </p:spTgt>
                                        </p:tgtEl>
                                        <p:attrNameLst>
                                          <p:attrName>style.visibility</p:attrName>
                                        </p:attrNameLst>
                                      </p:cBhvr>
                                      <p:to>
                                        <p:strVal val="visible"/>
                                      </p:to>
                                    </p:set>
                                    <p:animEffect transition="in" filter="fade">
                                      <p:cBhvr>
                                        <p:cTn id="32" dur="500"/>
                                        <p:tgtEl>
                                          <p:spTgt spid="2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3">
                                            <p:txEl>
                                              <p:pRg st="0" end="0"/>
                                            </p:txEl>
                                          </p:spTgt>
                                        </p:tgtEl>
                                        <p:attrNameLst>
                                          <p:attrName>style.visibility</p:attrName>
                                        </p:attrNameLst>
                                      </p:cBhvr>
                                      <p:to>
                                        <p:strVal val="visible"/>
                                      </p:to>
                                    </p:set>
                                    <p:animEffect transition="in" filter="fade">
                                      <p:cBhvr>
                                        <p:cTn id="37"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build="p" bldLvl="2"/>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 name="Picture 5" descr="thumb-decisions.png"/>
          <p:cNvPicPr>
            <a:picLocks noChangeAspect="1"/>
          </p:cNvPicPr>
          <p:nvPr/>
        </p:nvPicPr>
        <p:blipFill>
          <a:blip r:embed="rId3" cstate="print"/>
          <a:stretch>
            <a:fillRect/>
          </a:stretch>
        </p:blipFill>
        <p:spPr>
          <a:xfrm>
            <a:off x="6286500" y="1"/>
            <a:ext cx="2857500" cy="1971674"/>
          </a:xfrm>
          <a:prstGeom prst="rect">
            <a:avLst/>
          </a:prstGeom>
        </p:spPr>
      </p:pic>
      <p:sp>
        <p:nvSpPr>
          <p:cNvPr id="20" name="Rectangle 2"/>
          <p:cNvSpPr>
            <a:spLocks noGrp="1" noChangeArrowheads="1"/>
          </p:cNvSpPr>
          <p:nvPr>
            <p:ph type="title"/>
          </p:nvPr>
        </p:nvSpPr>
        <p:spPr>
          <a:xfrm>
            <a:off x="914402" y="182880"/>
            <a:ext cx="5058886" cy="514350"/>
          </a:xfrm>
        </p:spPr>
        <p:txBody>
          <a:bodyPr anchor="t"/>
          <a:lstStyle/>
          <a:p>
            <a:pPr eaLnBrk="1" hangingPunct="1">
              <a:defRPr/>
            </a:pPr>
            <a:r>
              <a:rPr lang="en-US" b="0" i="1" dirty="0" smtClean="0"/>
              <a:t>Strategic Decisions</a:t>
            </a:r>
          </a:p>
        </p:txBody>
      </p:sp>
      <p:sp>
        <p:nvSpPr>
          <p:cNvPr id="21" name="Rectangle 3"/>
          <p:cNvSpPr txBox="1">
            <a:spLocks noChangeArrowheads="1"/>
          </p:cNvSpPr>
          <p:nvPr/>
        </p:nvSpPr>
        <p:spPr bwMode="auto">
          <a:xfrm>
            <a:off x="700644" y="1841050"/>
            <a:ext cx="7924373" cy="2422192"/>
          </a:xfrm>
          <a:prstGeom prst="rect">
            <a:avLst/>
          </a:prstGeom>
          <a:noFill/>
          <a:ln w="9525">
            <a:noFill/>
            <a:miter lim="800000"/>
            <a:headEnd/>
            <a:tailEnd/>
          </a:ln>
          <a:effectLst/>
        </p:spPr>
        <p:txBody>
          <a:bodyPr/>
          <a:lstStyle/>
          <a:p>
            <a:pPr marL="342900" indent="-342900">
              <a:spcBef>
                <a:spcPts val="3000"/>
              </a:spcBef>
              <a:buClr>
                <a:srgbClr val="606FAE"/>
              </a:buClr>
              <a:buFontTx/>
              <a:buChar char="•"/>
              <a:defRPr/>
            </a:pPr>
            <a:r>
              <a:rPr lang="en-US" sz="2400" kern="0" dirty="0" smtClean="0">
                <a:effectLst>
                  <a:outerShdw blurRad="38100" dist="38100" dir="2700000" algn="tl">
                    <a:srgbClr val="C0C0C0"/>
                  </a:outerShdw>
                </a:effectLst>
                <a:latin typeface="Candara" pitchFamily="34" charset="0"/>
                <a:cs typeface="+mn-cs"/>
              </a:rPr>
              <a:t>Dominance vs. Construction</a:t>
            </a:r>
          </a:p>
          <a:p>
            <a:pPr marL="342900" indent="-342900">
              <a:spcBef>
                <a:spcPts val="3000"/>
              </a:spcBef>
              <a:buClr>
                <a:srgbClr val="606FAE"/>
              </a:buClr>
              <a:buFontTx/>
              <a:buChar char="•"/>
              <a:defRPr/>
            </a:pPr>
            <a:r>
              <a:rPr lang="en-US" sz="2400" kern="0" dirty="0" smtClean="0">
                <a:effectLst>
                  <a:outerShdw blurRad="38100" dist="38100" dir="2700000" algn="tl">
                    <a:srgbClr val="C0C0C0"/>
                  </a:outerShdw>
                </a:effectLst>
                <a:latin typeface="Candara" pitchFamily="34" charset="0"/>
                <a:cs typeface="+mn-cs"/>
              </a:rPr>
              <a:t>Research vs. Ship actions</a:t>
            </a:r>
          </a:p>
          <a:p>
            <a:pPr marL="342900" indent="-342900">
              <a:spcBef>
                <a:spcPts val="3000"/>
              </a:spcBef>
              <a:buClr>
                <a:srgbClr val="606FAE"/>
              </a:buClr>
              <a:buFontTx/>
              <a:buChar char="•"/>
              <a:defRPr/>
            </a:pPr>
            <a:r>
              <a:rPr lang="en-US" sz="2400" kern="0" dirty="0" smtClean="0">
                <a:effectLst>
                  <a:outerShdw blurRad="38100" dist="38100" dir="2700000" algn="tl">
                    <a:srgbClr val="C0C0C0"/>
                  </a:outerShdw>
                </a:effectLst>
                <a:latin typeface="Candara" pitchFamily="34" charset="0"/>
                <a:cs typeface="+mn-cs"/>
              </a:rPr>
              <a:t>Attacking is always good</a:t>
            </a:r>
          </a:p>
          <a:p>
            <a:pPr marL="342900" indent="-342900">
              <a:spcBef>
                <a:spcPts val="3000"/>
              </a:spcBef>
              <a:buClr>
                <a:srgbClr val="606FAE"/>
              </a:buClr>
              <a:buFontTx/>
              <a:buChar char="•"/>
              <a:defRPr/>
            </a:pPr>
            <a:endParaRPr lang="en-US" sz="2400" kern="0" dirty="0" smtClean="0">
              <a:effectLst>
                <a:outerShdw blurRad="38100" dist="38100" dir="2700000" algn="tl">
                  <a:srgbClr val="C0C0C0"/>
                </a:outerShdw>
              </a:effectLst>
              <a:latin typeface="Candara" pitchFamily="34" charset="0"/>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xEl>
                                              <p:pRg st="1" end="1"/>
                                            </p:txEl>
                                          </p:spTgt>
                                        </p:tgtEl>
                                        <p:attrNameLst>
                                          <p:attrName>style.visibility</p:attrName>
                                        </p:attrNameLst>
                                      </p:cBhvr>
                                      <p:to>
                                        <p:strVal val="visible"/>
                                      </p:to>
                                    </p:set>
                                    <p:animEffect transition="in" filter="fade">
                                      <p:cBhvr>
                                        <p:cTn id="12" dur="500"/>
                                        <p:tgtEl>
                                          <p:spTgt spid="2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xEl>
                                              <p:pRg st="2" end="2"/>
                                            </p:txEl>
                                          </p:spTgt>
                                        </p:tgtEl>
                                        <p:attrNameLst>
                                          <p:attrName>style.visibility</p:attrName>
                                        </p:attrNameLst>
                                      </p:cBhvr>
                                      <p:to>
                                        <p:strVal val="visible"/>
                                      </p:to>
                                    </p:set>
                                    <p:animEffect transition="in" filter="fade">
                                      <p:cBhvr>
                                        <p:cTn id="17"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Rectangle 2"/>
          <p:cNvSpPr>
            <a:spLocks noGrp="1" noChangeArrowheads="1"/>
          </p:cNvSpPr>
          <p:nvPr>
            <p:ph type="title"/>
          </p:nvPr>
        </p:nvSpPr>
        <p:spPr>
          <a:xfrm>
            <a:off x="914400" y="182880"/>
            <a:ext cx="4495800" cy="514350"/>
          </a:xfrm>
        </p:spPr>
        <p:txBody>
          <a:bodyPr anchor="t"/>
          <a:lstStyle/>
          <a:p>
            <a:pPr eaLnBrk="1" hangingPunct="1">
              <a:defRPr/>
            </a:pPr>
            <a:r>
              <a:rPr lang="en-US" b="0" i="1" dirty="0" smtClean="0"/>
              <a:t>Rules</a:t>
            </a:r>
          </a:p>
        </p:txBody>
      </p:sp>
      <p:pic>
        <p:nvPicPr>
          <p:cNvPr id="6" name="Picture 5" descr="thumb-rules.png"/>
          <p:cNvPicPr>
            <a:picLocks noChangeAspect="1"/>
          </p:cNvPicPr>
          <p:nvPr/>
        </p:nvPicPr>
        <p:blipFill>
          <a:blip r:embed="rId3" cstate="print"/>
          <a:stretch>
            <a:fillRect/>
          </a:stretch>
        </p:blipFill>
        <p:spPr>
          <a:xfrm>
            <a:off x="6286500" y="1"/>
            <a:ext cx="2857500" cy="1971674"/>
          </a:xfrm>
          <a:prstGeom prst="rect">
            <a:avLst/>
          </a:prstGeom>
        </p:spPr>
      </p:pic>
      <p:sp>
        <p:nvSpPr>
          <p:cNvPr id="7" name="Rectangle 3"/>
          <p:cNvSpPr txBox="1">
            <a:spLocks noChangeArrowheads="1"/>
          </p:cNvSpPr>
          <p:nvPr/>
        </p:nvSpPr>
        <p:spPr bwMode="auto">
          <a:xfrm>
            <a:off x="700644" y="1294410"/>
            <a:ext cx="7924373" cy="3182341"/>
          </a:xfrm>
          <a:prstGeom prst="rect">
            <a:avLst/>
          </a:prstGeom>
          <a:noFill/>
          <a:ln w="9525">
            <a:noFill/>
            <a:miter lim="800000"/>
            <a:headEnd/>
            <a:tailEnd/>
          </a:ln>
          <a:effectLst/>
        </p:spPr>
        <p:txBody>
          <a:bodyPr/>
          <a:lstStyle/>
          <a:p>
            <a:pPr marL="342900" indent="-342900">
              <a:spcBef>
                <a:spcPts val="3000"/>
              </a:spcBef>
              <a:buClr>
                <a:srgbClr val="606FAE"/>
              </a:buClr>
              <a:buFontTx/>
              <a:buChar char="•"/>
              <a:defRPr/>
            </a:pPr>
            <a:r>
              <a:rPr lang="en-US" sz="2400" kern="0" dirty="0" smtClean="0">
                <a:effectLst>
                  <a:outerShdw blurRad="38100" dist="38100" dir="2700000" algn="tl">
                    <a:srgbClr val="C0C0C0"/>
                  </a:outerShdw>
                </a:effectLst>
                <a:latin typeface="Candara" pitchFamily="34" charset="0"/>
                <a:cs typeface="+mn-cs"/>
              </a:rPr>
              <a:t>Easy to learn</a:t>
            </a:r>
          </a:p>
          <a:p>
            <a:pPr marL="800100" lvl="1" indent="-342900">
              <a:spcBef>
                <a:spcPts val="600"/>
              </a:spcBef>
              <a:buClr>
                <a:srgbClr val="606FAE"/>
              </a:buClr>
              <a:buFontTx/>
              <a:buChar char="•"/>
              <a:defRPr/>
            </a:pPr>
            <a:r>
              <a:rPr lang="en-US" sz="2000" kern="0" dirty="0" smtClean="0">
                <a:effectLst>
                  <a:outerShdw blurRad="38100" dist="38100" dir="2700000" algn="tl">
                    <a:srgbClr val="C0C0C0"/>
                  </a:outerShdw>
                </a:effectLst>
                <a:latin typeface="Candara" pitchFamily="34" charset="0"/>
                <a:cs typeface="+mn-cs"/>
              </a:rPr>
              <a:t>3 pages + clear illustrated examples</a:t>
            </a:r>
            <a:endParaRPr lang="en-US" sz="2400" kern="0" dirty="0" smtClean="0">
              <a:effectLst>
                <a:outerShdw blurRad="38100" dist="38100" dir="2700000" algn="tl">
                  <a:srgbClr val="C0C0C0"/>
                </a:outerShdw>
              </a:effectLst>
              <a:latin typeface="Candara" pitchFamily="34" charset="0"/>
              <a:cs typeface="+mn-cs"/>
            </a:endParaRPr>
          </a:p>
          <a:p>
            <a:pPr marL="342900" indent="-342900">
              <a:spcBef>
                <a:spcPts val="3000"/>
              </a:spcBef>
              <a:buClr>
                <a:srgbClr val="606FAE"/>
              </a:buClr>
              <a:buFontTx/>
              <a:buChar char="•"/>
              <a:defRPr/>
            </a:pPr>
            <a:r>
              <a:rPr lang="en-US" sz="2400" kern="0" dirty="0" smtClean="0">
                <a:effectLst>
                  <a:outerShdw blurRad="38100" dist="38100" dir="2700000" algn="tl">
                    <a:srgbClr val="C0C0C0"/>
                  </a:outerShdw>
                </a:effectLst>
                <a:latin typeface="Candara" pitchFamily="34" charset="0"/>
                <a:cs typeface="+mn-cs"/>
              </a:rPr>
              <a:t>A few buried rules and exceptions</a:t>
            </a:r>
          </a:p>
          <a:p>
            <a:pPr marL="800100" lvl="2" indent="-342900">
              <a:spcBef>
                <a:spcPts val="600"/>
              </a:spcBef>
              <a:buClr>
                <a:srgbClr val="606FAE"/>
              </a:buClr>
              <a:buFontTx/>
              <a:buChar char="•"/>
              <a:defRPr/>
            </a:pPr>
            <a:r>
              <a:rPr lang="en-US" sz="2000" kern="0" dirty="0" smtClean="0">
                <a:effectLst>
                  <a:outerShdw blurRad="38100" dist="38100" dir="2700000" algn="tl">
                    <a:srgbClr val="C0C0C0"/>
                  </a:outerShdw>
                </a:effectLst>
                <a:latin typeface="Candara" pitchFamily="34" charset="0"/>
              </a:rPr>
              <a:t>“Relocation cannot be used to make it impossible for a player to win without using another Relocation advancement.” </a:t>
            </a:r>
            <a:endParaRPr lang="en-US" sz="2400" kern="0" dirty="0" smtClean="0">
              <a:effectLst>
                <a:outerShdw blurRad="38100" dist="38100" dir="2700000" algn="tl">
                  <a:srgbClr val="C0C0C0"/>
                </a:outerShdw>
              </a:effectLst>
              <a:latin typeface="Candara" pitchFamily="34" charset="0"/>
            </a:endParaRPr>
          </a:p>
          <a:p>
            <a:pPr marL="342900" indent="-342900">
              <a:spcBef>
                <a:spcPts val="3000"/>
              </a:spcBef>
              <a:buClr>
                <a:srgbClr val="606FAE"/>
              </a:buClr>
              <a:buFontTx/>
              <a:buChar char="•"/>
              <a:defRPr/>
            </a:pPr>
            <a:r>
              <a:rPr lang="en-US" sz="2400" kern="0" dirty="0" smtClean="0">
                <a:effectLst>
                  <a:outerShdw blurRad="38100" dist="38100" dir="2700000" algn="tl">
                    <a:srgbClr val="C0C0C0"/>
                  </a:outerShdw>
                </a:effectLst>
                <a:latin typeface="Candara" pitchFamily="34" charset="0"/>
                <a:cs typeface="+mn-cs"/>
              </a:rPr>
              <a:t>Simple rule set allows for emergent complexity</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fade">
                                      <p:cBhvr>
                                        <p:cTn id="10" dur="500"/>
                                        <p:tgtEl>
                                          <p:spTgt spid="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fade">
                                      <p:cBhvr>
                                        <p:cTn id="15" dur="500"/>
                                        <p:tgtEl>
                                          <p:spTgt spid="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fade">
                                      <p:cBhvr>
                                        <p:cTn id="18" dur="500"/>
                                        <p:tgtEl>
                                          <p:spTgt spid="7">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animEffect transition="in" filter="fade">
                                      <p:cBhvr>
                                        <p:cTn id="23"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title"/>
          <p:cNvSpPr>
            <a:spLocks noGrp="1" noChangeArrowheads="1"/>
          </p:cNvSpPr>
          <p:nvPr>
            <p:ph type="title"/>
          </p:nvPr>
        </p:nvSpPr>
        <p:spPr>
          <a:xfrm>
            <a:off x="914402" y="182880"/>
            <a:ext cx="4818185" cy="514350"/>
          </a:xfrm>
        </p:spPr>
        <p:txBody>
          <a:bodyPr anchor="t"/>
          <a:lstStyle/>
          <a:p>
            <a:pPr eaLnBrk="1" hangingPunct="1">
              <a:defRPr/>
            </a:pPr>
            <a:r>
              <a:rPr lang="en-US" b="0" i="1" dirty="0" smtClean="0"/>
              <a:t>Interaction</a:t>
            </a:r>
          </a:p>
        </p:txBody>
      </p:sp>
      <p:pic>
        <p:nvPicPr>
          <p:cNvPr id="5" name="interaction" descr="thumb-interaction.png"/>
          <p:cNvPicPr>
            <a:picLocks noChangeAspect="1"/>
          </p:cNvPicPr>
          <p:nvPr/>
        </p:nvPicPr>
        <p:blipFill>
          <a:blip r:embed="rId3" cstate="print"/>
          <a:stretch>
            <a:fillRect/>
          </a:stretch>
        </p:blipFill>
        <p:spPr>
          <a:xfrm>
            <a:off x="6286500" y="1"/>
            <a:ext cx="2857500" cy="1971675"/>
          </a:xfrm>
          <a:prstGeom prst="rect">
            <a:avLst/>
          </a:prstGeom>
        </p:spPr>
      </p:pic>
      <p:sp>
        <p:nvSpPr>
          <p:cNvPr id="9" name="Rectangle 3"/>
          <p:cNvSpPr txBox="1">
            <a:spLocks noChangeArrowheads="1"/>
          </p:cNvSpPr>
          <p:nvPr/>
        </p:nvSpPr>
        <p:spPr bwMode="auto">
          <a:xfrm>
            <a:off x="700645" y="1401289"/>
            <a:ext cx="5201392" cy="3075462"/>
          </a:xfrm>
          <a:prstGeom prst="rect">
            <a:avLst/>
          </a:prstGeom>
          <a:noFill/>
          <a:ln w="9525">
            <a:noFill/>
            <a:miter lim="800000"/>
            <a:headEnd/>
            <a:tailEnd/>
          </a:ln>
          <a:effectLst/>
        </p:spPr>
        <p:txBody>
          <a:bodyPr/>
          <a:lstStyle/>
          <a:p>
            <a:pPr marL="342900" indent="-342900">
              <a:spcBef>
                <a:spcPts val="3000"/>
              </a:spcBef>
              <a:buClr>
                <a:srgbClr val="606FAE"/>
              </a:buClr>
              <a:buFontTx/>
              <a:buChar char="•"/>
              <a:defRPr/>
            </a:pPr>
            <a:r>
              <a:rPr lang="en-US" sz="2400" kern="0" dirty="0" smtClean="0">
                <a:effectLst>
                  <a:outerShdw blurRad="38100" dist="38100" dir="2700000" algn="tl">
                    <a:srgbClr val="C0C0C0"/>
                  </a:outerShdw>
                </a:effectLst>
                <a:latin typeface="Candara" pitchFamily="34" charset="0"/>
                <a:cs typeface="+mn-cs"/>
              </a:rPr>
              <a:t>No hidden information</a:t>
            </a:r>
          </a:p>
          <a:p>
            <a:pPr marL="800100" lvl="1" indent="-342900">
              <a:spcBef>
                <a:spcPts val="600"/>
              </a:spcBef>
              <a:buClr>
                <a:srgbClr val="606FAE"/>
              </a:buClr>
              <a:buFontTx/>
              <a:buChar char="•"/>
              <a:defRPr/>
            </a:pPr>
            <a:r>
              <a:rPr lang="en-US" sz="2000" kern="0" dirty="0" smtClean="0">
                <a:effectLst>
                  <a:outerShdw blurRad="38100" dist="38100" dir="2700000" algn="tl">
                    <a:srgbClr val="C0C0C0"/>
                  </a:outerShdw>
                </a:effectLst>
                <a:latin typeface="Candara" pitchFamily="34" charset="0"/>
                <a:cs typeface="+mn-cs"/>
              </a:rPr>
              <a:t>Play mats clearly show state of game</a:t>
            </a:r>
          </a:p>
          <a:p>
            <a:pPr marL="800100" lvl="1" indent="-342900">
              <a:spcBef>
                <a:spcPts val="600"/>
              </a:spcBef>
              <a:buClr>
                <a:srgbClr val="606FAE"/>
              </a:buClr>
              <a:buFontTx/>
              <a:buChar char="•"/>
              <a:defRPr/>
            </a:pPr>
            <a:r>
              <a:rPr lang="en-US" sz="2000" kern="0" dirty="0" smtClean="0">
                <a:effectLst>
                  <a:outerShdw blurRad="38100" dist="38100" dir="2700000" algn="tl">
                    <a:srgbClr val="C0C0C0"/>
                  </a:outerShdw>
                </a:effectLst>
                <a:latin typeface="Candara" pitchFamily="34" charset="0"/>
                <a:cs typeface="+mn-cs"/>
              </a:rPr>
              <a:t>Shared advancement cards</a:t>
            </a:r>
          </a:p>
          <a:p>
            <a:pPr marL="800100" lvl="1" indent="-342900">
              <a:spcBef>
                <a:spcPts val="600"/>
              </a:spcBef>
              <a:buClr>
                <a:srgbClr val="606FAE"/>
              </a:buClr>
              <a:buFontTx/>
              <a:buChar char="•"/>
              <a:defRPr/>
            </a:pPr>
            <a:r>
              <a:rPr lang="en-US" sz="2000" kern="0" dirty="0" smtClean="0">
                <a:effectLst>
                  <a:outerShdw blurRad="38100" dist="38100" dir="2700000" algn="tl">
                    <a:srgbClr val="C0C0C0"/>
                  </a:outerShdw>
                </a:effectLst>
                <a:latin typeface="Candara" pitchFamily="34" charset="0"/>
                <a:cs typeface="+mn-cs"/>
              </a:rPr>
              <a:t>Dice numbers clear at all time</a:t>
            </a:r>
          </a:p>
          <a:p>
            <a:pPr marL="342900" indent="-342900">
              <a:spcBef>
                <a:spcPts val="3000"/>
              </a:spcBef>
              <a:buClr>
                <a:srgbClr val="606FAE"/>
              </a:buClr>
              <a:buFontTx/>
              <a:buChar char="•"/>
              <a:defRPr/>
            </a:pPr>
            <a:r>
              <a:rPr lang="en-US" sz="2400" kern="0" dirty="0" smtClean="0">
                <a:effectLst>
                  <a:outerShdw blurRad="38100" dist="38100" dir="2700000" algn="tl">
                    <a:srgbClr val="C0C0C0"/>
                  </a:outerShdw>
                </a:effectLst>
                <a:latin typeface="Candara" pitchFamily="34" charset="0"/>
                <a:cs typeface="+mn-cs"/>
              </a:rPr>
              <a:t>One number, Multiple features</a:t>
            </a:r>
          </a:p>
          <a:p>
            <a:pPr marL="800100" lvl="1" indent="-342900">
              <a:spcBef>
                <a:spcPts val="600"/>
              </a:spcBef>
              <a:buClr>
                <a:srgbClr val="606FAE"/>
              </a:buClr>
              <a:buFontTx/>
              <a:buChar char="•"/>
              <a:defRPr/>
            </a:pPr>
            <a:r>
              <a:rPr lang="en-US" sz="2000" kern="0" dirty="0" smtClean="0">
                <a:effectLst>
                  <a:outerShdw blurRad="38100" dist="38100" dir="2700000" algn="tl">
                    <a:srgbClr val="C0C0C0"/>
                  </a:outerShdw>
                </a:effectLst>
                <a:latin typeface="Candara" pitchFamily="34" charset="0"/>
                <a:cs typeface="+mn-cs"/>
              </a:rPr>
              <a:t>Speed, Attack, Special power</a:t>
            </a:r>
          </a:p>
          <a:p>
            <a:pPr marL="342900" indent="-342900">
              <a:spcBef>
                <a:spcPts val="3000"/>
              </a:spcBef>
              <a:buClr>
                <a:srgbClr val="606FAE"/>
              </a:buClr>
              <a:defRPr/>
            </a:pPr>
            <a:endParaRPr lang="en-US" sz="2400" kern="0" dirty="0" smtClean="0">
              <a:effectLst>
                <a:outerShdw blurRad="38100" dist="38100" dir="2700000" algn="tl">
                  <a:srgbClr val="C0C0C0"/>
                </a:outerShdw>
              </a:effectLst>
              <a:latin typeface="Candara" pitchFamily="34" charset="0"/>
              <a:cs typeface="+mn-cs"/>
            </a:endParaRPr>
          </a:p>
        </p:txBody>
      </p:sp>
      <p:pic>
        <p:nvPicPr>
          <p:cNvPr id="51201" name="Picture 1"/>
          <p:cNvPicPr>
            <a:picLocks noChangeAspect="1" noChangeArrowheads="1"/>
          </p:cNvPicPr>
          <p:nvPr/>
        </p:nvPicPr>
        <p:blipFill>
          <a:blip r:embed="rId4" cstate="print"/>
          <a:srcRect/>
          <a:stretch>
            <a:fillRect/>
          </a:stretch>
        </p:blipFill>
        <p:spPr bwMode="auto">
          <a:xfrm>
            <a:off x="5557651" y="2433149"/>
            <a:ext cx="3431969" cy="2043602"/>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par>
                                <p:cTn id="13" presetID="10" presetClass="entr" presetSubtype="0" fill="hold" nodeType="withEffect">
                                  <p:stCondLst>
                                    <p:cond delay="1000"/>
                                  </p:stCondLst>
                                  <p:childTnLst>
                                    <p:set>
                                      <p:cBhvr>
                                        <p:cTn id="14" dur="1" fill="hold">
                                          <p:stCondLst>
                                            <p:cond delay="0"/>
                                          </p:stCondLst>
                                        </p:cTn>
                                        <p:tgtEl>
                                          <p:spTgt spid="51201"/>
                                        </p:tgtEl>
                                        <p:attrNameLst>
                                          <p:attrName>style.visibility</p:attrName>
                                        </p:attrNameLst>
                                      </p:cBhvr>
                                      <p:to>
                                        <p:strVal val="visible"/>
                                      </p:to>
                                    </p:set>
                                    <p:animEffect transition="in" filter="fade">
                                      <p:cBhvr>
                                        <p:cTn id="15" dur="1000"/>
                                        <p:tgtEl>
                                          <p:spTgt spid="5120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animEffect transition="in" filter="fade">
                                      <p:cBhvr>
                                        <p:cTn id="25" dur="500"/>
                                        <p:tgtEl>
                                          <p:spTgt spid="9">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9">
                                            <p:txEl>
                                              <p:pRg st="4" end="4"/>
                                            </p:txEl>
                                          </p:spTgt>
                                        </p:tgtEl>
                                        <p:attrNameLst>
                                          <p:attrName>style.visibility</p:attrName>
                                        </p:attrNameLst>
                                      </p:cBhvr>
                                      <p:to>
                                        <p:strVal val="visible"/>
                                      </p:to>
                                    </p:set>
                                    <p:animEffect transition="in" filter="fade">
                                      <p:cBhvr>
                                        <p:cTn id="30" dur="500"/>
                                        <p:tgtEl>
                                          <p:spTgt spid="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9">
                                            <p:txEl>
                                              <p:pRg st="5" end="5"/>
                                            </p:txEl>
                                          </p:spTgt>
                                        </p:tgtEl>
                                        <p:attrNameLst>
                                          <p:attrName>style.visibility</p:attrName>
                                        </p:attrNameLst>
                                      </p:cBhvr>
                                      <p:to>
                                        <p:strVal val="visible"/>
                                      </p:to>
                                    </p:set>
                                    <p:animEffect transition="in" filter="fade">
                                      <p:cBhvr>
                                        <p:cTn id="35" dur="500"/>
                                        <p:tgtEl>
                                          <p:spTgt spid="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bldLvl="2"/>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title"/>
          <p:cNvSpPr>
            <a:spLocks noGrp="1" noChangeArrowheads="1"/>
          </p:cNvSpPr>
          <p:nvPr>
            <p:ph type="title"/>
          </p:nvPr>
        </p:nvSpPr>
        <p:spPr>
          <a:xfrm>
            <a:off x="914402" y="182880"/>
            <a:ext cx="4818185" cy="514350"/>
          </a:xfrm>
        </p:spPr>
        <p:txBody>
          <a:bodyPr anchor="t"/>
          <a:lstStyle/>
          <a:p>
            <a:pPr eaLnBrk="1" hangingPunct="1">
              <a:defRPr/>
            </a:pPr>
            <a:r>
              <a:rPr lang="en-US" b="0" i="1" dirty="0" smtClean="0"/>
              <a:t>Interaction</a:t>
            </a:r>
          </a:p>
        </p:txBody>
      </p:sp>
      <p:pic>
        <p:nvPicPr>
          <p:cNvPr id="5" name="interaction" descr="thumb-interaction.png"/>
          <p:cNvPicPr>
            <a:picLocks noChangeAspect="1"/>
          </p:cNvPicPr>
          <p:nvPr/>
        </p:nvPicPr>
        <p:blipFill>
          <a:blip r:embed="rId3" cstate="print"/>
          <a:stretch>
            <a:fillRect/>
          </a:stretch>
        </p:blipFill>
        <p:spPr>
          <a:xfrm>
            <a:off x="6286500" y="1"/>
            <a:ext cx="2857500" cy="1971675"/>
          </a:xfrm>
          <a:prstGeom prst="rect">
            <a:avLst/>
          </a:prstGeom>
        </p:spPr>
      </p:pic>
      <p:sp>
        <p:nvSpPr>
          <p:cNvPr id="9" name="Rectangle 3"/>
          <p:cNvSpPr txBox="1">
            <a:spLocks noChangeArrowheads="1"/>
          </p:cNvSpPr>
          <p:nvPr/>
        </p:nvSpPr>
        <p:spPr bwMode="auto">
          <a:xfrm>
            <a:off x="700644" y="1401289"/>
            <a:ext cx="7924373" cy="3075462"/>
          </a:xfrm>
          <a:prstGeom prst="rect">
            <a:avLst/>
          </a:prstGeom>
          <a:noFill/>
          <a:ln w="9525">
            <a:noFill/>
            <a:miter lim="800000"/>
            <a:headEnd/>
            <a:tailEnd/>
          </a:ln>
          <a:effectLst/>
        </p:spPr>
        <p:txBody>
          <a:bodyPr/>
          <a:lstStyle/>
          <a:p>
            <a:pPr marL="342900" indent="-342900">
              <a:spcBef>
                <a:spcPts val="3000"/>
              </a:spcBef>
              <a:buClr>
                <a:srgbClr val="606FAE"/>
              </a:buClr>
              <a:buFontTx/>
              <a:buChar char="•"/>
              <a:defRPr/>
            </a:pPr>
            <a:r>
              <a:rPr lang="en-US" sz="2400" kern="0" dirty="0" smtClean="0">
                <a:effectLst>
                  <a:outerShdw blurRad="38100" dist="38100" dir="2700000" algn="tl">
                    <a:srgbClr val="C0C0C0"/>
                  </a:outerShdw>
                </a:effectLst>
                <a:latin typeface="Candara" pitchFamily="34" charset="0"/>
                <a:cs typeface="+mn-cs"/>
              </a:rPr>
              <a:t>Combat odds easy to calculate</a:t>
            </a:r>
          </a:p>
          <a:p>
            <a:pPr marL="800100" lvl="1" indent="-342900">
              <a:spcBef>
                <a:spcPts val="600"/>
              </a:spcBef>
              <a:buClr>
                <a:srgbClr val="606FAE"/>
              </a:buClr>
              <a:buFontTx/>
              <a:buChar char="•"/>
              <a:defRPr/>
            </a:pPr>
            <a:r>
              <a:rPr lang="en-US" sz="2000" kern="0" dirty="0" smtClean="0">
                <a:effectLst>
                  <a:outerShdw blurRad="38100" dist="38100" dir="2700000" algn="tl">
                    <a:srgbClr val="C0C0C0"/>
                  </a:outerShdw>
                </a:effectLst>
                <a:latin typeface="Candara" pitchFamily="34" charset="0"/>
                <a:cs typeface="+mn-cs"/>
              </a:rPr>
              <a:t>1d6 + ship value</a:t>
            </a:r>
          </a:p>
          <a:p>
            <a:pPr marL="800100" lvl="1" indent="-342900">
              <a:spcBef>
                <a:spcPts val="600"/>
              </a:spcBef>
              <a:buClr>
                <a:srgbClr val="606FAE"/>
              </a:buClr>
              <a:buFontTx/>
              <a:buChar char="•"/>
              <a:defRPr/>
            </a:pPr>
            <a:r>
              <a:rPr lang="en-US" sz="2000" kern="0" dirty="0" smtClean="0">
                <a:effectLst>
                  <a:outerShdw blurRad="38100" dist="38100" dir="2700000" algn="tl">
                    <a:srgbClr val="C0C0C0"/>
                  </a:outerShdw>
                </a:effectLst>
                <a:latin typeface="Candara" pitchFamily="34" charset="0"/>
                <a:cs typeface="+mn-cs"/>
              </a:rPr>
              <a:t>Low roll wins (attacker wins ties)</a:t>
            </a:r>
          </a:p>
          <a:p>
            <a:pPr marL="342900" indent="-342900">
              <a:spcBef>
                <a:spcPts val="3000"/>
              </a:spcBef>
              <a:buClr>
                <a:srgbClr val="606FAE"/>
              </a:buClr>
              <a:buFontTx/>
              <a:buChar char="•"/>
              <a:defRPr/>
            </a:pPr>
            <a:r>
              <a:rPr lang="en-US" sz="2400" kern="0" dirty="0" smtClean="0">
                <a:effectLst>
                  <a:outerShdw blurRad="38100" dist="38100" dir="2700000" algn="tl">
                    <a:srgbClr val="C0C0C0"/>
                  </a:outerShdw>
                </a:effectLst>
                <a:latin typeface="Candara" pitchFamily="34" charset="0"/>
                <a:cs typeface="+mn-cs"/>
              </a:rPr>
              <a:t>Advancement combos to discover</a:t>
            </a:r>
          </a:p>
          <a:p>
            <a:pPr marL="800100" lvl="1" indent="-342900">
              <a:spcBef>
                <a:spcPts val="600"/>
              </a:spcBef>
              <a:buClr>
                <a:srgbClr val="606FAE"/>
              </a:buClr>
              <a:buFontTx/>
              <a:buChar char="•"/>
              <a:defRPr/>
            </a:pPr>
            <a:r>
              <a:rPr lang="en-US" sz="2000" kern="0" dirty="0" smtClean="0">
                <a:effectLst>
                  <a:outerShdw blurRad="38100" dist="38100" dir="2700000" algn="tl">
                    <a:srgbClr val="C0C0C0"/>
                  </a:outerShdw>
                </a:effectLst>
                <a:latin typeface="Candara" pitchFamily="34" charset="0"/>
                <a:cs typeface="+mn-cs"/>
              </a:rPr>
              <a:t>25 unique permanent advancements</a:t>
            </a:r>
          </a:p>
          <a:p>
            <a:pPr marL="800100" lvl="1" indent="-342900">
              <a:spcBef>
                <a:spcPts val="600"/>
              </a:spcBef>
              <a:buClr>
                <a:srgbClr val="606FAE"/>
              </a:buClr>
              <a:buFontTx/>
              <a:buChar char="•"/>
              <a:defRPr/>
            </a:pPr>
            <a:r>
              <a:rPr lang="en-US" sz="2000" kern="0" dirty="0" smtClean="0">
                <a:effectLst>
                  <a:outerShdw blurRad="38100" dist="38100" dir="2700000" algn="tl">
                    <a:srgbClr val="C0C0C0"/>
                  </a:outerShdw>
                </a:effectLst>
                <a:latin typeface="Candara" pitchFamily="34" charset="0"/>
                <a:cs typeface="+mn-cs"/>
              </a:rPr>
              <a:t>Bonuses for construction, combat, deploying, movement, etc.</a:t>
            </a:r>
          </a:p>
          <a:p>
            <a:pPr marL="800100" lvl="1" indent="-342900">
              <a:spcBef>
                <a:spcPts val="600"/>
              </a:spcBef>
              <a:buClr>
                <a:srgbClr val="606FAE"/>
              </a:buClr>
              <a:buFontTx/>
              <a:buChar char="•"/>
              <a:defRPr/>
            </a:pPr>
            <a:r>
              <a:rPr lang="en-US" sz="2000" kern="0" dirty="0" smtClean="0">
                <a:effectLst>
                  <a:outerShdw blurRad="38100" dist="38100" dir="2700000" algn="tl">
                    <a:srgbClr val="C0C0C0"/>
                  </a:outerShdw>
                </a:effectLst>
                <a:latin typeface="Candara" pitchFamily="34" charset="0"/>
                <a:cs typeface="+mn-cs"/>
              </a:rPr>
              <a:t>Evolving personality (“Hunger” + “Faith”)</a:t>
            </a:r>
          </a:p>
          <a:p>
            <a:pPr marL="342900" indent="-342900">
              <a:spcBef>
                <a:spcPts val="3000"/>
              </a:spcBef>
              <a:buClr>
                <a:srgbClr val="606FAE"/>
              </a:buClr>
              <a:defRPr/>
            </a:pPr>
            <a:endParaRPr lang="en-US" sz="2400" kern="0" dirty="0" smtClean="0">
              <a:effectLst>
                <a:outerShdw blurRad="38100" dist="38100" dir="2700000" algn="tl">
                  <a:srgbClr val="C0C0C0"/>
                </a:outerShdw>
              </a:effectLst>
              <a:latin typeface="Candara" pitchFamily="34" charset="0"/>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9">
                                            <p:txEl>
                                              <p:pRg st="6" end="6"/>
                                            </p:txEl>
                                          </p:spTgt>
                                        </p:tgtEl>
                                        <p:attrNameLst>
                                          <p:attrName>style.visibility</p:attrName>
                                        </p:attrNameLst>
                                      </p:cBhvr>
                                      <p:to>
                                        <p:strVal val="visible"/>
                                      </p:to>
                                    </p:set>
                                    <p:animEffect transition="in" filter="fade">
                                      <p:cBhvr>
                                        <p:cTn id="3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bldLvl="2"/>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itle"/>
          <p:cNvSpPr txBox="1">
            <a:spLocks noChangeArrowheads="1"/>
          </p:cNvSpPr>
          <p:nvPr/>
        </p:nvSpPr>
        <p:spPr bwMode="auto">
          <a:xfrm>
            <a:off x="1028205" y="1987261"/>
            <a:ext cx="7315200" cy="514350"/>
          </a:xfrm>
          <a:prstGeom prst="rect">
            <a:avLst/>
          </a:prstGeom>
          <a:noFill/>
          <a:ln w="9525">
            <a:noFill/>
            <a:miter lim="800000"/>
            <a:headEnd/>
            <a:tailEnd/>
          </a:ln>
          <a:effectLst/>
        </p:spPr>
        <p:txBody>
          <a:bodyPr/>
          <a:lstStyle/>
          <a:p>
            <a:pPr algn="ctr">
              <a:defRPr/>
            </a:pPr>
            <a:r>
              <a:rPr lang="en-US" sz="4000" b="1" kern="0" dirty="0" smtClean="0">
                <a:solidFill>
                  <a:schemeClr val="tx2"/>
                </a:solidFill>
                <a:effectLst>
                  <a:outerShdw blurRad="38100" dist="38100" dir="2700000" algn="tl">
                    <a:srgbClr val="C0C0C0"/>
                  </a:outerShdw>
                </a:effectLst>
                <a:latin typeface="Candara" pitchFamily="34" charset="0"/>
                <a:ea typeface="+mj-ea"/>
                <a:cs typeface="+mj-cs"/>
              </a:rPr>
              <a:t>Live Game Play Example</a:t>
            </a:r>
            <a:endParaRPr lang="en-US" sz="4000" b="1" kern="0" dirty="0">
              <a:solidFill>
                <a:schemeClr val="tx2"/>
              </a:solidFill>
              <a:effectLst>
                <a:outerShdw blurRad="38100" dist="38100" dir="2700000" algn="tl">
                  <a:srgbClr val="C0C0C0"/>
                </a:outerShdw>
              </a:effectLst>
              <a:latin typeface="Candara" pitchFamily="34" charset="0"/>
              <a:ea typeface="+mj-ea"/>
              <a:cs typeface="+mj-cs"/>
            </a:endParaRPr>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Rectangle 3"/>
          <p:cNvSpPr txBox="1">
            <a:spLocks noChangeArrowheads="1"/>
          </p:cNvSpPr>
          <p:nvPr/>
        </p:nvSpPr>
        <p:spPr bwMode="auto">
          <a:xfrm>
            <a:off x="1219200" y="878774"/>
            <a:ext cx="7334250" cy="3776353"/>
          </a:xfrm>
          <a:prstGeom prst="rect">
            <a:avLst/>
          </a:prstGeom>
          <a:noFill/>
          <a:ln w="9525">
            <a:noFill/>
            <a:miter lim="800000"/>
            <a:headEnd/>
            <a:tailEnd/>
          </a:ln>
          <a:effectLst/>
        </p:spPr>
        <p:txBody>
          <a:bodyPr/>
          <a:lstStyle/>
          <a:p>
            <a:pPr marL="342900" indent="-342900">
              <a:spcBef>
                <a:spcPts val="3000"/>
              </a:spcBef>
              <a:buClr>
                <a:srgbClr val="606FAE"/>
              </a:buClr>
              <a:buFontTx/>
              <a:buChar char="•"/>
              <a:defRPr/>
            </a:pPr>
            <a:r>
              <a:rPr lang="en-US" sz="2800" kern="0" dirty="0" smtClean="0">
                <a:effectLst>
                  <a:outerShdw blurRad="38100" dist="38100" dir="2700000" algn="tl">
                    <a:srgbClr val="C0C0C0"/>
                  </a:outerShdw>
                </a:effectLst>
                <a:latin typeface="Candara" pitchFamily="34" charset="0"/>
                <a:cs typeface="+mn-cs"/>
              </a:rPr>
              <a:t>Lunch game hit</a:t>
            </a:r>
          </a:p>
          <a:p>
            <a:pPr marL="800100" lvl="1" indent="-342900">
              <a:spcBef>
                <a:spcPts val="600"/>
              </a:spcBef>
              <a:buClr>
                <a:srgbClr val="606FAE"/>
              </a:buClr>
              <a:buFontTx/>
              <a:buChar char="•"/>
              <a:defRPr/>
            </a:pPr>
            <a:r>
              <a:rPr lang="en-US" sz="2200" kern="0" dirty="0" smtClean="0">
                <a:effectLst>
                  <a:outerShdw blurRad="38100" dist="38100" dir="2700000" algn="tl">
                    <a:srgbClr val="C0C0C0"/>
                  </a:outerShdw>
                </a:effectLst>
                <a:latin typeface="Candara" pitchFamily="34" charset="0"/>
                <a:cs typeface="+mn-cs"/>
              </a:rPr>
              <a:t>But went over an hour</a:t>
            </a:r>
          </a:p>
          <a:p>
            <a:pPr marL="342900" indent="-342900">
              <a:spcBef>
                <a:spcPts val="3000"/>
              </a:spcBef>
              <a:buClr>
                <a:srgbClr val="606FAE"/>
              </a:buClr>
              <a:buFontTx/>
              <a:buChar char="•"/>
              <a:defRPr/>
            </a:pPr>
            <a:r>
              <a:rPr lang="en-US" sz="2800" kern="0" dirty="0" smtClean="0">
                <a:effectLst>
                  <a:outerShdw blurRad="38100" dist="38100" dir="2700000" algn="tl">
                    <a:srgbClr val="C0C0C0"/>
                  </a:outerShdw>
                </a:effectLst>
                <a:latin typeface="Candara" pitchFamily="34" charset="0"/>
                <a:cs typeface="+mn-cs"/>
              </a:rPr>
              <a:t>Didn’t pass the “wife test”</a:t>
            </a:r>
          </a:p>
          <a:p>
            <a:pPr marL="800100" lvl="1" indent="-342900">
              <a:spcBef>
                <a:spcPts val="600"/>
              </a:spcBef>
              <a:buClr>
                <a:srgbClr val="606FAE"/>
              </a:buClr>
              <a:buFontTx/>
              <a:buChar char="•"/>
              <a:defRPr/>
            </a:pPr>
            <a:r>
              <a:rPr lang="en-US" sz="2200" kern="0" dirty="0" smtClean="0">
                <a:effectLst>
                  <a:outerShdw blurRad="38100" dist="38100" dir="2700000" algn="tl">
                    <a:srgbClr val="C0C0C0"/>
                  </a:outerShdw>
                </a:effectLst>
                <a:latin typeface="Candara" pitchFamily="34" charset="0"/>
                <a:cs typeface="+mn-cs"/>
              </a:rPr>
              <a:t>Too much emphasis on attacking</a:t>
            </a:r>
            <a:endParaRPr lang="en-US" sz="2200" kern="0" dirty="0">
              <a:effectLst>
                <a:outerShdw blurRad="38100" dist="38100" dir="2700000" algn="tl">
                  <a:srgbClr val="C0C0C0"/>
                </a:outerShdw>
              </a:effectLst>
              <a:latin typeface="Candara" pitchFamily="34" charset="0"/>
              <a:cs typeface="+mn-cs"/>
            </a:endParaRPr>
          </a:p>
          <a:p>
            <a:pPr marL="342900" indent="-342900">
              <a:spcBef>
                <a:spcPts val="3000"/>
              </a:spcBef>
              <a:buClr>
                <a:srgbClr val="606FAE"/>
              </a:buClr>
              <a:buFontTx/>
              <a:buChar char="•"/>
              <a:defRPr/>
            </a:pPr>
            <a:r>
              <a:rPr lang="en-US" sz="2800" kern="0" dirty="0" smtClean="0">
                <a:effectLst>
                  <a:outerShdw blurRad="38100" dist="38100" dir="2700000" algn="tl">
                    <a:srgbClr val="C0C0C0"/>
                  </a:outerShdw>
                </a:effectLst>
                <a:latin typeface="Candara" pitchFamily="34" charset="0"/>
                <a:cs typeface="+mn-cs"/>
              </a:rPr>
              <a:t>Conflicted on theme</a:t>
            </a:r>
          </a:p>
          <a:p>
            <a:pPr marL="800100" lvl="1" indent="-342900">
              <a:spcBef>
                <a:spcPts val="600"/>
              </a:spcBef>
              <a:buClr>
                <a:srgbClr val="606FAE"/>
              </a:buClr>
              <a:buFontTx/>
              <a:buChar char="•"/>
              <a:defRPr/>
            </a:pPr>
            <a:r>
              <a:rPr lang="en-US" sz="2200" kern="0" dirty="0" smtClean="0">
                <a:effectLst>
                  <a:outerShdw blurRad="38100" dist="38100" dir="2700000" algn="tl">
                    <a:srgbClr val="C0C0C0"/>
                  </a:outerShdw>
                </a:effectLst>
                <a:latin typeface="Candara" pitchFamily="34" charset="0"/>
                <a:cs typeface="+mn-cs"/>
              </a:rPr>
              <a:t>Abstract vs. Space theme</a:t>
            </a:r>
          </a:p>
          <a:p>
            <a:pPr marL="800100" lvl="1" indent="-342900">
              <a:spcBef>
                <a:spcPts val="600"/>
              </a:spcBef>
              <a:buClr>
                <a:srgbClr val="606FAE"/>
              </a:buClr>
              <a:buFontTx/>
              <a:buChar char="•"/>
              <a:defRPr/>
            </a:pPr>
            <a:r>
              <a:rPr lang="en-US" sz="2200" kern="0" dirty="0" smtClean="0">
                <a:effectLst>
                  <a:outerShdw blurRad="38100" dist="38100" dir="2700000" algn="tl">
                    <a:srgbClr val="C0C0C0"/>
                  </a:outerShdw>
                </a:effectLst>
                <a:latin typeface="Candara" pitchFamily="34" charset="0"/>
                <a:cs typeface="+mn-cs"/>
              </a:rPr>
              <a:t>Futuristic vs. Ancient archaeological find</a:t>
            </a:r>
          </a:p>
          <a:p>
            <a:pPr marL="342900" indent="-342900">
              <a:spcBef>
                <a:spcPts val="3000"/>
              </a:spcBef>
              <a:buClr>
                <a:srgbClr val="606FAE"/>
              </a:buClr>
              <a:buFontTx/>
              <a:buChar char="•"/>
              <a:defRPr/>
            </a:pPr>
            <a:endParaRPr lang="en-US" sz="2800" kern="0" dirty="0">
              <a:effectLst>
                <a:outerShdw blurRad="38100" dist="38100" dir="2700000" algn="tl">
                  <a:srgbClr val="C0C0C0"/>
                </a:outerShdw>
              </a:effectLst>
              <a:latin typeface="Candara" pitchFamily="34" charset="0"/>
              <a:cs typeface="+mn-cs"/>
            </a:endParaRPr>
          </a:p>
          <a:p>
            <a:pPr marL="342900" indent="-342900">
              <a:spcBef>
                <a:spcPts val="3000"/>
              </a:spcBef>
              <a:buClr>
                <a:srgbClr val="606FAE"/>
              </a:buClr>
              <a:buFontTx/>
              <a:buChar char="•"/>
              <a:defRPr/>
            </a:pPr>
            <a:endParaRPr lang="en-US" sz="2800" kern="0" dirty="0">
              <a:effectLst>
                <a:outerShdw blurRad="38100" dist="38100" dir="2700000" algn="tl">
                  <a:srgbClr val="C0C0C0"/>
                </a:outerShdw>
              </a:effectLst>
              <a:latin typeface="Candara" pitchFamily="34" charset="0"/>
              <a:cs typeface="+mn-cs"/>
            </a:endParaRPr>
          </a:p>
        </p:txBody>
      </p:sp>
      <p:sp>
        <p:nvSpPr>
          <p:cNvPr id="4" name="title"/>
          <p:cNvSpPr txBox="1">
            <a:spLocks noChangeArrowheads="1"/>
          </p:cNvSpPr>
          <p:nvPr/>
        </p:nvSpPr>
        <p:spPr bwMode="auto">
          <a:xfrm>
            <a:off x="838200" y="209550"/>
            <a:ext cx="7315200" cy="514350"/>
          </a:xfrm>
          <a:prstGeom prst="rect">
            <a:avLst/>
          </a:prstGeom>
          <a:noFill/>
          <a:ln w="9525">
            <a:noFill/>
            <a:miter lim="800000"/>
            <a:headEnd/>
            <a:tailEnd/>
          </a:ln>
          <a:effectLst/>
        </p:spPr>
        <p:txBody>
          <a:bodyPr/>
          <a:lstStyle/>
          <a:p>
            <a:pPr>
              <a:defRPr/>
            </a:pPr>
            <a:r>
              <a:rPr lang="en-US" sz="4000" b="1" kern="0" dirty="0" smtClean="0">
                <a:solidFill>
                  <a:schemeClr val="tx2"/>
                </a:solidFill>
                <a:effectLst>
                  <a:outerShdw blurRad="38100" dist="38100" dir="2700000" algn="tl">
                    <a:srgbClr val="C0C0C0"/>
                  </a:outerShdw>
                </a:effectLst>
                <a:latin typeface="Candara" pitchFamily="34" charset="0"/>
                <a:ea typeface="+mj-ea"/>
                <a:cs typeface="+mj-cs"/>
              </a:rPr>
              <a:t>Final Thoughts</a:t>
            </a:r>
            <a:endParaRPr lang="en-US" sz="4000" b="1" kern="0" dirty="0">
              <a:solidFill>
                <a:schemeClr val="tx2"/>
              </a:solidFill>
              <a:effectLst>
                <a:outerShdw blurRad="38100" dist="38100" dir="2700000" algn="tl">
                  <a:srgbClr val="C0C0C0"/>
                </a:outerShdw>
              </a:effectLst>
              <a:latin typeface="Candara" pitchFamily="34" charset="0"/>
              <a:ea typeface="+mj-ea"/>
              <a:cs typeface="+mj-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fade">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fade">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fade">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4">
                                            <p:txEl>
                                              <p:pRg st="6" end="6"/>
                                            </p:txEl>
                                          </p:spTgt>
                                        </p:tgtEl>
                                        <p:attrNameLst>
                                          <p:attrName>style.visibility</p:attrName>
                                        </p:attrNameLst>
                                      </p:cBhvr>
                                      <p:to>
                                        <p:strVal val="visible"/>
                                      </p:to>
                                    </p:set>
                                    <p:animEffect transition="in" filter="fade">
                                      <p:cBhvr>
                                        <p:cTn id="37"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bldLvl="2"/>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p:cNvSpPr txBox="1">
            <a:spLocks noChangeArrowheads="1"/>
          </p:cNvSpPr>
          <p:nvPr/>
        </p:nvSpPr>
        <p:spPr bwMode="auto">
          <a:xfrm>
            <a:off x="838200" y="209550"/>
            <a:ext cx="7315200" cy="514350"/>
          </a:xfrm>
          <a:prstGeom prst="rect">
            <a:avLst/>
          </a:prstGeom>
          <a:noFill/>
          <a:ln w="9525">
            <a:noFill/>
            <a:miter lim="800000"/>
            <a:headEnd/>
            <a:tailEnd/>
          </a:ln>
          <a:effectLst/>
        </p:spPr>
        <p:txBody>
          <a:bodyPr/>
          <a:lstStyle/>
          <a:p>
            <a:pPr>
              <a:defRPr/>
            </a:pPr>
            <a:r>
              <a:rPr lang="en-US" sz="2800" b="1" kern="0" baseline="20000" dirty="0" smtClean="0">
                <a:solidFill>
                  <a:srgbClr val="FF6600"/>
                </a:solidFill>
                <a:effectLst>
                  <a:outerShdw blurRad="38100" dist="38100" dir="2700000" algn="tl">
                    <a:srgbClr val="C0C0C0"/>
                  </a:outerShdw>
                </a:effectLst>
                <a:latin typeface="AmericanTypewriter MediumA" pitchFamily="18" charset="0"/>
                <a:ea typeface="+mj-ea"/>
                <a:cs typeface="+mj-cs"/>
              </a:rPr>
              <a:t>//</a:t>
            </a:r>
            <a:r>
              <a:rPr lang="en-US" sz="2800" b="1" kern="0" dirty="0" smtClean="0">
                <a:solidFill>
                  <a:schemeClr val="tx2"/>
                </a:solidFill>
                <a:effectLst>
                  <a:outerShdw blurRad="38100" dist="38100" dir="2700000" algn="tl">
                    <a:srgbClr val="C0C0C0"/>
                  </a:outerShdw>
                </a:effectLst>
                <a:latin typeface="Candara" pitchFamily="34" charset="0"/>
                <a:ea typeface="+mj-ea"/>
                <a:cs typeface="+mj-cs"/>
              </a:rPr>
              <a:t>Game Design Award Winner</a:t>
            </a:r>
            <a:endParaRPr lang="en-US" sz="2800" b="1" kern="0" dirty="0">
              <a:solidFill>
                <a:schemeClr val="tx2"/>
              </a:solidFill>
              <a:effectLst>
                <a:outerShdw blurRad="38100" dist="38100" dir="2700000" algn="tl">
                  <a:srgbClr val="C0C0C0"/>
                </a:outerShdw>
              </a:effectLst>
              <a:latin typeface="Candara" pitchFamily="34" charset="0"/>
              <a:ea typeface="+mj-ea"/>
              <a:cs typeface="+mj-cs"/>
            </a:endParaRPr>
          </a:p>
        </p:txBody>
      </p:sp>
      <p:pic>
        <p:nvPicPr>
          <p:cNvPr id="106497" name="Picture 1"/>
          <p:cNvPicPr>
            <a:picLocks noChangeAspect="1" noChangeArrowheads="1"/>
          </p:cNvPicPr>
          <p:nvPr/>
        </p:nvPicPr>
        <p:blipFill>
          <a:blip r:embed="rId3" cstate="print"/>
          <a:srcRect/>
          <a:stretch>
            <a:fillRect/>
          </a:stretch>
        </p:blipFill>
        <p:spPr bwMode="auto">
          <a:xfrm>
            <a:off x="2552141" y="819578"/>
            <a:ext cx="4467225" cy="3086100"/>
          </a:xfrm>
          <a:prstGeom prst="rect">
            <a:avLst/>
          </a:prstGeom>
          <a:noFill/>
          <a:ln w="9525">
            <a:noFill/>
            <a:miter lim="800000"/>
            <a:headEnd/>
            <a:tailEnd/>
          </a:ln>
        </p:spPr>
      </p:pic>
      <p:sp>
        <p:nvSpPr>
          <p:cNvPr id="10" name="Rectangle 9"/>
          <p:cNvSpPr/>
          <p:nvPr/>
        </p:nvSpPr>
        <p:spPr>
          <a:xfrm>
            <a:off x="1051956" y="3893803"/>
            <a:ext cx="7315200" cy="707886"/>
          </a:xfrm>
          <a:prstGeom prst="rect">
            <a:avLst/>
          </a:prstGeom>
        </p:spPr>
        <p:txBody>
          <a:bodyPr wrap="square">
            <a:spAutoFit/>
          </a:bodyPr>
          <a:lstStyle/>
          <a:p>
            <a:pPr algn="ctr"/>
            <a:r>
              <a:rPr lang="en-US" sz="2000" i="1" dirty="0" smtClean="0">
                <a:latin typeface="Candara" pitchFamily="34" charset="0"/>
              </a:rPr>
              <a:t>This award honors the unique quality of </a:t>
            </a:r>
            <a:r>
              <a:rPr lang="en-US" sz="2000" i="1" dirty="0" err="1" smtClean="0">
                <a:latin typeface="Candara" pitchFamily="34" charset="0"/>
              </a:rPr>
              <a:t>gameplay</a:t>
            </a:r>
            <a:r>
              <a:rPr lang="en-US" sz="2000" i="1" dirty="0" smtClean="0">
                <a:latin typeface="Candara" pitchFamily="34" charset="0"/>
              </a:rPr>
              <a:t> that engages us with an experience or subject in that way only games can. </a:t>
            </a:r>
            <a:endParaRPr lang="en-US" sz="2000" dirty="0">
              <a:latin typeface="Candara"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 name="Rectangle 3"/>
          <p:cNvSpPr txBox="1">
            <a:spLocks noChangeArrowheads="1"/>
          </p:cNvSpPr>
          <p:nvPr/>
        </p:nvSpPr>
        <p:spPr bwMode="auto">
          <a:xfrm>
            <a:off x="1219200" y="1033153"/>
            <a:ext cx="7334250" cy="3621974"/>
          </a:xfrm>
          <a:prstGeom prst="rect">
            <a:avLst/>
          </a:prstGeom>
          <a:noFill/>
          <a:ln w="9525">
            <a:noFill/>
            <a:miter lim="800000"/>
            <a:headEnd/>
            <a:tailEnd/>
          </a:ln>
          <a:effectLst/>
        </p:spPr>
        <p:txBody>
          <a:bodyPr/>
          <a:lstStyle/>
          <a:p>
            <a:pPr marL="342900" indent="-342900">
              <a:spcBef>
                <a:spcPts val="3000"/>
              </a:spcBef>
              <a:buClr>
                <a:srgbClr val="606FAE"/>
              </a:buClr>
              <a:buFontTx/>
              <a:buChar char="•"/>
              <a:defRPr/>
            </a:pPr>
            <a:r>
              <a:rPr lang="en-US" sz="2800" kern="0" dirty="0" smtClean="0">
                <a:effectLst>
                  <a:outerShdw blurRad="38100" dist="38100" dir="2700000" algn="tl">
                    <a:srgbClr val="C0C0C0"/>
                  </a:outerShdw>
                </a:effectLst>
                <a:latin typeface="Candara" pitchFamily="34" charset="0"/>
                <a:cs typeface="+mn-cs"/>
              </a:rPr>
              <a:t>Will definitely buy it when it finds a publisher</a:t>
            </a:r>
          </a:p>
          <a:p>
            <a:pPr marL="342900" indent="-342900">
              <a:spcBef>
                <a:spcPts val="3000"/>
              </a:spcBef>
              <a:buClr>
                <a:srgbClr val="606FAE"/>
              </a:buClr>
              <a:buFontTx/>
              <a:buChar char="•"/>
              <a:defRPr/>
            </a:pPr>
            <a:r>
              <a:rPr lang="en-US" sz="2800" kern="0" dirty="0" smtClean="0">
                <a:effectLst>
                  <a:outerShdw blurRad="38100" dist="38100" dir="2700000" algn="tl">
                    <a:srgbClr val="C0C0C0"/>
                  </a:outerShdw>
                </a:effectLst>
                <a:latin typeface="Candara" pitchFamily="34" charset="0"/>
                <a:cs typeface="+mn-cs"/>
              </a:rPr>
              <a:t>Will probably make my own copy in the meantime</a:t>
            </a:r>
          </a:p>
          <a:p>
            <a:pPr marL="800100" lvl="1" indent="-342900">
              <a:spcBef>
                <a:spcPts val="600"/>
              </a:spcBef>
              <a:buClr>
                <a:srgbClr val="606FAE"/>
              </a:buClr>
              <a:buFontTx/>
              <a:buChar char="•"/>
              <a:defRPr/>
            </a:pPr>
            <a:r>
              <a:rPr lang="en-US" sz="2400" kern="0" dirty="0" smtClean="0">
                <a:effectLst>
                  <a:outerShdw blurRad="38100" dist="38100" dir="2700000" algn="tl">
                    <a:srgbClr val="C0C0C0"/>
                  </a:outerShdw>
                </a:effectLst>
                <a:latin typeface="Candara" pitchFamily="34" charset="0"/>
                <a:cs typeface="+mn-cs"/>
              </a:rPr>
              <a:t>(With Eric’s permission, of course!)</a:t>
            </a:r>
          </a:p>
          <a:p>
            <a:pPr marL="342900" indent="-342900">
              <a:spcBef>
                <a:spcPts val="600"/>
              </a:spcBef>
              <a:buClr>
                <a:srgbClr val="606FAE"/>
              </a:buClr>
              <a:buFontTx/>
              <a:buChar char="•"/>
              <a:defRPr/>
            </a:pPr>
            <a:endParaRPr lang="en-US" sz="2400" kern="0" dirty="0" smtClean="0">
              <a:effectLst>
                <a:outerShdw blurRad="38100" dist="38100" dir="2700000" algn="tl">
                  <a:srgbClr val="C0C0C0"/>
                </a:outerShdw>
              </a:effectLst>
              <a:latin typeface="Candara" pitchFamily="34" charset="0"/>
              <a:cs typeface="+mn-cs"/>
            </a:endParaRPr>
          </a:p>
          <a:p>
            <a:pPr marL="342900" indent="-342900">
              <a:spcBef>
                <a:spcPts val="600"/>
              </a:spcBef>
              <a:buClr>
                <a:srgbClr val="606FAE"/>
              </a:buClr>
              <a:buFontTx/>
              <a:buChar char="•"/>
              <a:defRPr/>
            </a:pPr>
            <a:r>
              <a:rPr lang="en-US" sz="2400" kern="0" dirty="0" smtClean="0">
                <a:effectLst>
                  <a:outerShdw blurRad="38100" dist="38100" dir="2700000" algn="tl">
                    <a:srgbClr val="C0C0C0"/>
                  </a:outerShdw>
                </a:effectLst>
                <a:latin typeface="Candara" pitchFamily="34" charset="0"/>
                <a:cs typeface="+mn-cs"/>
              </a:rPr>
              <a:t>Congratulations again on the Game Design Award!</a:t>
            </a:r>
          </a:p>
          <a:p>
            <a:pPr marL="342900" indent="-342900">
              <a:spcBef>
                <a:spcPts val="3000"/>
              </a:spcBef>
              <a:buClr>
                <a:srgbClr val="606FAE"/>
              </a:buClr>
              <a:buFontTx/>
              <a:buChar char="•"/>
              <a:defRPr/>
            </a:pPr>
            <a:endParaRPr lang="en-US" sz="2800" kern="0" dirty="0">
              <a:effectLst>
                <a:outerShdw blurRad="38100" dist="38100" dir="2700000" algn="tl">
                  <a:srgbClr val="C0C0C0"/>
                </a:outerShdw>
              </a:effectLst>
              <a:latin typeface="Candara" pitchFamily="34" charset="0"/>
              <a:cs typeface="+mn-cs"/>
            </a:endParaRPr>
          </a:p>
          <a:p>
            <a:pPr marL="342900" indent="-342900">
              <a:spcBef>
                <a:spcPts val="3000"/>
              </a:spcBef>
              <a:buClr>
                <a:srgbClr val="606FAE"/>
              </a:buClr>
              <a:buFontTx/>
              <a:buChar char="•"/>
              <a:defRPr/>
            </a:pPr>
            <a:endParaRPr lang="en-US" sz="2800" kern="0" dirty="0">
              <a:effectLst>
                <a:outerShdw blurRad="38100" dist="38100" dir="2700000" algn="tl">
                  <a:srgbClr val="C0C0C0"/>
                </a:outerShdw>
              </a:effectLst>
              <a:latin typeface="Candara" pitchFamily="34" charset="0"/>
              <a:cs typeface="+mn-cs"/>
            </a:endParaRPr>
          </a:p>
        </p:txBody>
      </p:sp>
      <p:sp>
        <p:nvSpPr>
          <p:cNvPr id="4" name="title"/>
          <p:cNvSpPr txBox="1">
            <a:spLocks noChangeArrowheads="1"/>
          </p:cNvSpPr>
          <p:nvPr/>
        </p:nvSpPr>
        <p:spPr bwMode="auto">
          <a:xfrm>
            <a:off x="838200" y="209550"/>
            <a:ext cx="7315200" cy="514350"/>
          </a:xfrm>
          <a:prstGeom prst="rect">
            <a:avLst/>
          </a:prstGeom>
          <a:noFill/>
          <a:ln w="9525">
            <a:noFill/>
            <a:miter lim="800000"/>
            <a:headEnd/>
            <a:tailEnd/>
          </a:ln>
          <a:effectLst/>
        </p:spPr>
        <p:txBody>
          <a:bodyPr/>
          <a:lstStyle/>
          <a:p>
            <a:pPr>
              <a:defRPr/>
            </a:pPr>
            <a:r>
              <a:rPr lang="en-US" sz="4000" b="1" kern="0" dirty="0" smtClean="0">
                <a:solidFill>
                  <a:schemeClr val="tx2"/>
                </a:solidFill>
                <a:effectLst>
                  <a:outerShdw blurRad="38100" dist="38100" dir="2700000" algn="tl">
                    <a:srgbClr val="C0C0C0"/>
                  </a:outerShdw>
                </a:effectLst>
                <a:latin typeface="Candara" pitchFamily="34" charset="0"/>
                <a:ea typeface="+mj-ea"/>
                <a:cs typeface="+mj-cs"/>
              </a:rPr>
              <a:t>Final Thoughts</a:t>
            </a:r>
            <a:endParaRPr lang="en-US" sz="4000" b="1" kern="0" dirty="0">
              <a:solidFill>
                <a:schemeClr val="tx2"/>
              </a:solidFill>
              <a:effectLst>
                <a:outerShdw blurRad="38100" dist="38100" dir="2700000" algn="tl">
                  <a:srgbClr val="C0C0C0"/>
                </a:outerShdw>
              </a:effectLst>
              <a:latin typeface="Candara" pitchFamily="34" charset="0"/>
              <a:ea typeface="+mj-ea"/>
              <a:cs typeface="+mj-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fade">
                                      <p:cBhvr>
                                        <p:cTn id="12" dur="500"/>
                                        <p:tgtEl>
                                          <p:spTgt spid="1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animEffect transition="in" filter="fade">
                                      <p:cBhvr>
                                        <p:cTn id="15" dur="500"/>
                                        <p:tgtEl>
                                          <p:spTgt spid="1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4">
                                            <p:txEl>
                                              <p:pRg st="4" end="4"/>
                                            </p:txEl>
                                          </p:spTgt>
                                        </p:tgtEl>
                                        <p:attrNameLst>
                                          <p:attrName>style.visibility</p:attrName>
                                        </p:attrNameLst>
                                      </p:cBhvr>
                                      <p:to>
                                        <p:strVal val="visible"/>
                                      </p:to>
                                    </p:set>
                                    <p:animEffect transition="in" filter="fade">
                                      <p:cBhvr>
                                        <p:cTn id="20"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p:cNvSpPr txBox="1">
            <a:spLocks noChangeArrowheads="1"/>
          </p:cNvSpPr>
          <p:nvPr/>
        </p:nvSpPr>
        <p:spPr bwMode="auto">
          <a:xfrm>
            <a:off x="838200" y="209550"/>
            <a:ext cx="7315200" cy="514350"/>
          </a:xfrm>
          <a:prstGeom prst="rect">
            <a:avLst/>
          </a:prstGeom>
          <a:noFill/>
          <a:ln w="9525">
            <a:noFill/>
            <a:miter lim="800000"/>
            <a:headEnd/>
            <a:tailEnd/>
          </a:ln>
          <a:effectLst/>
        </p:spPr>
        <p:txBody>
          <a:bodyPr/>
          <a:lstStyle/>
          <a:p>
            <a:pPr>
              <a:defRPr/>
            </a:pPr>
            <a:r>
              <a:rPr lang="en-US" sz="4000" b="1" kern="0" dirty="0" smtClean="0">
                <a:solidFill>
                  <a:schemeClr val="tx2"/>
                </a:solidFill>
                <a:effectLst>
                  <a:outerShdw blurRad="38100" dist="38100" dir="2700000" algn="tl">
                    <a:srgbClr val="C0C0C0"/>
                  </a:outerShdw>
                </a:effectLst>
                <a:latin typeface="Candara" pitchFamily="34" charset="0"/>
                <a:ea typeface="+mj-ea"/>
                <a:cs typeface="+mj-cs"/>
              </a:rPr>
              <a:t>Game Fundamentals</a:t>
            </a:r>
            <a:endParaRPr lang="en-US" sz="4000" b="1" kern="0" dirty="0">
              <a:solidFill>
                <a:schemeClr val="tx2"/>
              </a:solidFill>
              <a:effectLst>
                <a:outerShdw blurRad="38100" dist="38100" dir="2700000" algn="tl">
                  <a:srgbClr val="C0C0C0"/>
                </a:outerShdw>
              </a:effectLst>
              <a:latin typeface="Candara" pitchFamily="34" charset="0"/>
              <a:ea typeface="+mj-ea"/>
              <a:cs typeface="+mj-cs"/>
            </a:endParaRPr>
          </a:p>
        </p:txBody>
      </p:sp>
      <p:pic>
        <p:nvPicPr>
          <p:cNvPr id="8" name="start" descr="gameparts-05"/>
          <p:cNvPicPr>
            <a:picLocks noChangeAspect="1" noChangeArrowheads="1"/>
          </p:cNvPicPr>
          <p:nvPr/>
        </p:nvPicPr>
        <p:blipFill>
          <a:blip r:embed="rId3" cstate="print"/>
          <a:stretch>
            <a:fillRect/>
          </a:stretch>
        </p:blipFill>
        <p:spPr bwMode="auto">
          <a:xfrm>
            <a:off x="1790700" y="914401"/>
            <a:ext cx="5524500" cy="3802697"/>
          </a:xfrm>
          <a:prstGeom prst="rect">
            <a:avLst/>
          </a:prstGeom>
          <a:noFill/>
          <a:ln w="9525">
            <a:noFill/>
            <a:miter lim="800000"/>
            <a:headEnd/>
            <a:tailEnd/>
          </a:ln>
        </p:spPr>
      </p:pic>
      <p:pic>
        <p:nvPicPr>
          <p:cNvPr id="5" name="arrow" descr="gameparts-05"/>
          <p:cNvPicPr>
            <a:picLocks noChangeAspect="1" noChangeArrowheads="1"/>
          </p:cNvPicPr>
          <p:nvPr/>
        </p:nvPicPr>
        <p:blipFill>
          <a:blip r:embed="rId4" cstate="print"/>
          <a:stretch>
            <a:fillRect/>
          </a:stretch>
        </p:blipFill>
        <p:spPr bwMode="auto">
          <a:xfrm>
            <a:off x="1828800" y="895351"/>
            <a:ext cx="5524500" cy="3802697"/>
          </a:xfrm>
          <a:prstGeom prst="rect">
            <a:avLst/>
          </a:prstGeom>
          <a:noFill/>
          <a:ln w="9525">
            <a:noFill/>
            <a:miter lim="800000"/>
            <a:headEnd/>
            <a:tailEnd/>
          </a:ln>
        </p:spPr>
      </p:pic>
      <p:pic>
        <p:nvPicPr>
          <p:cNvPr id="7" name="goal" descr="gameparts-05"/>
          <p:cNvPicPr>
            <a:picLocks noChangeAspect="1" noChangeArrowheads="1"/>
          </p:cNvPicPr>
          <p:nvPr/>
        </p:nvPicPr>
        <p:blipFill>
          <a:blip r:embed="rId5" cstate="print"/>
          <a:stretch>
            <a:fillRect/>
          </a:stretch>
        </p:blipFill>
        <p:spPr bwMode="auto">
          <a:xfrm>
            <a:off x="1828800" y="914401"/>
            <a:ext cx="5524500" cy="38026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1000"/>
                                        <p:tgtEl>
                                          <p:spTgt spid="5"/>
                                        </p:tgtEl>
                                      </p:cBhvr>
                                    </p:animEffect>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le"/>
          <p:cNvSpPr txBox="1">
            <a:spLocks noChangeArrowheads="1"/>
          </p:cNvSpPr>
          <p:nvPr/>
        </p:nvSpPr>
        <p:spPr bwMode="auto">
          <a:xfrm>
            <a:off x="838200" y="209550"/>
            <a:ext cx="7315200" cy="514350"/>
          </a:xfrm>
          <a:prstGeom prst="rect">
            <a:avLst/>
          </a:prstGeom>
          <a:noFill/>
          <a:ln w="9525">
            <a:noFill/>
            <a:miter lim="800000"/>
            <a:headEnd/>
            <a:tailEnd/>
          </a:ln>
          <a:effectLst/>
        </p:spPr>
        <p:txBody>
          <a:bodyPr/>
          <a:lstStyle/>
          <a:p>
            <a:pPr>
              <a:defRPr/>
            </a:pPr>
            <a:r>
              <a:rPr lang="en-US" sz="4000" b="1" kern="0" dirty="0" smtClean="0">
                <a:solidFill>
                  <a:schemeClr val="tx2"/>
                </a:solidFill>
                <a:effectLst>
                  <a:outerShdw blurRad="38100" dist="38100" dir="2700000" algn="tl">
                    <a:srgbClr val="C0C0C0"/>
                  </a:outerShdw>
                </a:effectLst>
                <a:latin typeface="Candara" pitchFamily="34" charset="0"/>
              </a:rPr>
              <a:t>Game Fundamentals</a:t>
            </a:r>
            <a:endParaRPr lang="en-US" sz="4000" b="1" kern="0" dirty="0">
              <a:solidFill>
                <a:schemeClr val="tx2"/>
              </a:solidFill>
              <a:effectLst>
                <a:outerShdw blurRad="38100" dist="38100" dir="2700000" algn="tl">
                  <a:srgbClr val="C0C0C0"/>
                </a:outerShdw>
              </a:effectLst>
              <a:latin typeface="Candara" pitchFamily="34" charset="0"/>
            </a:endParaRPr>
          </a:p>
        </p:txBody>
      </p:sp>
      <p:pic>
        <p:nvPicPr>
          <p:cNvPr id="8" name="start" descr="gameparts-05"/>
          <p:cNvPicPr>
            <a:picLocks noChangeAspect="1" noChangeArrowheads="1"/>
          </p:cNvPicPr>
          <p:nvPr/>
        </p:nvPicPr>
        <p:blipFill>
          <a:blip r:embed="rId3" cstate="print"/>
          <a:stretch>
            <a:fillRect/>
          </a:stretch>
        </p:blipFill>
        <p:spPr bwMode="auto">
          <a:xfrm>
            <a:off x="1790700" y="914401"/>
            <a:ext cx="5524500" cy="3802697"/>
          </a:xfrm>
          <a:prstGeom prst="rect">
            <a:avLst/>
          </a:prstGeom>
          <a:noFill/>
          <a:ln w="9525">
            <a:noFill/>
            <a:miter lim="800000"/>
            <a:headEnd/>
            <a:tailEnd/>
          </a:ln>
        </p:spPr>
      </p:pic>
      <p:pic>
        <p:nvPicPr>
          <p:cNvPr id="7" name="goal" descr="gameparts-05"/>
          <p:cNvPicPr>
            <a:picLocks noChangeAspect="1" noChangeArrowheads="1"/>
          </p:cNvPicPr>
          <p:nvPr/>
        </p:nvPicPr>
        <p:blipFill>
          <a:blip r:embed="rId4" cstate="print"/>
          <a:stretch>
            <a:fillRect/>
          </a:stretch>
        </p:blipFill>
        <p:spPr bwMode="auto">
          <a:xfrm>
            <a:off x="1828800" y="914401"/>
            <a:ext cx="5524500" cy="3802697"/>
          </a:xfrm>
          <a:prstGeom prst="rect">
            <a:avLst/>
          </a:prstGeom>
          <a:noFill/>
          <a:ln w="9525">
            <a:noFill/>
            <a:miter lim="800000"/>
            <a:headEnd/>
            <a:tailEnd/>
          </a:ln>
        </p:spPr>
      </p:pic>
      <p:pic>
        <p:nvPicPr>
          <p:cNvPr id="9" name="opposition" descr="gameparts-05"/>
          <p:cNvPicPr>
            <a:picLocks noChangeAspect="1" noChangeArrowheads="1"/>
          </p:cNvPicPr>
          <p:nvPr/>
        </p:nvPicPr>
        <p:blipFill>
          <a:blip r:embed="rId5" cstate="print"/>
          <a:stretch>
            <a:fillRect/>
          </a:stretch>
        </p:blipFill>
        <p:spPr bwMode="auto">
          <a:xfrm>
            <a:off x="1828800" y="895351"/>
            <a:ext cx="5524500" cy="380269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 name="small arrow" descr="gameparts-05"/>
          <p:cNvPicPr>
            <a:picLocks noChangeAspect="1" noChangeArrowheads="1"/>
          </p:cNvPicPr>
          <p:nvPr/>
        </p:nvPicPr>
        <p:blipFill>
          <a:blip r:embed="rId3" cstate="print"/>
          <a:stretch>
            <a:fillRect/>
          </a:stretch>
        </p:blipFill>
        <p:spPr bwMode="auto">
          <a:xfrm>
            <a:off x="1828800" y="895351"/>
            <a:ext cx="5524500" cy="3802697"/>
          </a:xfrm>
          <a:prstGeom prst="rect">
            <a:avLst/>
          </a:prstGeom>
          <a:noFill/>
          <a:ln w="9525">
            <a:noFill/>
            <a:miter lim="800000"/>
            <a:headEnd/>
            <a:tailEnd/>
          </a:ln>
        </p:spPr>
      </p:pic>
      <p:sp>
        <p:nvSpPr>
          <p:cNvPr id="6" name="title"/>
          <p:cNvSpPr txBox="1">
            <a:spLocks noChangeArrowheads="1"/>
          </p:cNvSpPr>
          <p:nvPr/>
        </p:nvSpPr>
        <p:spPr bwMode="auto">
          <a:xfrm>
            <a:off x="838200" y="209550"/>
            <a:ext cx="7315200" cy="514350"/>
          </a:xfrm>
          <a:prstGeom prst="rect">
            <a:avLst/>
          </a:prstGeom>
          <a:noFill/>
          <a:ln w="9525">
            <a:noFill/>
            <a:miter lim="800000"/>
            <a:headEnd/>
            <a:tailEnd/>
          </a:ln>
          <a:effectLst/>
        </p:spPr>
        <p:txBody>
          <a:bodyPr/>
          <a:lstStyle/>
          <a:p>
            <a:pPr>
              <a:defRPr/>
            </a:pPr>
            <a:r>
              <a:rPr lang="en-US" sz="4000" b="1" kern="0" dirty="0" smtClean="0">
                <a:solidFill>
                  <a:schemeClr val="tx2"/>
                </a:solidFill>
                <a:effectLst>
                  <a:outerShdw blurRad="38100" dist="38100" dir="2700000" algn="tl">
                    <a:srgbClr val="C0C0C0"/>
                  </a:outerShdw>
                </a:effectLst>
                <a:latin typeface="Candara" pitchFamily="34" charset="0"/>
              </a:rPr>
              <a:t>Game Fundamentals</a:t>
            </a:r>
            <a:endParaRPr lang="en-US" sz="4000" b="1" kern="0" dirty="0">
              <a:solidFill>
                <a:schemeClr val="tx2"/>
              </a:solidFill>
              <a:effectLst>
                <a:outerShdw blurRad="38100" dist="38100" dir="2700000" algn="tl">
                  <a:srgbClr val="C0C0C0"/>
                </a:outerShdw>
              </a:effectLst>
              <a:latin typeface="Candara" pitchFamily="34" charset="0"/>
            </a:endParaRPr>
          </a:p>
        </p:txBody>
      </p:sp>
      <p:pic>
        <p:nvPicPr>
          <p:cNvPr id="8" name="start" descr="gameparts-05"/>
          <p:cNvPicPr>
            <a:picLocks noChangeAspect="1" noChangeArrowheads="1"/>
          </p:cNvPicPr>
          <p:nvPr/>
        </p:nvPicPr>
        <p:blipFill>
          <a:blip r:embed="rId4" cstate="print"/>
          <a:stretch>
            <a:fillRect/>
          </a:stretch>
        </p:blipFill>
        <p:spPr bwMode="auto">
          <a:xfrm>
            <a:off x="1790700" y="914401"/>
            <a:ext cx="5524500" cy="3802697"/>
          </a:xfrm>
          <a:prstGeom prst="rect">
            <a:avLst/>
          </a:prstGeom>
          <a:noFill/>
          <a:ln w="9525">
            <a:noFill/>
            <a:miter lim="800000"/>
            <a:headEnd/>
            <a:tailEnd/>
          </a:ln>
        </p:spPr>
      </p:pic>
      <p:pic>
        <p:nvPicPr>
          <p:cNvPr id="7" name="goal" descr="gameparts-05"/>
          <p:cNvPicPr>
            <a:picLocks noChangeAspect="1" noChangeArrowheads="1"/>
          </p:cNvPicPr>
          <p:nvPr/>
        </p:nvPicPr>
        <p:blipFill>
          <a:blip r:embed="rId5" cstate="print"/>
          <a:stretch>
            <a:fillRect/>
          </a:stretch>
        </p:blipFill>
        <p:spPr bwMode="auto">
          <a:xfrm>
            <a:off x="1828800" y="914401"/>
            <a:ext cx="5524500" cy="3802697"/>
          </a:xfrm>
          <a:prstGeom prst="rect">
            <a:avLst/>
          </a:prstGeom>
          <a:noFill/>
          <a:ln w="9525">
            <a:noFill/>
            <a:miter lim="800000"/>
            <a:headEnd/>
            <a:tailEnd/>
          </a:ln>
        </p:spPr>
      </p:pic>
      <p:pic>
        <p:nvPicPr>
          <p:cNvPr id="9" name="decision arrow" descr="gameparts-05"/>
          <p:cNvPicPr>
            <a:picLocks noChangeAspect="1" noChangeArrowheads="1"/>
          </p:cNvPicPr>
          <p:nvPr/>
        </p:nvPicPr>
        <p:blipFill>
          <a:blip r:embed="rId6" cstate="print"/>
          <a:stretch>
            <a:fillRect/>
          </a:stretch>
        </p:blipFill>
        <p:spPr bwMode="auto">
          <a:xfrm>
            <a:off x="1828802" y="895350"/>
            <a:ext cx="5524499" cy="380269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 name="Interaction-0" descr="game-flow-interaction-0.png"/>
          <p:cNvPicPr>
            <a:picLocks noChangeAspect="1"/>
          </p:cNvPicPr>
          <p:nvPr/>
        </p:nvPicPr>
        <p:blipFill>
          <a:blip r:embed="rId3" cstate="print"/>
          <a:stretch>
            <a:fillRect/>
          </a:stretch>
        </p:blipFill>
        <p:spPr>
          <a:xfrm>
            <a:off x="1828803" y="914400"/>
            <a:ext cx="5526253" cy="3803904"/>
          </a:xfrm>
          <a:prstGeom prst="rect">
            <a:avLst/>
          </a:prstGeom>
        </p:spPr>
      </p:pic>
      <p:pic>
        <p:nvPicPr>
          <p:cNvPr id="16" name="Interaction-1" descr="game-flow-interaction-1.png"/>
          <p:cNvPicPr>
            <a:picLocks noChangeAspect="1"/>
          </p:cNvPicPr>
          <p:nvPr/>
        </p:nvPicPr>
        <p:blipFill>
          <a:blip r:embed="rId4" cstate="print"/>
          <a:stretch>
            <a:fillRect/>
          </a:stretch>
        </p:blipFill>
        <p:spPr>
          <a:xfrm>
            <a:off x="1828802" y="914400"/>
            <a:ext cx="5526253" cy="3803904"/>
          </a:xfrm>
          <a:prstGeom prst="rect">
            <a:avLst/>
          </a:prstGeom>
        </p:spPr>
      </p:pic>
      <p:pic>
        <p:nvPicPr>
          <p:cNvPr id="12" name="Interaction-2" descr="gameparts-05"/>
          <p:cNvPicPr>
            <a:picLocks noChangeAspect="1" noChangeArrowheads="1"/>
          </p:cNvPicPr>
          <p:nvPr/>
        </p:nvPicPr>
        <p:blipFill>
          <a:blip r:embed="rId5" cstate="print"/>
          <a:stretch>
            <a:fillRect/>
          </a:stretch>
        </p:blipFill>
        <p:spPr bwMode="auto">
          <a:xfrm>
            <a:off x="1828800" y="914401"/>
            <a:ext cx="5524500" cy="3802697"/>
          </a:xfrm>
          <a:prstGeom prst="rect">
            <a:avLst/>
          </a:prstGeom>
          <a:noFill/>
          <a:ln w="9525">
            <a:noFill/>
            <a:miter lim="800000"/>
            <a:headEnd/>
            <a:tailEnd/>
          </a:ln>
        </p:spPr>
      </p:pic>
      <p:pic>
        <p:nvPicPr>
          <p:cNvPr id="10" name="Opposition" descr="gameparts-05"/>
          <p:cNvPicPr>
            <a:picLocks noChangeAspect="1" noChangeArrowheads="1"/>
          </p:cNvPicPr>
          <p:nvPr/>
        </p:nvPicPr>
        <p:blipFill>
          <a:blip r:embed="rId6" cstate="print"/>
          <a:stretch>
            <a:fillRect/>
          </a:stretch>
        </p:blipFill>
        <p:spPr bwMode="auto">
          <a:xfrm>
            <a:off x="1828800" y="895351"/>
            <a:ext cx="5524500" cy="3802697"/>
          </a:xfrm>
          <a:prstGeom prst="rect">
            <a:avLst/>
          </a:prstGeom>
          <a:noFill/>
          <a:ln w="9525">
            <a:noFill/>
            <a:miter lim="800000"/>
            <a:headEnd/>
            <a:tailEnd/>
          </a:ln>
        </p:spPr>
      </p:pic>
      <p:sp>
        <p:nvSpPr>
          <p:cNvPr id="6" name="Title"/>
          <p:cNvSpPr txBox="1">
            <a:spLocks noChangeArrowheads="1"/>
          </p:cNvSpPr>
          <p:nvPr/>
        </p:nvSpPr>
        <p:spPr bwMode="auto">
          <a:xfrm>
            <a:off x="838200" y="209550"/>
            <a:ext cx="7315200" cy="514350"/>
          </a:xfrm>
          <a:prstGeom prst="rect">
            <a:avLst/>
          </a:prstGeom>
          <a:noFill/>
          <a:ln w="9525">
            <a:noFill/>
            <a:miter lim="800000"/>
            <a:headEnd/>
            <a:tailEnd/>
          </a:ln>
          <a:effectLst/>
        </p:spPr>
        <p:txBody>
          <a:bodyPr/>
          <a:lstStyle/>
          <a:p>
            <a:pPr>
              <a:defRPr/>
            </a:pPr>
            <a:r>
              <a:rPr lang="en-US" sz="4000" b="1" kern="0" dirty="0" smtClean="0">
                <a:solidFill>
                  <a:schemeClr val="tx2"/>
                </a:solidFill>
                <a:effectLst>
                  <a:outerShdw blurRad="38100" dist="38100" dir="2700000" algn="tl">
                    <a:srgbClr val="C0C0C0"/>
                  </a:outerShdw>
                </a:effectLst>
                <a:latin typeface="Candara" pitchFamily="34" charset="0"/>
              </a:rPr>
              <a:t>Game Fundamentals</a:t>
            </a:r>
            <a:endParaRPr lang="en-US" sz="4000" b="1" kern="0" dirty="0">
              <a:solidFill>
                <a:schemeClr val="tx2"/>
              </a:solidFill>
              <a:effectLst>
                <a:outerShdw blurRad="38100" dist="38100" dir="2700000" algn="tl">
                  <a:srgbClr val="C0C0C0"/>
                </a:outerShdw>
              </a:effectLst>
              <a:latin typeface="Candara" pitchFamily="34" charset="0"/>
            </a:endParaRPr>
          </a:p>
        </p:txBody>
      </p:sp>
      <p:pic>
        <p:nvPicPr>
          <p:cNvPr id="8" name="Start" descr="gameparts-05"/>
          <p:cNvPicPr>
            <a:picLocks noChangeAspect="1" noChangeArrowheads="1"/>
          </p:cNvPicPr>
          <p:nvPr/>
        </p:nvPicPr>
        <p:blipFill>
          <a:blip r:embed="rId7" cstate="print"/>
          <a:stretch>
            <a:fillRect/>
          </a:stretch>
        </p:blipFill>
        <p:spPr bwMode="auto">
          <a:xfrm>
            <a:off x="1790700" y="914401"/>
            <a:ext cx="5524500" cy="3802697"/>
          </a:xfrm>
          <a:prstGeom prst="rect">
            <a:avLst/>
          </a:prstGeom>
          <a:noFill/>
          <a:ln w="9525">
            <a:noFill/>
            <a:miter lim="800000"/>
            <a:headEnd/>
            <a:tailEnd/>
          </a:ln>
        </p:spPr>
      </p:pic>
      <p:pic>
        <p:nvPicPr>
          <p:cNvPr id="7" name="Goal" descr="gameparts-05"/>
          <p:cNvPicPr>
            <a:picLocks noChangeAspect="1" noChangeArrowheads="1"/>
          </p:cNvPicPr>
          <p:nvPr/>
        </p:nvPicPr>
        <p:blipFill>
          <a:blip r:embed="rId8" cstate="print"/>
          <a:stretch>
            <a:fillRect/>
          </a:stretch>
        </p:blipFill>
        <p:spPr bwMode="auto">
          <a:xfrm>
            <a:off x="1828800" y="914401"/>
            <a:ext cx="5524500" cy="3802697"/>
          </a:xfrm>
          <a:prstGeom prst="rect">
            <a:avLst/>
          </a:prstGeom>
          <a:noFill/>
          <a:ln w="9525">
            <a:noFill/>
            <a:miter lim="800000"/>
            <a:headEnd/>
            <a:tailEnd/>
          </a:ln>
        </p:spPr>
      </p:pic>
      <p:pic>
        <p:nvPicPr>
          <p:cNvPr id="9" name="Decisions" descr="gameparts-05"/>
          <p:cNvPicPr>
            <a:picLocks noChangeAspect="1" noChangeArrowheads="1"/>
          </p:cNvPicPr>
          <p:nvPr/>
        </p:nvPicPr>
        <p:blipFill>
          <a:blip r:embed="rId9" cstate="print"/>
          <a:stretch>
            <a:fillRect/>
          </a:stretch>
        </p:blipFill>
        <p:spPr bwMode="auto">
          <a:xfrm>
            <a:off x="1828802" y="895350"/>
            <a:ext cx="5524499" cy="3802696"/>
          </a:xfrm>
          <a:prstGeom prst="rect">
            <a:avLst/>
          </a:prstGeom>
          <a:noFill/>
          <a:ln w="9525">
            <a:noFill/>
            <a:miter lim="800000"/>
            <a:headEnd/>
            <a:tailEnd/>
          </a:ln>
        </p:spPr>
      </p:pic>
      <p:pic>
        <p:nvPicPr>
          <p:cNvPr id="11" name="Rules" descr="gameparts-05"/>
          <p:cNvPicPr>
            <a:picLocks noChangeAspect="1" noChangeArrowheads="1"/>
          </p:cNvPicPr>
          <p:nvPr/>
        </p:nvPicPr>
        <p:blipFill>
          <a:blip r:embed="rId10" cstate="print"/>
          <a:stretch>
            <a:fillRect/>
          </a:stretch>
        </p:blipFill>
        <p:spPr bwMode="auto">
          <a:xfrm>
            <a:off x="1828800" y="914401"/>
            <a:ext cx="5524500" cy="380269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amond(ou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down)">
                                      <p:cBhvr>
                                        <p:cTn id="16" dur="2000"/>
                                        <p:tgtEl>
                                          <p:spTgt spid="16"/>
                                        </p:tgtEl>
                                      </p:cBhvr>
                                    </p:animEffect>
                                  </p:childTnLst>
                                </p:cTn>
                              </p:par>
                            </p:childTnLst>
                          </p:cTn>
                        </p:par>
                        <p:par>
                          <p:cTn id="17" fill="hold">
                            <p:stCondLst>
                              <p:cond delay="3000"/>
                            </p:stCondLst>
                            <p:childTnLst>
                              <p:par>
                                <p:cTn id="18" presetID="4" presetClass="entr" presetSubtype="32"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box(out)">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5" name="Interaction-0" descr="game-flow-interaction-0.png"/>
          <p:cNvPicPr>
            <a:picLocks noChangeAspect="1"/>
          </p:cNvPicPr>
          <p:nvPr/>
        </p:nvPicPr>
        <p:blipFill>
          <a:blip r:embed="rId3" cstate="print"/>
          <a:stretch>
            <a:fillRect/>
          </a:stretch>
        </p:blipFill>
        <p:spPr>
          <a:xfrm>
            <a:off x="1828803" y="914400"/>
            <a:ext cx="5526253" cy="3803904"/>
          </a:xfrm>
          <a:prstGeom prst="rect">
            <a:avLst/>
          </a:prstGeom>
        </p:spPr>
      </p:pic>
      <p:pic>
        <p:nvPicPr>
          <p:cNvPr id="16" name="Interaction-1" descr="game-flow-interaction-1.png"/>
          <p:cNvPicPr>
            <a:picLocks noChangeAspect="1"/>
          </p:cNvPicPr>
          <p:nvPr/>
        </p:nvPicPr>
        <p:blipFill>
          <a:blip r:embed="rId4" cstate="print"/>
          <a:stretch>
            <a:fillRect/>
          </a:stretch>
        </p:blipFill>
        <p:spPr>
          <a:xfrm>
            <a:off x="1828802" y="914400"/>
            <a:ext cx="5526253" cy="3803904"/>
          </a:xfrm>
          <a:prstGeom prst="rect">
            <a:avLst/>
          </a:prstGeom>
        </p:spPr>
      </p:pic>
      <p:pic>
        <p:nvPicPr>
          <p:cNvPr id="12" name="Interaction-2" descr="gameparts-05"/>
          <p:cNvPicPr>
            <a:picLocks noChangeAspect="1" noChangeArrowheads="1"/>
          </p:cNvPicPr>
          <p:nvPr/>
        </p:nvPicPr>
        <p:blipFill>
          <a:blip r:embed="rId5" cstate="print"/>
          <a:stretch>
            <a:fillRect/>
          </a:stretch>
        </p:blipFill>
        <p:spPr bwMode="auto">
          <a:xfrm>
            <a:off x="1828800" y="914401"/>
            <a:ext cx="5524500" cy="3802697"/>
          </a:xfrm>
          <a:prstGeom prst="rect">
            <a:avLst/>
          </a:prstGeom>
          <a:noFill/>
          <a:ln w="9525">
            <a:noFill/>
            <a:miter lim="800000"/>
            <a:headEnd/>
            <a:tailEnd/>
          </a:ln>
        </p:spPr>
      </p:pic>
      <p:pic>
        <p:nvPicPr>
          <p:cNvPr id="10" name="Opposition" descr="gameparts-05"/>
          <p:cNvPicPr>
            <a:picLocks noChangeAspect="1" noChangeArrowheads="1"/>
          </p:cNvPicPr>
          <p:nvPr/>
        </p:nvPicPr>
        <p:blipFill>
          <a:blip r:embed="rId6" cstate="print"/>
          <a:stretch>
            <a:fillRect/>
          </a:stretch>
        </p:blipFill>
        <p:spPr bwMode="auto">
          <a:xfrm>
            <a:off x="1828800" y="895351"/>
            <a:ext cx="5524500" cy="3802697"/>
          </a:xfrm>
          <a:prstGeom prst="rect">
            <a:avLst/>
          </a:prstGeom>
          <a:noFill/>
          <a:ln w="9525">
            <a:noFill/>
            <a:miter lim="800000"/>
            <a:headEnd/>
            <a:tailEnd/>
          </a:ln>
        </p:spPr>
      </p:pic>
      <p:sp>
        <p:nvSpPr>
          <p:cNvPr id="6" name="Title"/>
          <p:cNvSpPr txBox="1">
            <a:spLocks noChangeArrowheads="1"/>
          </p:cNvSpPr>
          <p:nvPr/>
        </p:nvSpPr>
        <p:spPr bwMode="auto">
          <a:xfrm>
            <a:off x="838200" y="209550"/>
            <a:ext cx="7315200" cy="514350"/>
          </a:xfrm>
          <a:prstGeom prst="rect">
            <a:avLst/>
          </a:prstGeom>
          <a:noFill/>
          <a:ln w="9525">
            <a:noFill/>
            <a:miter lim="800000"/>
            <a:headEnd/>
            <a:tailEnd/>
          </a:ln>
          <a:effectLst/>
        </p:spPr>
        <p:txBody>
          <a:bodyPr/>
          <a:lstStyle/>
          <a:p>
            <a:pPr>
              <a:defRPr/>
            </a:pPr>
            <a:r>
              <a:rPr lang="en-US" sz="4000" b="1" kern="0" dirty="0" smtClean="0">
                <a:solidFill>
                  <a:schemeClr val="tx2"/>
                </a:solidFill>
                <a:effectLst>
                  <a:outerShdw blurRad="38100" dist="38100" dir="2700000" algn="tl">
                    <a:srgbClr val="C0C0C0"/>
                  </a:outerShdw>
                </a:effectLst>
                <a:latin typeface="Candara" pitchFamily="34" charset="0"/>
              </a:rPr>
              <a:t>Game Fundamentals</a:t>
            </a:r>
            <a:endParaRPr lang="en-US" sz="4000" b="1" kern="0" dirty="0">
              <a:solidFill>
                <a:schemeClr val="tx2"/>
              </a:solidFill>
              <a:effectLst>
                <a:outerShdw blurRad="38100" dist="38100" dir="2700000" algn="tl">
                  <a:srgbClr val="C0C0C0"/>
                </a:outerShdw>
              </a:effectLst>
              <a:latin typeface="Candara" pitchFamily="34" charset="0"/>
            </a:endParaRPr>
          </a:p>
        </p:txBody>
      </p:sp>
      <p:pic>
        <p:nvPicPr>
          <p:cNvPr id="8" name="Start" descr="gameparts-05"/>
          <p:cNvPicPr>
            <a:picLocks noChangeAspect="1" noChangeArrowheads="1"/>
          </p:cNvPicPr>
          <p:nvPr/>
        </p:nvPicPr>
        <p:blipFill>
          <a:blip r:embed="rId7" cstate="print"/>
          <a:stretch>
            <a:fillRect/>
          </a:stretch>
        </p:blipFill>
        <p:spPr bwMode="auto">
          <a:xfrm>
            <a:off x="1790700" y="914401"/>
            <a:ext cx="5524500" cy="3802697"/>
          </a:xfrm>
          <a:prstGeom prst="rect">
            <a:avLst/>
          </a:prstGeom>
          <a:noFill/>
          <a:ln w="9525">
            <a:noFill/>
            <a:miter lim="800000"/>
            <a:headEnd/>
            <a:tailEnd/>
          </a:ln>
        </p:spPr>
      </p:pic>
      <p:pic>
        <p:nvPicPr>
          <p:cNvPr id="7" name="Goal" descr="gameparts-05"/>
          <p:cNvPicPr>
            <a:picLocks noChangeAspect="1" noChangeArrowheads="1"/>
          </p:cNvPicPr>
          <p:nvPr/>
        </p:nvPicPr>
        <p:blipFill>
          <a:blip r:embed="rId8" cstate="print"/>
          <a:stretch>
            <a:fillRect/>
          </a:stretch>
        </p:blipFill>
        <p:spPr bwMode="auto">
          <a:xfrm>
            <a:off x="1828800" y="914401"/>
            <a:ext cx="5524500" cy="3802697"/>
          </a:xfrm>
          <a:prstGeom prst="rect">
            <a:avLst/>
          </a:prstGeom>
          <a:noFill/>
          <a:ln w="9525">
            <a:noFill/>
            <a:miter lim="800000"/>
            <a:headEnd/>
            <a:tailEnd/>
          </a:ln>
        </p:spPr>
      </p:pic>
      <p:pic>
        <p:nvPicPr>
          <p:cNvPr id="9" name="Decisions" descr="gameparts-05"/>
          <p:cNvPicPr>
            <a:picLocks noChangeAspect="1" noChangeArrowheads="1"/>
          </p:cNvPicPr>
          <p:nvPr/>
        </p:nvPicPr>
        <p:blipFill>
          <a:blip r:embed="rId9" cstate="print"/>
          <a:stretch>
            <a:fillRect/>
          </a:stretch>
        </p:blipFill>
        <p:spPr bwMode="auto">
          <a:xfrm>
            <a:off x="1828802" y="895350"/>
            <a:ext cx="5524499" cy="3802696"/>
          </a:xfrm>
          <a:prstGeom prst="rect">
            <a:avLst/>
          </a:prstGeom>
          <a:noFill/>
          <a:ln w="9525">
            <a:noFill/>
            <a:miter lim="800000"/>
            <a:headEnd/>
            <a:tailEnd/>
          </a:ln>
        </p:spPr>
      </p:pic>
      <p:pic>
        <p:nvPicPr>
          <p:cNvPr id="11" name="Rules" descr="gameparts-05"/>
          <p:cNvPicPr>
            <a:picLocks noChangeAspect="1" noChangeArrowheads="1"/>
          </p:cNvPicPr>
          <p:nvPr/>
        </p:nvPicPr>
        <p:blipFill>
          <a:blip r:embed="rId10" cstate="print"/>
          <a:stretch>
            <a:fillRect/>
          </a:stretch>
        </p:blipFill>
        <p:spPr bwMode="auto">
          <a:xfrm>
            <a:off x="1828800" y="914401"/>
            <a:ext cx="5524500" cy="3802697"/>
          </a:xfrm>
          <a:prstGeom prst="rect">
            <a:avLst/>
          </a:prstGeom>
          <a:noFill/>
          <a:ln w="9525">
            <a:noFill/>
            <a:miter lim="800000"/>
            <a:headEnd/>
            <a:tailEnd/>
          </a:ln>
        </p:spPr>
      </p:pic>
      <p:pic>
        <p:nvPicPr>
          <p:cNvPr id="13" name="start" descr="slider.png"/>
          <p:cNvPicPr>
            <a:picLocks noChangeAspect="1"/>
          </p:cNvPicPr>
          <p:nvPr/>
        </p:nvPicPr>
        <p:blipFill>
          <a:blip r:embed="rId11" cstate="print"/>
          <a:stretch>
            <a:fillRect/>
          </a:stretch>
        </p:blipFill>
        <p:spPr>
          <a:xfrm>
            <a:off x="2143127" y="2571751"/>
            <a:ext cx="882491" cy="226695"/>
          </a:xfrm>
          <a:prstGeom prst="rect">
            <a:avLst/>
          </a:prstGeom>
        </p:spPr>
      </p:pic>
      <p:pic>
        <p:nvPicPr>
          <p:cNvPr id="17" name="goal" descr="slider.png"/>
          <p:cNvPicPr>
            <a:picLocks noChangeAspect="1"/>
          </p:cNvPicPr>
          <p:nvPr/>
        </p:nvPicPr>
        <p:blipFill>
          <a:blip r:embed="rId11" cstate="print"/>
          <a:stretch>
            <a:fillRect/>
          </a:stretch>
        </p:blipFill>
        <p:spPr>
          <a:xfrm>
            <a:off x="6112857" y="2571751"/>
            <a:ext cx="882491" cy="226695"/>
          </a:xfrm>
          <a:prstGeom prst="rect">
            <a:avLst/>
          </a:prstGeom>
        </p:spPr>
      </p:pic>
      <p:pic>
        <p:nvPicPr>
          <p:cNvPr id="19" name="opposition" descr="slider.png"/>
          <p:cNvPicPr>
            <a:picLocks noChangeAspect="1"/>
          </p:cNvPicPr>
          <p:nvPr/>
        </p:nvPicPr>
        <p:blipFill>
          <a:blip r:embed="rId11" cstate="print"/>
          <a:stretch>
            <a:fillRect/>
          </a:stretch>
        </p:blipFill>
        <p:spPr>
          <a:xfrm>
            <a:off x="4151804" y="2571751"/>
            <a:ext cx="882491" cy="226695"/>
          </a:xfrm>
          <a:prstGeom prst="rect">
            <a:avLst/>
          </a:prstGeom>
        </p:spPr>
      </p:pic>
      <p:pic>
        <p:nvPicPr>
          <p:cNvPr id="21" name="decision" descr="slider.png"/>
          <p:cNvPicPr>
            <a:picLocks noChangeAspect="1"/>
          </p:cNvPicPr>
          <p:nvPr/>
        </p:nvPicPr>
        <p:blipFill>
          <a:blip r:embed="rId11" cstate="print"/>
          <a:stretch>
            <a:fillRect/>
          </a:stretch>
        </p:blipFill>
        <p:spPr>
          <a:xfrm>
            <a:off x="4151804" y="1428751"/>
            <a:ext cx="882491" cy="226695"/>
          </a:xfrm>
          <a:prstGeom prst="rect">
            <a:avLst/>
          </a:prstGeom>
        </p:spPr>
      </p:pic>
      <p:pic>
        <p:nvPicPr>
          <p:cNvPr id="23" name="rules" descr="slider.png"/>
          <p:cNvPicPr>
            <a:picLocks noChangeAspect="1"/>
          </p:cNvPicPr>
          <p:nvPr/>
        </p:nvPicPr>
        <p:blipFill>
          <a:blip r:embed="rId11" cstate="print"/>
          <a:stretch>
            <a:fillRect/>
          </a:stretch>
        </p:blipFill>
        <p:spPr>
          <a:xfrm>
            <a:off x="5257801" y="3705971"/>
            <a:ext cx="882491" cy="226695"/>
          </a:xfrm>
          <a:prstGeom prst="rect">
            <a:avLst/>
          </a:prstGeom>
        </p:spPr>
      </p:pic>
      <p:pic>
        <p:nvPicPr>
          <p:cNvPr id="27" name="interact" descr="slider.png"/>
          <p:cNvPicPr>
            <a:picLocks noChangeAspect="1"/>
          </p:cNvPicPr>
          <p:nvPr/>
        </p:nvPicPr>
        <p:blipFill>
          <a:blip r:embed="rId11" cstate="print"/>
          <a:stretch>
            <a:fillRect/>
          </a:stretch>
        </p:blipFill>
        <p:spPr>
          <a:xfrm>
            <a:off x="5257801" y="4484827"/>
            <a:ext cx="882491" cy="226695"/>
          </a:xfrm>
          <a:prstGeom prst="rect">
            <a:avLst/>
          </a:prstGeom>
        </p:spPr>
      </p:pic>
      <p:pic>
        <p:nvPicPr>
          <p:cNvPr id="14" name="start thumb" descr="thumb.png"/>
          <p:cNvPicPr>
            <a:picLocks noChangeAspect="1"/>
          </p:cNvPicPr>
          <p:nvPr/>
        </p:nvPicPr>
        <p:blipFill>
          <a:blip r:embed="rId12" cstate="print"/>
          <a:stretch>
            <a:fillRect/>
          </a:stretch>
        </p:blipFill>
        <p:spPr>
          <a:xfrm>
            <a:off x="2066928" y="2705098"/>
            <a:ext cx="275273" cy="137636"/>
          </a:xfrm>
          <a:prstGeom prst="rect">
            <a:avLst/>
          </a:prstGeom>
        </p:spPr>
      </p:pic>
      <p:pic>
        <p:nvPicPr>
          <p:cNvPr id="18" name="goal thumb" descr="thumb.png"/>
          <p:cNvPicPr>
            <a:picLocks noChangeAspect="1"/>
          </p:cNvPicPr>
          <p:nvPr/>
        </p:nvPicPr>
        <p:blipFill>
          <a:blip r:embed="rId12" cstate="print"/>
          <a:stretch>
            <a:fillRect/>
          </a:stretch>
        </p:blipFill>
        <p:spPr>
          <a:xfrm>
            <a:off x="6036658" y="2705098"/>
            <a:ext cx="275273" cy="137636"/>
          </a:xfrm>
          <a:prstGeom prst="rect">
            <a:avLst/>
          </a:prstGeom>
        </p:spPr>
      </p:pic>
      <p:pic>
        <p:nvPicPr>
          <p:cNvPr id="20" name="opposition thumb" descr="thumb.png"/>
          <p:cNvPicPr>
            <a:picLocks noChangeAspect="1"/>
          </p:cNvPicPr>
          <p:nvPr/>
        </p:nvPicPr>
        <p:blipFill>
          <a:blip r:embed="rId12" cstate="print"/>
          <a:stretch>
            <a:fillRect/>
          </a:stretch>
        </p:blipFill>
        <p:spPr>
          <a:xfrm>
            <a:off x="4075605" y="2705098"/>
            <a:ext cx="275273" cy="137636"/>
          </a:xfrm>
          <a:prstGeom prst="rect">
            <a:avLst/>
          </a:prstGeom>
        </p:spPr>
      </p:pic>
      <p:pic>
        <p:nvPicPr>
          <p:cNvPr id="22" name="decision thumb" descr="thumb.png"/>
          <p:cNvPicPr>
            <a:picLocks noChangeAspect="1"/>
          </p:cNvPicPr>
          <p:nvPr/>
        </p:nvPicPr>
        <p:blipFill>
          <a:blip r:embed="rId12" cstate="print"/>
          <a:stretch>
            <a:fillRect/>
          </a:stretch>
        </p:blipFill>
        <p:spPr>
          <a:xfrm>
            <a:off x="4075605" y="1562098"/>
            <a:ext cx="275273" cy="137636"/>
          </a:xfrm>
          <a:prstGeom prst="rect">
            <a:avLst/>
          </a:prstGeom>
        </p:spPr>
      </p:pic>
      <p:pic>
        <p:nvPicPr>
          <p:cNvPr id="24" name="rules thumb" descr="thumb.png"/>
          <p:cNvPicPr>
            <a:picLocks noChangeAspect="1"/>
          </p:cNvPicPr>
          <p:nvPr/>
        </p:nvPicPr>
        <p:blipFill>
          <a:blip r:embed="rId12" cstate="print"/>
          <a:stretch>
            <a:fillRect/>
          </a:stretch>
        </p:blipFill>
        <p:spPr>
          <a:xfrm>
            <a:off x="5181602" y="3839320"/>
            <a:ext cx="275273" cy="137636"/>
          </a:xfrm>
          <a:prstGeom prst="rect">
            <a:avLst/>
          </a:prstGeom>
        </p:spPr>
      </p:pic>
      <p:pic>
        <p:nvPicPr>
          <p:cNvPr id="28" name="interact thumb" descr="thumb.png"/>
          <p:cNvPicPr>
            <a:picLocks noChangeAspect="1"/>
          </p:cNvPicPr>
          <p:nvPr/>
        </p:nvPicPr>
        <p:blipFill>
          <a:blip r:embed="rId12" cstate="print"/>
          <a:stretch>
            <a:fillRect/>
          </a:stretch>
        </p:blipFill>
        <p:spPr>
          <a:xfrm>
            <a:off x="5181602" y="4618174"/>
            <a:ext cx="275273" cy="137636"/>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2.22222E-6 2.46914E-6 L 0.07674 2.46914E-6 " pathEditMode="relative" rAng="0" ptsTypes="AA">
                                      <p:cBhvr>
                                        <p:cTn id="6" dur="2000" fill="hold"/>
                                        <p:tgtEl>
                                          <p:spTgt spid="14"/>
                                        </p:tgtEl>
                                        <p:attrNameLst>
                                          <p:attrName>ppt_x</p:attrName>
                                          <p:attrName>ppt_y</p:attrName>
                                        </p:attrNameLst>
                                      </p:cBhvr>
                                      <p:rCtr x="38" y="0"/>
                                    </p:animMotion>
                                  </p:childTnLst>
                                </p:cTn>
                              </p:par>
                              <p:par>
                                <p:cTn id="7" presetID="35" presetClass="path" presetSubtype="0" accel="50000" decel="50000" fill="hold" nodeType="withEffect">
                                  <p:stCondLst>
                                    <p:cond delay="600"/>
                                  </p:stCondLst>
                                  <p:childTnLst>
                                    <p:animMotion origin="layout" path="M 1.66667E-6 3.33333E-6 L 0.07396 3.33333E-6 " pathEditMode="relative" rAng="0" ptsTypes="AA">
                                      <p:cBhvr>
                                        <p:cTn id="8" dur="2000" fill="hold"/>
                                        <p:tgtEl>
                                          <p:spTgt spid="18"/>
                                        </p:tgtEl>
                                        <p:attrNameLst>
                                          <p:attrName>ppt_x</p:attrName>
                                          <p:attrName>ppt_y</p:attrName>
                                        </p:attrNameLst>
                                      </p:cBhvr>
                                      <p:rCtr x="37" y="0"/>
                                    </p:animMotion>
                                  </p:childTnLst>
                                </p:cTn>
                              </p:par>
                              <p:par>
                                <p:cTn id="9" presetID="35" presetClass="path" presetSubtype="0" accel="50000" decel="50000" fill="hold" nodeType="withEffect">
                                  <p:stCondLst>
                                    <p:cond delay="400"/>
                                  </p:stCondLst>
                                  <p:childTnLst>
                                    <p:animMotion origin="layout" path="M -1.66667E-6 3.33333E-6 L 0.07396 3.33333E-6 " pathEditMode="relative" rAng="0" ptsTypes="AA">
                                      <p:cBhvr>
                                        <p:cTn id="10" dur="2000" fill="hold"/>
                                        <p:tgtEl>
                                          <p:spTgt spid="20"/>
                                        </p:tgtEl>
                                        <p:attrNameLst>
                                          <p:attrName>ppt_x</p:attrName>
                                          <p:attrName>ppt_y</p:attrName>
                                        </p:attrNameLst>
                                      </p:cBhvr>
                                      <p:rCtr x="37" y="0"/>
                                    </p:animMotion>
                                  </p:childTnLst>
                                </p:cTn>
                              </p:par>
                              <p:par>
                                <p:cTn id="11" presetID="35" presetClass="path" presetSubtype="0" accel="50000" decel="50000" fill="hold" nodeType="withEffect">
                                  <p:stCondLst>
                                    <p:cond delay="200"/>
                                  </p:stCondLst>
                                  <p:childTnLst>
                                    <p:animMotion origin="layout" path="M -1.66667E-6 -4.44444E-6 L 0.06563 -4.44444E-6 " pathEditMode="relative" rAng="0" ptsTypes="AA">
                                      <p:cBhvr>
                                        <p:cTn id="12" dur="2000" fill="hold"/>
                                        <p:tgtEl>
                                          <p:spTgt spid="22"/>
                                        </p:tgtEl>
                                        <p:attrNameLst>
                                          <p:attrName>ppt_x</p:attrName>
                                          <p:attrName>ppt_y</p:attrName>
                                        </p:attrNameLst>
                                      </p:cBhvr>
                                      <p:rCtr x="33" y="0"/>
                                    </p:animMotion>
                                  </p:childTnLst>
                                </p:cTn>
                              </p:par>
                              <p:par>
                                <p:cTn id="13" presetID="63" presetClass="path" presetSubtype="0" accel="50000" decel="50000" fill="hold" nodeType="withEffect">
                                  <p:stCondLst>
                                    <p:cond delay="800"/>
                                  </p:stCondLst>
                                  <p:childTnLst>
                                    <p:animMotion origin="layout" path="M -3.61111E-6 8.70639E-7 L 0.08316 8.70639E-7 " pathEditMode="relative" rAng="0" ptsTypes="AA">
                                      <p:cBhvr>
                                        <p:cTn id="14" dur="2000" fill="hold"/>
                                        <p:tgtEl>
                                          <p:spTgt spid="24"/>
                                        </p:tgtEl>
                                        <p:attrNameLst>
                                          <p:attrName>ppt_x</p:attrName>
                                          <p:attrName>ppt_y</p:attrName>
                                        </p:attrNameLst>
                                      </p:cBhvr>
                                      <p:rCtr x="41" y="0"/>
                                    </p:animMotion>
                                  </p:childTnLst>
                                </p:cTn>
                              </p:par>
                              <p:par>
                                <p:cTn id="15" presetID="63" presetClass="path" presetSubtype="0" accel="50000" decel="50000" fill="hold" nodeType="withEffect">
                                  <p:stCondLst>
                                    <p:cond delay="1000"/>
                                  </p:stCondLst>
                                  <p:childTnLst>
                                    <p:animMotion origin="layout" path="M 2.77778E-6 -1.11111E-6 L 0.05625 -1.11111E-6 " pathEditMode="relative" rAng="0" ptsTypes="AA">
                                      <p:cBhvr>
                                        <p:cTn id="16" dur="2000" fill="hold"/>
                                        <p:tgtEl>
                                          <p:spTgt spid="28"/>
                                        </p:tgtEl>
                                        <p:attrNameLst>
                                          <p:attrName>ppt_x</p:attrName>
                                          <p:attrName>ppt_y</p:attrName>
                                        </p:attrNameLst>
                                      </p:cBhvr>
                                      <p:rCtr x="2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maps.png"/>
          <p:cNvPicPr>
            <a:picLocks noChangeAspect="1"/>
          </p:cNvPicPr>
          <p:nvPr/>
        </p:nvPicPr>
        <p:blipFill>
          <a:blip r:embed="rId3" cstate="print"/>
          <a:stretch>
            <a:fillRect/>
          </a:stretch>
        </p:blipFill>
        <p:spPr>
          <a:xfrm>
            <a:off x="5746917" y="1888549"/>
            <a:ext cx="2999249" cy="2805053"/>
          </a:xfrm>
          <a:prstGeom prst="rect">
            <a:avLst/>
          </a:prstGeom>
        </p:spPr>
      </p:pic>
      <p:pic>
        <p:nvPicPr>
          <p:cNvPr id="5" name="Picture 4" descr="thumb-goals.png"/>
          <p:cNvPicPr>
            <a:picLocks noChangeAspect="1"/>
          </p:cNvPicPr>
          <p:nvPr/>
        </p:nvPicPr>
        <p:blipFill>
          <a:blip r:embed="rId4" cstate="print"/>
          <a:stretch>
            <a:fillRect/>
          </a:stretch>
        </p:blipFill>
        <p:spPr>
          <a:xfrm>
            <a:off x="6286501" y="1"/>
            <a:ext cx="2857498" cy="1971673"/>
          </a:xfrm>
          <a:prstGeom prst="rect">
            <a:avLst/>
          </a:prstGeom>
        </p:spPr>
      </p:pic>
      <p:sp>
        <p:nvSpPr>
          <p:cNvPr id="4" name="Rectangle 2"/>
          <p:cNvSpPr>
            <a:spLocks noGrp="1" noChangeArrowheads="1"/>
          </p:cNvSpPr>
          <p:nvPr>
            <p:ph type="title"/>
          </p:nvPr>
        </p:nvSpPr>
        <p:spPr>
          <a:xfrm>
            <a:off x="914400" y="182880"/>
            <a:ext cx="5105400" cy="514350"/>
          </a:xfrm>
        </p:spPr>
        <p:txBody>
          <a:bodyPr anchor="t"/>
          <a:lstStyle/>
          <a:p>
            <a:pPr eaLnBrk="1" hangingPunct="1">
              <a:defRPr/>
            </a:pPr>
            <a:r>
              <a:rPr lang="en-US" b="0" i="1" dirty="0" smtClean="0"/>
              <a:t>Start</a:t>
            </a:r>
          </a:p>
        </p:txBody>
      </p:sp>
      <p:sp>
        <p:nvSpPr>
          <p:cNvPr id="7" name="Rectangle 3"/>
          <p:cNvSpPr txBox="1">
            <a:spLocks noChangeArrowheads="1"/>
          </p:cNvSpPr>
          <p:nvPr/>
        </p:nvSpPr>
        <p:spPr bwMode="auto">
          <a:xfrm>
            <a:off x="700644" y="1971675"/>
            <a:ext cx="5141273" cy="2505075"/>
          </a:xfrm>
          <a:prstGeom prst="rect">
            <a:avLst/>
          </a:prstGeom>
          <a:noFill/>
          <a:ln w="9525">
            <a:noFill/>
            <a:miter lim="800000"/>
            <a:headEnd/>
            <a:tailEnd/>
          </a:ln>
          <a:effectLst/>
        </p:spPr>
        <p:txBody>
          <a:bodyPr/>
          <a:lstStyle/>
          <a:p>
            <a:pPr marL="342900" indent="-342900">
              <a:spcBef>
                <a:spcPts val="3000"/>
              </a:spcBef>
              <a:buClr>
                <a:srgbClr val="606FAE"/>
              </a:buClr>
              <a:buFontTx/>
              <a:buChar char="•"/>
              <a:defRPr/>
            </a:pPr>
            <a:r>
              <a:rPr lang="en-US" sz="2400" kern="0" dirty="0" smtClean="0">
                <a:effectLst>
                  <a:outerShdw blurRad="38100" dist="38100" dir="2700000" algn="tl">
                    <a:srgbClr val="C0C0C0"/>
                  </a:outerShdw>
                </a:effectLst>
                <a:latin typeface="Candara" pitchFamily="34" charset="0"/>
                <a:cs typeface="+mn-cs"/>
              </a:rPr>
              <a:t>Customized maps</a:t>
            </a:r>
          </a:p>
          <a:p>
            <a:pPr marL="342900" indent="-342900">
              <a:spcBef>
                <a:spcPts val="3000"/>
              </a:spcBef>
              <a:buClr>
                <a:srgbClr val="606FAE"/>
              </a:buClr>
              <a:buFontTx/>
              <a:buChar char="•"/>
              <a:defRPr/>
            </a:pPr>
            <a:r>
              <a:rPr lang="en-US" sz="2400" kern="0" dirty="0" smtClean="0">
                <a:effectLst>
                  <a:outerShdw blurRad="38100" dist="38100" dir="2700000" algn="tl">
                    <a:srgbClr val="C0C0C0"/>
                  </a:outerShdw>
                </a:effectLst>
                <a:latin typeface="Candara" pitchFamily="34" charset="0"/>
                <a:cs typeface="+mn-cs"/>
              </a:rPr>
              <a:t>Length tuned by total monuments</a:t>
            </a:r>
          </a:p>
          <a:p>
            <a:pPr marL="342900" indent="-342900">
              <a:spcBef>
                <a:spcPts val="3000"/>
              </a:spcBef>
              <a:buClr>
                <a:srgbClr val="606FAE"/>
              </a:buClr>
              <a:buFontTx/>
              <a:buChar char="•"/>
              <a:defRPr/>
            </a:pPr>
            <a:r>
              <a:rPr lang="en-US" sz="2400" kern="0" dirty="0" smtClean="0">
                <a:effectLst>
                  <a:outerShdw blurRad="38100" dist="38100" dir="2700000" algn="tl">
                    <a:srgbClr val="C0C0C0"/>
                  </a:outerShdw>
                </a:effectLst>
                <a:latin typeface="Candara" pitchFamily="34" charset="0"/>
              </a:rPr>
              <a:t>Game dynamic changes with number of players (2-4)</a:t>
            </a:r>
          </a:p>
          <a:p>
            <a:pPr marL="342900" indent="-342900">
              <a:spcBef>
                <a:spcPts val="3000"/>
              </a:spcBef>
              <a:buClr>
                <a:srgbClr val="606FAE"/>
              </a:buClr>
              <a:defRPr/>
            </a:pPr>
            <a:endParaRPr lang="en-US" sz="2400" kern="0" dirty="0" smtClean="0">
              <a:effectLst>
                <a:outerShdw blurRad="38100" dist="38100" dir="2700000" algn="tl">
                  <a:srgbClr val="C0C0C0"/>
                </a:outerShdw>
              </a:effectLst>
              <a:latin typeface="Candara" pitchFamily="34" charset="0"/>
              <a:cs typeface="+mn-cs"/>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par>
                                <p:cTn id="8" presetID="10" presetClass="entr" presetSubtype="0" fill="hold" nodeType="withEffect">
                                  <p:stCondLst>
                                    <p:cond delay="10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 name="Rectangle 3"/>
          <p:cNvSpPr txBox="1">
            <a:spLocks noChangeArrowheads="1"/>
          </p:cNvSpPr>
          <p:nvPr/>
        </p:nvSpPr>
        <p:spPr bwMode="auto">
          <a:xfrm>
            <a:off x="700644" y="1686298"/>
            <a:ext cx="7924373" cy="2707327"/>
          </a:xfrm>
          <a:prstGeom prst="rect">
            <a:avLst/>
          </a:prstGeom>
          <a:noFill/>
          <a:ln w="9525">
            <a:noFill/>
            <a:miter lim="800000"/>
            <a:headEnd/>
            <a:tailEnd/>
          </a:ln>
          <a:effectLst/>
        </p:spPr>
        <p:txBody>
          <a:bodyPr/>
          <a:lstStyle/>
          <a:p>
            <a:pPr marL="342900" indent="-342900">
              <a:spcBef>
                <a:spcPts val="3000"/>
              </a:spcBef>
              <a:buClr>
                <a:srgbClr val="606FAE"/>
              </a:buClr>
              <a:buFontTx/>
              <a:buChar char="•"/>
              <a:defRPr/>
            </a:pPr>
            <a:r>
              <a:rPr lang="en-US" sz="2400" kern="0" dirty="0" smtClean="0">
                <a:effectLst>
                  <a:outerShdw blurRad="38100" dist="38100" dir="2700000" algn="tl">
                    <a:srgbClr val="C0C0C0"/>
                  </a:outerShdw>
                </a:effectLst>
                <a:latin typeface="Candara" pitchFamily="34" charset="0"/>
                <a:cs typeface="+mn-cs"/>
              </a:rPr>
              <a:t>Place all your monuments</a:t>
            </a:r>
          </a:p>
          <a:p>
            <a:pPr marL="342900" indent="-342900">
              <a:spcBef>
                <a:spcPts val="3000"/>
              </a:spcBef>
              <a:buClr>
                <a:srgbClr val="606FAE"/>
              </a:buClr>
              <a:buFontTx/>
              <a:buChar char="•"/>
              <a:defRPr/>
            </a:pPr>
            <a:r>
              <a:rPr lang="en-US" sz="2400" kern="0" dirty="0" smtClean="0">
                <a:effectLst>
                  <a:outerShdw blurRad="38100" dist="38100" dir="2700000" algn="tl">
                    <a:srgbClr val="C0C0C0"/>
                  </a:outerShdw>
                </a:effectLst>
                <a:latin typeface="Candara" pitchFamily="34" charset="0"/>
                <a:cs typeface="+mn-cs"/>
              </a:rPr>
              <a:t>Distance to goal is clear to all players</a:t>
            </a:r>
          </a:p>
          <a:p>
            <a:pPr marL="342900" indent="-342900">
              <a:spcBef>
                <a:spcPts val="3000"/>
              </a:spcBef>
              <a:buClr>
                <a:srgbClr val="606FAE"/>
              </a:buClr>
              <a:buFontTx/>
              <a:buChar char="•"/>
              <a:defRPr/>
            </a:pPr>
            <a:r>
              <a:rPr lang="en-US" sz="2400" kern="0" dirty="0" smtClean="0">
                <a:effectLst>
                  <a:outerShdw blurRad="38100" dist="38100" dir="2700000" algn="tl">
                    <a:srgbClr val="C0C0C0"/>
                  </a:outerShdw>
                </a:effectLst>
                <a:latin typeface="Candara" pitchFamily="34" charset="0"/>
              </a:rPr>
              <a:t>Can’t go backwards</a:t>
            </a:r>
          </a:p>
          <a:p>
            <a:pPr marL="342900" indent="-342900">
              <a:spcBef>
                <a:spcPts val="3000"/>
              </a:spcBef>
              <a:buClr>
                <a:srgbClr val="606FAE"/>
              </a:buClr>
              <a:buFontTx/>
              <a:buChar char="•"/>
              <a:defRPr/>
            </a:pPr>
            <a:r>
              <a:rPr lang="en-US" sz="2400" kern="0" dirty="0" smtClean="0">
                <a:effectLst>
                  <a:outerShdw blurRad="38100" dist="38100" dir="2700000" algn="tl">
                    <a:srgbClr val="C0C0C0"/>
                  </a:outerShdw>
                </a:effectLst>
                <a:latin typeface="Candara" pitchFamily="34" charset="0"/>
                <a:cs typeface="+mn-cs"/>
              </a:rPr>
              <a:t>Moving forward is rewarded</a:t>
            </a:r>
          </a:p>
          <a:p>
            <a:pPr marL="342900" indent="-342900">
              <a:spcBef>
                <a:spcPts val="3000"/>
              </a:spcBef>
              <a:buClr>
                <a:srgbClr val="606FAE"/>
              </a:buClr>
              <a:buFontTx/>
              <a:buChar char="•"/>
              <a:defRPr/>
            </a:pPr>
            <a:endParaRPr lang="en-US" sz="2400" kern="0" dirty="0" smtClean="0">
              <a:effectLst>
                <a:outerShdw blurRad="38100" dist="38100" dir="2700000" algn="tl">
                  <a:srgbClr val="C0C0C0"/>
                </a:outerShdw>
              </a:effectLst>
              <a:latin typeface="Candara" pitchFamily="34" charset="0"/>
              <a:cs typeface="+mn-cs"/>
            </a:endParaRPr>
          </a:p>
        </p:txBody>
      </p:sp>
      <p:sp>
        <p:nvSpPr>
          <p:cNvPr id="12" name="Rectangle 2"/>
          <p:cNvSpPr>
            <a:spLocks noGrp="1" noChangeArrowheads="1"/>
          </p:cNvSpPr>
          <p:nvPr>
            <p:ph type="title"/>
          </p:nvPr>
        </p:nvSpPr>
        <p:spPr>
          <a:xfrm>
            <a:off x="914400" y="182880"/>
            <a:ext cx="5105400" cy="514350"/>
          </a:xfrm>
        </p:spPr>
        <p:txBody>
          <a:bodyPr anchor="t"/>
          <a:lstStyle/>
          <a:p>
            <a:pPr eaLnBrk="1" hangingPunct="1">
              <a:defRPr/>
            </a:pPr>
            <a:r>
              <a:rPr lang="en-US" b="0" i="1" dirty="0" smtClean="0"/>
              <a:t>Goal</a:t>
            </a:r>
          </a:p>
        </p:txBody>
      </p:sp>
      <p:pic>
        <p:nvPicPr>
          <p:cNvPr id="9" name="Picture 8" descr="thumb-goals.png"/>
          <p:cNvPicPr>
            <a:picLocks noChangeAspect="1"/>
          </p:cNvPicPr>
          <p:nvPr/>
        </p:nvPicPr>
        <p:blipFill>
          <a:blip r:embed="rId3" cstate="print"/>
          <a:stretch>
            <a:fillRect/>
          </a:stretch>
        </p:blipFill>
        <p:spPr>
          <a:xfrm>
            <a:off x="6286501" y="1"/>
            <a:ext cx="2857498" cy="1971674"/>
          </a:xfrm>
          <a:prstGeom prst="rect">
            <a:avLst/>
          </a:prstGeom>
        </p:spPr>
      </p:pic>
      <p:pic>
        <p:nvPicPr>
          <p:cNvPr id="7" name="Picture 6" descr="cubes.jpg"/>
          <p:cNvPicPr>
            <a:picLocks noChangeAspect="1"/>
          </p:cNvPicPr>
          <p:nvPr/>
        </p:nvPicPr>
        <p:blipFill>
          <a:blip r:embed="rId4" cstate="print"/>
          <a:stretch>
            <a:fillRect/>
          </a:stretch>
        </p:blipFill>
        <p:spPr>
          <a:xfrm>
            <a:off x="6546876" y="2478572"/>
            <a:ext cx="1519680" cy="1408030"/>
          </a:xfrm>
          <a:prstGeom prst="rect">
            <a:avLst/>
          </a:prstGeom>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par>
                                <p:cTn id="8" presetID="10" presetClass="entr" presetSubtype="0" fill="hold" nodeType="withEffect">
                                  <p:stCondLst>
                                    <p:cond delay="100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500"/>
                                        <p:tgtEl>
                                          <p:spTgt spid="11">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1">
                                            <p:txEl>
                                              <p:pRg st="3" end="3"/>
                                            </p:txEl>
                                          </p:spTgt>
                                        </p:tgtEl>
                                        <p:attrNameLst>
                                          <p:attrName>style.visibility</p:attrName>
                                        </p:attrNameLst>
                                      </p:cBhvr>
                                      <p:to>
                                        <p:strVal val="visible"/>
                                      </p:to>
                                    </p:set>
                                    <p:animEffect transition="in" filter="fade">
                                      <p:cBhvr>
                                        <p:cTn id="25"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theme/theme1.xml><?xml version="1.0" encoding="utf-8"?>
<a:theme xmlns:a="http://schemas.openxmlformats.org/drawingml/2006/main" name="~2628977">
  <a:themeElements>
    <a:clrScheme name="~2628977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2628977">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2628977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628977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628977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628977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628977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628977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628977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28662</TotalTime>
  <Words>986</Words>
  <Application>Microsoft Office PowerPoint</Application>
  <PresentationFormat>On-screen Show (16:9)</PresentationFormat>
  <Paragraphs>181</Paragraphs>
  <Slides>20</Slides>
  <Notes>20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Candara</vt:lpstr>
      <vt:lpstr>AmericanTypewriter MediumA</vt:lpstr>
      <vt:lpstr>Times New Roman</vt:lpstr>
      <vt:lpstr>Stone Sans ITC TT</vt:lpstr>
      <vt:lpstr>Wingdings</vt:lpstr>
      <vt:lpstr>Trebuchet MS</vt:lpstr>
      <vt:lpstr>~2628977</vt:lpstr>
      <vt:lpstr>Well Played: Armada d6</vt:lpstr>
      <vt:lpstr>Slide 2</vt:lpstr>
      <vt:lpstr>Slide 3</vt:lpstr>
      <vt:lpstr>Slide 4</vt:lpstr>
      <vt:lpstr>Slide 5</vt:lpstr>
      <vt:lpstr>Slide 6</vt:lpstr>
      <vt:lpstr>Slide 7</vt:lpstr>
      <vt:lpstr>Start</vt:lpstr>
      <vt:lpstr>Goal</vt:lpstr>
      <vt:lpstr>Sub-Goal</vt:lpstr>
      <vt:lpstr>Opposition</vt:lpstr>
      <vt:lpstr>Opposition</vt:lpstr>
      <vt:lpstr>Turn Decisions</vt:lpstr>
      <vt:lpstr>Strategic Decisions</vt:lpstr>
      <vt:lpstr>Rules</vt:lpstr>
      <vt:lpstr>Interaction</vt:lpstr>
      <vt:lpstr>Interaction</vt:lpstr>
      <vt:lpstr>Slide 18</vt:lpstr>
      <vt:lpstr>Slide 19</vt:lpstr>
      <vt:lpstr>Slide 20</vt:lpstr>
    </vt:vector>
  </TitlesOfParts>
  <Company>Stonetronix</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Stone</dc:creator>
  <cp:lastModifiedBy>stone</cp:lastModifiedBy>
  <cp:revision>1196</cp:revision>
  <dcterms:created xsi:type="dcterms:W3CDTF">2004-03-07T19:53:40Z</dcterms:created>
  <dcterms:modified xsi:type="dcterms:W3CDTF">2012-10-14T22:01:56Z</dcterms:modified>
</cp:coreProperties>
</file>